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5" r:id="rId2"/>
    <p:sldId id="357" r:id="rId3"/>
    <p:sldId id="271" r:id="rId4"/>
    <p:sldId id="276" r:id="rId5"/>
    <p:sldId id="277" r:id="rId6"/>
    <p:sldId id="370" r:id="rId7"/>
    <p:sldId id="265" r:id="rId8"/>
    <p:sldId id="280" r:id="rId9"/>
    <p:sldId id="273" r:id="rId10"/>
    <p:sldId id="274" r:id="rId11"/>
    <p:sldId id="310" r:id="rId12"/>
    <p:sldId id="353" r:id="rId13"/>
    <p:sldId id="351" r:id="rId14"/>
    <p:sldId id="352" r:id="rId15"/>
    <p:sldId id="389" r:id="rId16"/>
    <p:sldId id="395" r:id="rId17"/>
    <p:sldId id="282" r:id="rId18"/>
    <p:sldId id="338" r:id="rId19"/>
    <p:sldId id="339" r:id="rId20"/>
    <p:sldId id="340" r:id="rId21"/>
    <p:sldId id="394" r:id="rId22"/>
    <p:sldId id="336" r:id="rId23"/>
    <p:sldId id="337" r:id="rId24"/>
    <p:sldId id="390" r:id="rId25"/>
    <p:sldId id="314" r:id="rId26"/>
    <p:sldId id="342" r:id="rId27"/>
    <p:sldId id="371" r:id="rId28"/>
    <p:sldId id="380" r:id="rId29"/>
    <p:sldId id="377" r:id="rId30"/>
    <p:sldId id="272"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2F2F2"/>
    <a:srgbClr val="FFFFFF"/>
    <a:srgbClr val="B2B2B2"/>
    <a:srgbClr val="000000"/>
    <a:srgbClr val="0996FF"/>
    <a:srgbClr val="FF9999"/>
    <a:srgbClr val="7DB2CD"/>
    <a:srgbClr val="CCA99C"/>
    <a:srgbClr val="FFCDC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206" autoAdjust="0"/>
    <p:restoredTop sz="94660"/>
  </p:normalViewPr>
  <p:slideViewPr>
    <p:cSldViewPr snapToGrid="0">
      <p:cViewPr varScale="1">
        <p:scale>
          <a:sx n="86" d="100"/>
          <a:sy n="86" d="100"/>
        </p:scale>
        <p:origin x="691" y="31"/>
      </p:cViewPr>
      <p:guideLst/>
    </p:cSldViewPr>
  </p:slideViewPr>
  <p:notesTextViewPr>
    <p:cViewPr>
      <p:scale>
        <a:sx n="1" d="1"/>
        <a:sy n="1" d="1"/>
      </p:scale>
      <p:origin x="0" y="0"/>
    </p:cViewPr>
  </p:notesTextViewPr>
  <p:sorterViewPr>
    <p:cViewPr>
      <p:scale>
        <a:sx n="100" d="100"/>
        <a:sy n="100" d="100"/>
      </p:scale>
      <p:origin x="0" y="-6101"/>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8.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2.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2.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94B3D23A-968A-44B6-AE2B-F3FD7CAB8CD7}" type="datetimeFigureOut">
              <a:rPr lang="en-GB" smtClean="0"/>
              <a:t>18/09/2026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94FE5C0-4C96-43F9-8A9D-14B144DC6AF6}" type="slidenum">
              <a:rPr lang="en-GB" smtClean="0"/>
              <a:t>‹#›</a:t>
            </a:fld>
            <a:endParaRPr lang="en-GB"/>
          </a:p>
        </p:txBody>
      </p:sp>
    </p:spTree>
    <p:extLst>
      <p:ext uri="{BB962C8B-B14F-4D97-AF65-F5344CB8AC3E}">
        <p14:creationId xmlns:p14="http://schemas.microsoft.com/office/powerpoint/2010/main" val="12959338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4B3D23A-968A-44B6-AE2B-F3FD7CAB8CD7}" type="datetimeFigureOut">
              <a:rPr lang="en-GB" smtClean="0"/>
              <a:t>18/09/2026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94FE5C0-4C96-43F9-8A9D-14B144DC6AF6}" type="slidenum">
              <a:rPr lang="en-GB" smtClean="0"/>
              <a:t>‹#›</a:t>
            </a:fld>
            <a:endParaRPr lang="en-GB"/>
          </a:p>
        </p:txBody>
      </p:sp>
    </p:spTree>
    <p:extLst>
      <p:ext uri="{BB962C8B-B14F-4D97-AF65-F5344CB8AC3E}">
        <p14:creationId xmlns:p14="http://schemas.microsoft.com/office/powerpoint/2010/main" val="13741892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4B3D23A-968A-44B6-AE2B-F3FD7CAB8CD7}" type="datetimeFigureOut">
              <a:rPr lang="en-GB" smtClean="0"/>
              <a:t>18/09/2026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94FE5C0-4C96-43F9-8A9D-14B144DC6AF6}" type="slidenum">
              <a:rPr lang="en-GB" smtClean="0"/>
              <a:t>‹#›</a:t>
            </a:fld>
            <a:endParaRPr lang="en-GB"/>
          </a:p>
        </p:txBody>
      </p:sp>
    </p:spTree>
    <p:extLst>
      <p:ext uri="{BB962C8B-B14F-4D97-AF65-F5344CB8AC3E}">
        <p14:creationId xmlns:p14="http://schemas.microsoft.com/office/powerpoint/2010/main" val="3032088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94B3D23A-968A-44B6-AE2B-F3FD7CAB8CD7}" type="datetimeFigureOut">
              <a:rPr lang="en-GB" smtClean="0"/>
              <a:t>18/09/2026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94FE5C0-4C96-43F9-8A9D-14B144DC6AF6}" type="slidenum">
              <a:rPr lang="en-GB" smtClean="0"/>
              <a:t>‹#›</a:t>
            </a:fld>
            <a:endParaRPr lang="en-GB"/>
          </a:p>
        </p:txBody>
      </p:sp>
    </p:spTree>
    <p:extLst>
      <p:ext uri="{BB962C8B-B14F-4D97-AF65-F5344CB8AC3E}">
        <p14:creationId xmlns:p14="http://schemas.microsoft.com/office/powerpoint/2010/main" val="30560940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94B3D23A-968A-44B6-AE2B-F3FD7CAB8CD7}" type="datetimeFigureOut">
              <a:rPr lang="en-GB" smtClean="0"/>
              <a:t>18/09/2026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94FE5C0-4C96-43F9-8A9D-14B144DC6AF6}" type="slidenum">
              <a:rPr lang="en-GB" smtClean="0"/>
              <a:t>‹#›</a:t>
            </a:fld>
            <a:endParaRPr lang="en-GB"/>
          </a:p>
        </p:txBody>
      </p:sp>
    </p:spTree>
    <p:extLst>
      <p:ext uri="{BB962C8B-B14F-4D97-AF65-F5344CB8AC3E}">
        <p14:creationId xmlns:p14="http://schemas.microsoft.com/office/powerpoint/2010/main" val="31397845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94B3D23A-968A-44B6-AE2B-F3FD7CAB8CD7}" type="datetimeFigureOut">
              <a:rPr lang="en-GB" smtClean="0"/>
              <a:t>18/09/2026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94FE5C0-4C96-43F9-8A9D-14B144DC6AF6}" type="slidenum">
              <a:rPr lang="en-GB" smtClean="0"/>
              <a:t>‹#›</a:t>
            </a:fld>
            <a:endParaRPr lang="en-GB"/>
          </a:p>
        </p:txBody>
      </p:sp>
    </p:spTree>
    <p:extLst>
      <p:ext uri="{BB962C8B-B14F-4D97-AF65-F5344CB8AC3E}">
        <p14:creationId xmlns:p14="http://schemas.microsoft.com/office/powerpoint/2010/main" val="2770171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B3D23A-968A-44B6-AE2B-F3FD7CAB8CD7}" type="datetimeFigureOut">
              <a:rPr lang="en-GB" smtClean="0"/>
              <a:t>18/09/2026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94FE5C0-4C96-43F9-8A9D-14B144DC6AF6}" type="slidenum">
              <a:rPr lang="en-GB" smtClean="0"/>
              <a:t>‹#›</a:t>
            </a:fld>
            <a:endParaRPr lang="en-GB"/>
          </a:p>
        </p:txBody>
      </p:sp>
    </p:spTree>
    <p:extLst>
      <p:ext uri="{BB962C8B-B14F-4D97-AF65-F5344CB8AC3E}">
        <p14:creationId xmlns:p14="http://schemas.microsoft.com/office/powerpoint/2010/main" val="39237689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4B3D23A-968A-44B6-AE2B-F3FD7CAB8CD7}" type="datetimeFigureOut">
              <a:rPr lang="en-GB" smtClean="0"/>
              <a:t>18/09/2026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94FE5C0-4C96-43F9-8A9D-14B144DC6AF6}" type="slidenum">
              <a:rPr lang="en-GB" smtClean="0"/>
              <a:t>‹#›</a:t>
            </a:fld>
            <a:endParaRPr lang="en-GB"/>
          </a:p>
        </p:txBody>
      </p:sp>
    </p:spTree>
    <p:extLst>
      <p:ext uri="{BB962C8B-B14F-4D97-AF65-F5344CB8AC3E}">
        <p14:creationId xmlns:p14="http://schemas.microsoft.com/office/powerpoint/2010/main" val="13158818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4B3D23A-968A-44B6-AE2B-F3FD7CAB8CD7}" type="datetimeFigureOut">
              <a:rPr lang="en-GB" smtClean="0"/>
              <a:t>18/09/2026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94FE5C0-4C96-43F9-8A9D-14B144DC6AF6}" type="slidenum">
              <a:rPr lang="en-GB" smtClean="0"/>
              <a:t>‹#›</a:t>
            </a:fld>
            <a:endParaRPr lang="en-GB"/>
          </a:p>
        </p:txBody>
      </p:sp>
    </p:spTree>
    <p:extLst>
      <p:ext uri="{BB962C8B-B14F-4D97-AF65-F5344CB8AC3E}">
        <p14:creationId xmlns:p14="http://schemas.microsoft.com/office/powerpoint/2010/main" val="12855898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4B3D23A-968A-44B6-AE2B-F3FD7CAB8CD7}" type="datetimeFigureOut">
              <a:rPr lang="en-GB" smtClean="0"/>
              <a:t>18/09/2026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94FE5C0-4C96-43F9-8A9D-14B144DC6AF6}" type="slidenum">
              <a:rPr lang="en-GB" smtClean="0"/>
              <a:t>‹#›</a:t>
            </a:fld>
            <a:endParaRPr lang="en-GB"/>
          </a:p>
        </p:txBody>
      </p:sp>
    </p:spTree>
    <p:extLst>
      <p:ext uri="{BB962C8B-B14F-4D97-AF65-F5344CB8AC3E}">
        <p14:creationId xmlns:p14="http://schemas.microsoft.com/office/powerpoint/2010/main" val="2980886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4B3D23A-968A-44B6-AE2B-F3FD7CAB8CD7}" type="datetimeFigureOut">
              <a:rPr lang="en-GB" smtClean="0"/>
              <a:t>18/09/2026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94FE5C0-4C96-43F9-8A9D-14B144DC6AF6}" type="slidenum">
              <a:rPr lang="en-GB" smtClean="0"/>
              <a:t>‹#›</a:t>
            </a:fld>
            <a:endParaRPr lang="en-GB"/>
          </a:p>
        </p:txBody>
      </p:sp>
    </p:spTree>
    <p:extLst>
      <p:ext uri="{BB962C8B-B14F-4D97-AF65-F5344CB8AC3E}">
        <p14:creationId xmlns:p14="http://schemas.microsoft.com/office/powerpoint/2010/main" val="19554206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elfoli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738195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B3D23A-968A-44B6-AE2B-F3FD7CAB8CD7}" type="datetimeFigureOut">
              <a:rPr lang="en-GB" smtClean="0"/>
              <a:t>18/09/2026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94FE5C0-4C96-43F9-8A9D-14B144DC6AF6}" type="slidenum">
              <a:rPr lang="en-GB" smtClean="0"/>
              <a:t>‹#›</a:t>
            </a:fld>
            <a:endParaRPr lang="en-GB"/>
          </a:p>
        </p:txBody>
      </p:sp>
    </p:spTree>
    <p:extLst>
      <p:ext uri="{BB962C8B-B14F-4D97-AF65-F5344CB8AC3E}">
        <p14:creationId xmlns:p14="http://schemas.microsoft.com/office/powerpoint/2010/main" val="7070948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oleObject" Target="file:///C:\G&#246;ttingen\W.Link\Daten%20(D)\MODULE\Modul-GPPB\GPPB%20WS%202020-21+2022-23\plus%2023-24\Farben%20f&#252;r%20Diallel%20ein%20Versuch-diagbunt.docx" TargetMode="External"/><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11.emf"/></Relationships>
</file>

<file path=ppt/slides/_rels/slide13.xml.rels><?xml version="1.0" encoding="UTF-8" standalone="yes"?>
<Relationships xmlns="http://schemas.openxmlformats.org/package/2006/relationships"><Relationship Id="rId3" Type="http://schemas.openxmlformats.org/officeDocument/2006/relationships/oleObject" Target="file:///C:\G&#246;ttingen\W.Link\Daten%20(D)\MODULE\Modul-GPPB\GPPB%20WS%202020-21+2022-23\plus%2023-24\Farben%20f&#252;r%20Diallel%20ein%20Versuch-2.docx" TargetMode="External"/><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image" Target="../media/image12.emf"/></Relationships>
</file>

<file path=ppt/slides/_rels/slide14.xml.rels><?xml version="1.0" encoding="UTF-8" standalone="yes"?>
<Relationships xmlns="http://schemas.openxmlformats.org/package/2006/relationships"><Relationship Id="rId3" Type="http://schemas.openxmlformats.org/officeDocument/2006/relationships/oleObject" Target="file:///C:\G&#246;ttingen\W.Link\Daten%20(D)\MODULE\Modul-GPPB\GPPB%20WS%202020-21+2022-23\plus%2023-24\Farben%20f&#252;r%20Diallel%20ein%20Versuch-2.docx" TargetMode="External"/><Relationship Id="rId2" Type="http://schemas.openxmlformats.org/officeDocument/2006/relationships/slideLayout" Target="../slideLayouts/slideLayout7.xml"/><Relationship Id="rId1" Type="http://schemas.openxmlformats.org/officeDocument/2006/relationships/vmlDrawing" Target="../drawings/vmlDrawing3.vml"/><Relationship Id="rId5" Type="http://schemas.openxmlformats.org/officeDocument/2006/relationships/image" Target="../media/image13.png"/><Relationship Id="rId4" Type="http://schemas.openxmlformats.org/officeDocument/2006/relationships/image" Target="../media/image12.emf"/></Relationships>
</file>

<file path=ppt/slides/_rels/slide15.xml.rels><?xml version="1.0" encoding="UTF-8" standalone="yes"?>
<Relationships xmlns="http://schemas.openxmlformats.org/package/2006/relationships"><Relationship Id="rId3" Type="http://schemas.openxmlformats.org/officeDocument/2006/relationships/oleObject" Target="file:///C:\G&#246;ttingen\W.Link\Daten%20(D)\MODULE\Modul-GPPB\GPPB%20WS%202020-21+2022-23\plus%2023-24\Farben%20f&#252;r%20Diallel%20ein%20Versuch-2.docx" TargetMode="External"/><Relationship Id="rId2" Type="http://schemas.openxmlformats.org/officeDocument/2006/relationships/slideLayout" Target="../slideLayouts/slideLayout7.xml"/><Relationship Id="rId1" Type="http://schemas.openxmlformats.org/officeDocument/2006/relationships/vmlDrawing" Target="../drawings/vmlDrawing4.vml"/><Relationship Id="rId4" Type="http://schemas.openxmlformats.org/officeDocument/2006/relationships/image" Target="../media/image12.emf"/></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7.xml"/><Relationship Id="rId1" Type="http://schemas.openxmlformats.org/officeDocument/2006/relationships/vmlDrawing" Target="../drawings/vmlDrawing5.vml"/><Relationship Id="rId5" Type="http://schemas.openxmlformats.org/officeDocument/2006/relationships/image" Target="../media/image16.emf"/><Relationship Id="rId4" Type="http://schemas.openxmlformats.org/officeDocument/2006/relationships/oleObject" Target="file:///C:\G&#246;ttingen\W.Link\Daten%20(D)\MODULE\Modul-GPPB\GPPB%20WS%202020-21+2022-23\plus%2023-24\kinship%20coancestry%20table%202024.docx" TargetMode="External"/></Relationships>
</file>

<file path=ppt/slides/_rels/slide20.xml.rels><?xml version="1.0" encoding="UTF-8" standalone="yes"?>
<Relationships xmlns="http://schemas.openxmlformats.org/package/2006/relationships"><Relationship Id="rId3" Type="http://schemas.openxmlformats.org/officeDocument/2006/relationships/oleObject" Target="file:///C:\G&#246;ttingen\W.Link\Daten%20(D)\pdf-Dateien\F&#252;r%20Lehre\ab%20Februar%202022\Die%20Chapter%20Quantitative%20Genetik\Rrelatedness%20kinship%20coancestry-Q3.docx" TargetMode="External"/><Relationship Id="rId2" Type="http://schemas.openxmlformats.org/officeDocument/2006/relationships/slideLayout" Target="../slideLayouts/slideLayout7.xml"/><Relationship Id="rId1" Type="http://schemas.openxmlformats.org/officeDocument/2006/relationships/vmlDrawing" Target="../drawings/vmlDrawing6.vml"/><Relationship Id="rId5" Type="http://schemas.openxmlformats.org/officeDocument/2006/relationships/image" Target="../media/image19.png"/><Relationship Id="rId4" Type="http://schemas.openxmlformats.org/officeDocument/2006/relationships/image" Target="../media/image18.emf"/></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7.xml"/><Relationship Id="rId1" Type="http://schemas.openxmlformats.org/officeDocument/2006/relationships/vmlDrawing" Target="../drawings/vmlDrawing7.vml"/><Relationship Id="rId6" Type="http://schemas.openxmlformats.org/officeDocument/2006/relationships/image" Target="../media/image20.emf"/><Relationship Id="rId5" Type="http://schemas.openxmlformats.org/officeDocument/2006/relationships/oleObject" Target="file:///C:\G&#246;ttingen\W.Link\Daten%20(D)\pdf-Dateien\F&#252;r%20Lehre\ab%20Februar%202022\Die%20Chapter%20Quantitative%20Genetik\kinship%20coancestry%20table%202024.docx" TargetMode="External"/><Relationship Id="rId4" Type="http://schemas.openxmlformats.org/officeDocument/2006/relationships/image" Target="../media/image21.png"/></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7.xml"/><Relationship Id="rId1" Type="http://schemas.openxmlformats.org/officeDocument/2006/relationships/vmlDrawing" Target="../drawings/vmlDrawing8.vml"/><Relationship Id="rId6" Type="http://schemas.openxmlformats.org/officeDocument/2006/relationships/image" Target="../media/image21.png"/><Relationship Id="rId5" Type="http://schemas.openxmlformats.org/officeDocument/2006/relationships/image" Target="../media/image22.emf"/><Relationship Id="rId4" Type="http://schemas.openxmlformats.org/officeDocument/2006/relationships/oleObject" Target="file:///C:\G&#246;ttingen\W.Link\Daten%20(D)\pdf-Dateien\F&#252;r%20Lehre\ab%20Februar%202022\Die%20Chapter%20Quantitative%20Genetik\kinship%20coancestry%20table%202024.docx"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Layout" Target="../slideLayouts/slideLayout7.xml"/><Relationship Id="rId1" Type="http://schemas.openxmlformats.org/officeDocument/2006/relationships/vmlDrawing" Target="../drawings/vmlDrawing9.vml"/><Relationship Id="rId6" Type="http://schemas.openxmlformats.org/officeDocument/2006/relationships/image" Target="../media/image17.png"/><Relationship Id="rId5" Type="http://schemas.openxmlformats.org/officeDocument/2006/relationships/image" Target="../media/image22.emf"/><Relationship Id="rId4" Type="http://schemas.openxmlformats.org/officeDocument/2006/relationships/oleObject" Target="file:///C:\G&#246;ttingen\W.Link\Daten%20(D)\pdf-Dateien\F&#252;r%20Lehre\ab%20Februar%202022\Die%20Chapter%20Quantitative%20Genetik\kinship%20coancestry%20table%202024.docx"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feld 2">
            <a:extLst>
              <a:ext uri="{FF2B5EF4-FFF2-40B4-BE49-F238E27FC236}">
                <a16:creationId xmlns:a16="http://schemas.microsoft.com/office/drawing/2014/main" id="{6A216C52-B1B0-462E-BFED-706B6E911C70}"/>
              </a:ext>
            </a:extLst>
          </p:cNvPr>
          <p:cNvSpPr txBox="1"/>
          <p:nvPr/>
        </p:nvSpPr>
        <p:spPr>
          <a:xfrm>
            <a:off x="95999" y="5626896"/>
            <a:ext cx="11991182" cy="1200329"/>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UNPLAB-QuGen_Ch-13[</a:t>
            </a:r>
            <a:r>
              <a:rPr lang="en-GB" sz="2400" dirty="0" err="1">
                <a:latin typeface="Arial" panose="020B0604020202020204" pitchFamily="34" charset="0"/>
                <a:cs typeface="Arial" panose="020B0604020202020204" pitchFamily="34" charset="0"/>
              </a:rPr>
              <a:t>GenetCov</a:t>
            </a:r>
            <a:r>
              <a:rPr lang="en-GB" sz="2400" dirty="0">
                <a:latin typeface="Arial" panose="020B0604020202020204" pitchFamily="34" charset="0"/>
                <a:cs typeface="Arial" panose="020B0604020202020204" pitchFamily="34" charset="0"/>
              </a:rPr>
              <a:t> I]</a:t>
            </a:r>
            <a:br>
              <a:rPr lang="en-GB" sz="2400" dirty="0">
                <a:latin typeface="Arial" panose="020B0604020202020204" pitchFamily="34" charset="0"/>
                <a:cs typeface="Arial" panose="020B0604020202020204" pitchFamily="34" charset="0"/>
              </a:rPr>
            </a:br>
            <a:r>
              <a:rPr lang="en-GB" sz="2400" dirty="0">
                <a:latin typeface="Arial" panose="020B0604020202020204" pitchFamily="34" charset="0"/>
                <a:cs typeface="Arial" panose="020B0604020202020204" pitchFamily="34" charset="0"/>
              </a:rPr>
              <a:t>Quantitative Genetic modelling of Genetic Similarity between Relatives</a:t>
            </a:r>
            <a:br>
              <a:rPr lang="en-GB" sz="2400" dirty="0">
                <a:latin typeface="Arial" panose="020B0604020202020204" pitchFamily="34" charset="0"/>
                <a:cs typeface="Arial" panose="020B0604020202020204" pitchFamily="34" charset="0"/>
              </a:rPr>
            </a:br>
            <a:r>
              <a:rPr lang="en-GB" sz="2400" dirty="0">
                <a:latin typeface="Arial" panose="020B0604020202020204" pitchFamily="34" charset="0"/>
                <a:cs typeface="Arial" panose="020B0604020202020204" pitchFamily="34" charset="0"/>
              </a:rPr>
              <a:t>(Genetic Covariance)</a:t>
            </a:r>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6002" y="96001"/>
            <a:ext cx="12035972" cy="2205587"/>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hteck 1"/>
          <p:cNvSpPr/>
          <p:nvPr/>
        </p:nvSpPr>
        <p:spPr>
          <a:xfrm>
            <a:off x="5839968" y="171399"/>
            <a:ext cx="6247213" cy="461665"/>
          </a:xfrm>
          <a:prstGeom prst="rect">
            <a:avLst/>
          </a:prstGeom>
          <a:solidFill>
            <a:schemeClr val="bg1"/>
          </a:solidFill>
          <a:effectLst>
            <a:outerShdw blurRad="50800" dist="38100" dir="2700000" algn="tl" rotWithShape="0">
              <a:prstClr val="black">
                <a:alpha val="40000"/>
              </a:prstClr>
            </a:outerShdw>
          </a:effectLst>
        </p:spPr>
        <p:txBody>
          <a:bodyPr wrap="square">
            <a:spAutoFit/>
          </a:bodyPr>
          <a:lstStyle/>
          <a:p>
            <a:r>
              <a:rPr lang="en-GB" sz="2400" dirty="0"/>
              <a:t>https://www.uni-goettingen.de/en/48115.html</a:t>
            </a:r>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99" y="2404869"/>
            <a:ext cx="12000000" cy="1044039"/>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feld 5"/>
          <p:cNvSpPr txBox="1"/>
          <p:nvPr/>
        </p:nvSpPr>
        <p:spPr>
          <a:xfrm>
            <a:off x="11409831" y="6365560"/>
            <a:ext cx="782172"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fld id="{5B255CE3-06F4-4E80-85AD-A0878CDD5C50}" type="slidenum">
              <a:rPr lang="en-GB" sz="2400" smtClean="0">
                <a:latin typeface="Arial" panose="020B0604020202020204" pitchFamily="34" charset="0"/>
                <a:cs typeface="Arial" panose="020B0604020202020204" pitchFamily="34" charset="0"/>
              </a:rPr>
              <a:pPr algn="ctr"/>
              <a:t>1</a:t>
            </a:fld>
            <a:endParaRPr lang="en-GB"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028739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5"/>
          <p:cNvSpPr txBox="1"/>
          <p:nvPr/>
        </p:nvSpPr>
        <p:spPr>
          <a:xfrm>
            <a:off x="11446934" y="6346567"/>
            <a:ext cx="695402"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fld id="{5B255CE3-06F4-4E80-85AD-A0878CDD5C50}" type="slidenum">
              <a:rPr lang="en-US" sz="2400">
                <a:latin typeface="Arial" panose="020B0604020202020204" pitchFamily="34" charset="0"/>
                <a:cs typeface="Arial" panose="020B0604020202020204" pitchFamily="34" charset="0"/>
              </a:rPr>
              <a:pPr algn="ctr"/>
              <a:t>2</a:t>
            </a:fld>
            <a:endParaRPr lang="en-US" sz="2400" dirty="0">
              <a:latin typeface="Arial" panose="020B0604020202020204" pitchFamily="34" charset="0"/>
              <a:cs typeface="Arial" panose="020B0604020202020204" pitchFamily="34" charset="0"/>
            </a:endParaRPr>
          </a:p>
        </p:txBody>
      </p:sp>
      <p:sp>
        <p:nvSpPr>
          <p:cNvPr id="10" name="Text Box 3"/>
          <p:cNvSpPr txBox="1">
            <a:spLocks noChangeArrowheads="1"/>
          </p:cNvSpPr>
          <p:nvPr/>
        </p:nvSpPr>
        <p:spPr bwMode="auto">
          <a:xfrm>
            <a:off x="115503" y="0"/>
            <a:ext cx="12026833" cy="1077218"/>
          </a:xfrm>
          <a:prstGeom prst="rect">
            <a:avLst/>
          </a:prstGeom>
          <a:solidFill>
            <a:schemeClr val="bg1"/>
          </a:solidFill>
          <a:ln>
            <a:noFill/>
          </a:ln>
          <a:effectLst>
            <a:outerShdw blurRad="50800" dist="38100" dir="2700000" algn="tl" rotWithShape="0">
              <a:prstClr val="black">
                <a:alpha val="40000"/>
              </a:prstClr>
            </a:outerShdw>
          </a:effectLst>
        </p:spPr>
        <p:txBody>
          <a:bodyPr wrap="square">
            <a:spAutoFit/>
          </a:bodyPr>
          <a:lstStyle/>
          <a:p>
            <a:pPr>
              <a:spcBef>
                <a:spcPct val="50000"/>
              </a:spcBef>
            </a:pPr>
            <a:r>
              <a:rPr lang="en-GB" altLang="de-DE" sz="3200" dirty="0">
                <a:latin typeface="Arial" panose="020B0604020202020204" pitchFamily="34" charset="0"/>
                <a:cs typeface="Arial" panose="020B0604020202020204" pitchFamily="34" charset="0"/>
              </a:rPr>
              <a:t>Sequential Number: #47</a:t>
            </a:r>
            <a:br>
              <a:rPr lang="en-GB" altLang="de-DE" sz="3200" dirty="0">
                <a:latin typeface="Arial" panose="020B0604020202020204" pitchFamily="34" charset="0"/>
                <a:cs typeface="Arial" panose="020B0604020202020204" pitchFamily="34" charset="0"/>
              </a:rPr>
            </a:br>
            <a:r>
              <a:rPr lang="en-GB" sz="32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UNPLAB-QuGen_Ch-13[</a:t>
            </a:r>
            <a:r>
              <a:rPr lang="en-GB" sz="3200" dirty="0" err="1">
                <a:effectLst>
                  <a:outerShdw blurRad="38100" dist="38100" dir="2700000" algn="tl">
                    <a:srgbClr val="000000">
                      <a:alpha val="43137"/>
                    </a:srgbClr>
                  </a:outerShdw>
                </a:effectLst>
                <a:latin typeface="Arial" panose="020B0604020202020204" pitchFamily="34" charset="0"/>
                <a:cs typeface="Arial" panose="020B0604020202020204" pitchFamily="34" charset="0"/>
              </a:rPr>
              <a:t>GenetCov</a:t>
            </a:r>
            <a:r>
              <a:rPr lang="en-GB" sz="32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I]</a:t>
            </a:r>
            <a:endParaRPr lang="en-GB" altLang="de-DE" sz="320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96E7CEC5-3C37-4941-8E56-ACD135D89EB7}"/>
              </a:ext>
            </a:extLst>
          </p:cNvPr>
          <p:cNvSpPr txBox="1"/>
          <p:nvPr/>
        </p:nvSpPr>
        <p:spPr>
          <a:xfrm>
            <a:off x="82583" y="2736502"/>
            <a:ext cx="12026833" cy="138499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dirty="0">
                <a:solidFill>
                  <a:srgbClr val="3366CC"/>
                </a:solidFill>
                <a:latin typeface="Arial" panose="020B0604020202020204" pitchFamily="34" charset="0"/>
                <a:cs typeface="Arial" panose="020B0604020202020204" pitchFamily="34" charset="0"/>
              </a:rPr>
              <a:t>Unless I explicitly state otherwise, images and cartoons are created using </a:t>
            </a:r>
            <a:r>
              <a:rPr lang="en-GB" sz="1400" dirty="0" err="1">
                <a:solidFill>
                  <a:srgbClr val="3366CC"/>
                </a:solidFill>
                <a:latin typeface="Arial" panose="020B0604020202020204" pitchFamily="34" charset="0"/>
                <a:cs typeface="Arial" panose="020B0604020202020204" pitchFamily="34" charset="0"/>
              </a:rPr>
              <a:t>ChatGPT</a:t>
            </a:r>
            <a:r>
              <a:rPr lang="en-GB" sz="1400" dirty="0">
                <a:solidFill>
                  <a:srgbClr val="3366CC"/>
                </a:solidFill>
                <a:latin typeface="Arial" panose="020B0604020202020204" pitchFamily="34" charset="0"/>
                <a:cs typeface="Arial" panose="020B0604020202020204" pitchFamily="34" charset="0"/>
              </a:rPr>
              <a:t>. </a:t>
            </a:r>
          </a:p>
          <a:p>
            <a:r>
              <a:rPr lang="en-GB" sz="1400" dirty="0">
                <a:latin typeface="Arial" panose="020B0604020202020204" pitchFamily="34" charset="0"/>
                <a:cs typeface="Arial" panose="020B0604020202020204" pitchFamily="34" charset="0"/>
              </a:rPr>
              <a:t>You may use this material free of charge under the terms of the CC BY license. This requires that you provide appropriate attribution to the author: </a:t>
            </a:r>
            <a:br>
              <a:rPr lang="en-GB" sz="1400" dirty="0">
                <a:latin typeface="Arial" panose="020B0604020202020204" pitchFamily="34" charset="0"/>
                <a:cs typeface="Arial" panose="020B0604020202020204" pitchFamily="34" charset="0"/>
              </a:rPr>
            </a:br>
            <a:r>
              <a:rPr lang="en-GB" sz="1400" b="1" dirty="0">
                <a:latin typeface="Arial" panose="020B0604020202020204" pitchFamily="34" charset="0"/>
                <a:cs typeface="Arial" panose="020B0604020202020204" pitchFamily="34" charset="0"/>
              </a:rPr>
              <a:t>W. Link, University of </a:t>
            </a:r>
            <a:r>
              <a:rPr lang="en-GB" sz="1400" b="1" dirty="0" err="1">
                <a:latin typeface="Arial" panose="020B0604020202020204" pitchFamily="34" charset="0"/>
                <a:cs typeface="Arial" panose="020B0604020202020204" pitchFamily="34" charset="0"/>
              </a:rPr>
              <a:t>Goettingen</a:t>
            </a:r>
            <a:r>
              <a:rPr lang="en-GB" sz="1400" b="1" dirty="0">
                <a:latin typeface="Arial" panose="020B0604020202020204" pitchFamily="34" charset="0"/>
                <a:cs typeface="Arial" panose="020B0604020202020204" pitchFamily="34" charset="0"/>
              </a:rPr>
              <a:t>, Germany</a:t>
            </a:r>
            <a:r>
              <a:rPr lang="en-GB" sz="1400" dirty="0">
                <a:latin typeface="Arial" panose="020B0604020202020204" pitchFamily="34" charset="0"/>
                <a:cs typeface="Arial" panose="020B0604020202020204" pitchFamily="34" charset="0"/>
              </a:rPr>
              <a:t>.</a:t>
            </a:r>
          </a:p>
          <a:p>
            <a:r>
              <a:rPr lang="en-GB" sz="1400" dirty="0">
                <a:latin typeface="Arial" panose="020B0604020202020204" pitchFamily="34" charset="0"/>
                <a:cs typeface="Arial" panose="020B0604020202020204" pitchFamily="34" charset="0"/>
              </a:rPr>
              <a:t>In a few cases, individual images, photographs, or similar material may be subject to a more restrictive Creative Commons license. Where this applies, it is explicitly indicated, and you must comply with the stated license terms for those items.</a:t>
            </a:r>
          </a:p>
          <a:p>
            <a:r>
              <a:rPr lang="en-GB" sz="1400" dirty="0">
                <a:latin typeface="Arial" panose="020B0604020202020204" pitchFamily="34" charset="0"/>
                <a:cs typeface="Arial" panose="020B0604020202020204" pitchFamily="34" charset="0"/>
              </a:rPr>
              <a:t>Please check the license information carefully before reuse. Responsibility for complying with the applicable license terms rests entirely with you.</a:t>
            </a:r>
            <a:endParaRPr lang="en-GB" sz="1400" dirty="0">
              <a:solidFill>
                <a:srgbClr val="3366CC"/>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522686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2000" y="36000"/>
            <a:ext cx="11965353" cy="378565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You already know:</a:t>
            </a:r>
          </a:p>
          <a:p>
            <a:r>
              <a:rPr lang="en-GB" dirty="0">
                <a:latin typeface="Arial" panose="020B0604020202020204" pitchFamily="34" charset="0"/>
                <a:cs typeface="Arial" panose="020B0604020202020204" pitchFamily="34" charset="0"/>
              </a:rPr>
              <a:t>Population Genetics (HWE, Inbreeding, Drift, Selection, Equilibrium of Selection and Mutation, Equilibrium of Selection and Drift, Gamete Phase Disequilibrium; the decomposition of the Phenotypic Variance, </a:t>
            </a:r>
            <a:r>
              <a:rPr lang="en-GB" dirty="0" err="1">
                <a:latin typeface="Arial" panose="020B0604020202020204" pitchFamily="34" charset="0"/>
                <a:cs typeface="Arial" panose="020B0604020202020204" pitchFamily="34" charset="0"/>
              </a:rPr>
              <a:t>GxE</a:t>
            </a:r>
            <a:r>
              <a:rPr lang="en-GB" dirty="0">
                <a:latin typeface="Arial" panose="020B0604020202020204" pitchFamily="34" charset="0"/>
                <a:cs typeface="Arial" panose="020B0604020202020204" pitchFamily="34" charset="0"/>
              </a:rPr>
              <a:t> </a:t>
            </a:r>
            <a:r>
              <a:rPr lang="en-GB" dirty="0" err="1">
                <a:latin typeface="Arial" panose="020B0604020202020204" pitchFamily="34" charset="0"/>
                <a:cs typeface="Arial" panose="020B0604020202020204" pitchFamily="34" charset="0"/>
              </a:rPr>
              <a:t>inlcuding</a:t>
            </a:r>
            <a:r>
              <a:rPr lang="en-GB" dirty="0">
                <a:latin typeface="Arial" panose="020B0604020202020204" pitchFamily="34" charset="0"/>
                <a:cs typeface="Arial" panose="020B0604020202020204" pitchFamily="34" charset="0"/>
              </a:rPr>
              <a:t> Stability and Breeder‘s Equation; Breeding Methods incl. Heterosis, GCA, Recurrent Selection Schemes, and the Four Categories of Plant Breeding with their Methods; Correlated Traits and Index Selection; The parameters of the Metric Model and of the Statistical Model, the decomposition of the Genetic Variance. Quantitative modelling the Generations F1, F2 and so forth in a Mendelian cross.</a:t>
            </a:r>
          </a:p>
          <a:p>
            <a:endParaRPr lang="en-GB" sz="1200" dirty="0">
              <a:solidFill>
                <a:srgbClr val="FF0000"/>
              </a:solidFill>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Keywords of this chapter: Kinship </a:t>
            </a:r>
            <a:r>
              <a:rPr lang="en-GB" sz="1800" dirty="0">
                <a:effectLst>
                  <a:outerShdw blurRad="50800" dist="38100" dir="2700000" algn="tl">
                    <a:srgbClr val="000000">
                      <a:alpha val="40000"/>
                    </a:srgbClr>
                  </a:outerShdw>
                </a:effectLst>
                <a:latin typeface="Segoe Script" panose="030B0504020000000003" pitchFamily="66" charset="0"/>
                <a:ea typeface="Calibri" panose="020F0502020204030204" pitchFamily="34" charset="0"/>
                <a:cs typeface="Times New Roman" panose="02020603050405020304" pitchFamily="18" charset="0"/>
              </a:rPr>
              <a:t>f</a:t>
            </a:r>
            <a:r>
              <a:rPr lang="en-GB" sz="1800" dirty="0">
                <a:latin typeface="Arial" panose="020B0604020202020204" pitchFamily="34" charset="0"/>
                <a:cs typeface="Arial" panose="020B0604020202020204" pitchFamily="34" charset="0"/>
              </a:rPr>
              <a:t> </a:t>
            </a:r>
            <a:r>
              <a:rPr lang="en-GB" dirty="0">
                <a:latin typeface="Arial" panose="020B0604020202020204" pitchFamily="34" charset="0"/>
                <a:cs typeface="Arial" panose="020B0604020202020204" pitchFamily="34" charset="0"/>
              </a:rPr>
              <a:t> (Coefficient of </a:t>
            </a:r>
            <a:r>
              <a:rPr lang="en-GB" dirty="0" err="1">
                <a:latin typeface="Arial" panose="020B0604020202020204" pitchFamily="34" charset="0"/>
                <a:cs typeface="Arial" panose="020B0604020202020204" pitchFamily="34" charset="0"/>
              </a:rPr>
              <a:t>Coancestry</a:t>
            </a:r>
            <a:r>
              <a:rPr lang="en-GB" dirty="0">
                <a:latin typeface="Arial" panose="020B0604020202020204" pitchFamily="34" charset="0"/>
                <a:cs typeface="Arial" panose="020B0604020202020204" pitchFamily="34" charset="0"/>
              </a:rPr>
              <a:t>) between relatives such as parent-offspring and siblings; Inbreeding due to crossing relatives.</a:t>
            </a:r>
          </a:p>
          <a:p>
            <a:endParaRPr lang="en-GB" sz="1200" dirty="0">
              <a:solidFill>
                <a:srgbClr val="FF0000"/>
              </a:solidFill>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Algebra as introduced in this chapter: Nearly none.</a:t>
            </a:r>
          </a:p>
        </p:txBody>
      </p:sp>
      <p:sp>
        <p:nvSpPr>
          <p:cNvPr id="6" name="Textfeld 5"/>
          <p:cNvSpPr txBox="1"/>
          <p:nvPr/>
        </p:nvSpPr>
        <p:spPr>
          <a:xfrm>
            <a:off x="11238614" y="6342528"/>
            <a:ext cx="892202"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fld id="{5B255CE3-06F4-4E80-85AD-A0878CDD5C50}" type="slidenum">
              <a:rPr lang="en-GB" sz="2400" smtClean="0">
                <a:latin typeface="Arial" panose="020B0604020202020204" pitchFamily="34" charset="0"/>
                <a:cs typeface="Arial" panose="020B0604020202020204" pitchFamily="34" charset="0"/>
              </a:rPr>
              <a:pPr algn="ctr"/>
              <a:t>3</a:t>
            </a:fld>
            <a:endParaRPr lang="en-GB" sz="24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890095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5"/>
          <p:cNvSpPr txBox="1"/>
          <p:nvPr/>
        </p:nvSpPr>
        <p:spPr>
          <a:xfrm>
            <a:off x="11409830" y="6365558"/>
            <a:ext cx="782172" cy="461665"/>
          </a:xfrm>
          <a:prstGeom prst="rect">
            <a:avLst/>
          </a:prstGeom>
          <a:noFill/>
        </p:spPr>
        <p:txBody>
          <a:bodyPr wrap="square" rtlCol="0">
            <a:spAutoFit/>
          </a:bodyPr>
          <a:lstStyle/>
          <a:p>
            <a:fld id="{5B255CE3-06F4-4E80-85AD-A0878CDD5C50}" type="slidenum">
              <a:rPr lang="en-GB" sz="2400" smtClean="0"/>
              <a:t>4</a:t>
            </a:fld>
            <a:endParaRPr lang="en-GB" sz="2400" dirty="0"/>
          </a:p>
        </p:txBody>
      </p:sp>
      <p:sp>
        <p:nvSpPr>
          <p:cNvPr id="3" name="Abgerundete rechteckige Legende 4"/>
          <p:cNvSpPr/>
          <p:nvPr/>
        </p:nvSpPr>
        <p:spPr>
          <a:xfrm>
            <a:off x="96000" y="45205"/>
            <a:ext cx="11939973" cy="5842127"/>
          </a:xfrm>
          <a:prstGeom prst="wedgeRoundRectCallout">
            <a:avLst>
              <a:gd name="adj1" fmla="val -50595"/>
              <a:gd name="adj2" fmla="val 66044"/>
              <a:gd name="adj3" fmla="val 16667"/>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p>
        </p:txBody>
      </p:sp>
      <p:sp>
        <p:nvSpPr>
          <p:cNvPr id="5" name="Text Box 3"/>
          <p:cNvSpPr txBox="1">
            <a:spLocks noChangeArrowheads="1"/>
          </p:cNvSpPr>
          <p:nvPr/>
        </p:nvSpPr>
        <p:spPr bwMode="auto">
          <a:xfrm>
            <a:off x="447703" y="336810"/>
            <a:ext cx="6339276" cy="4708981"/>
          </a:xfrm>
          <a:prstGeom prst="rect">
            <a:avLst/>
          </a:prstGeom>
          <a:solidFill>
            <a:schemeClr val="bg1"/>
          </a:solidFill>
          <a:ln>
            <a:noFill/>
          </a:ln>
          <a:effectLst>
            <a:outerShdw blurRad="50800" dist="38100" dir="2700000" algn="tl" rotWithShape="0">
              <a:prstClr val="black">
                <a:alpha val="40000"/>
              </a:prstClr>
            </a:outerShdw>
          </a:effectLst>
        </p:spPr>
        <p:txBody>
          <a:bodyPr wrap="square">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spcBef>
                <a:spcPct val="50000"/>
              </a:spcBef>
            </a:pPr>
            <a:r>
              <a:rPr lang="en-GB" altLang="de-DE" sz="2400" dirty="0"/>
              <a:t>Genetically caused, inherited similarity between candidates is crucial for realizing gain from selection (</a:t>
            </a:r>
            <a:r>
              <a:rPr lang="en-GB" altLang="de-DE" sz="2400" dirty="0">
                <a:solidFill>
                  <a:schemeClr val="tx1">
                    <a:lumMod val="50000"/>
                    <a:lumOff val="50000"/>
                  </a:schemeClr>
                </a:solidFill>
              </a:rPr>
              <a:t>and for evolution, anyway</a:t>
            </a:r>
            <a:r>
              <a:rPr lang="en-GB" altLang="de-DE" sz="2400" dirty="0"/>
              <a:t>). </a:t>
            </a:r>
          </a:p>
          <a:p>
            <a:pPr eaLnBrk="1" hangingPunct="1">
              <a:spcBef>
                <a:spcPct val="50000"/>
              </a:spcBef>
            </a:pPr>
            <a:r>
              <a:rPr lang="en-GB" altLang="de-DE" sz="2400" dirty="0"/>
              <a:t>Similarity is relative. </a:t>
            </a:r>
            <a:br>
              <a:rPr lang="en-GB" altLang="de-DE" sz="2400" dirty="0"/>
            </a:br>
            <a:r>
              <a:rPr lang="en-GB" altLang="de-DE" sz="2400" dirty="0"/>
              <a:t>Without the tiger, the reddish horse would have been the off-type; the dissimilar one. Yet. As we enlarge the diversity and add the tiger, the red horse just belongs to the group of horses and appears ‘at a sudden‘ much less dissimilar to its fellow horses than in the moment before.</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00746" y="337045"/>
            <a:ext cx="3429184" cy="3429184"/>
          </a:xfrm>
          <a:prstGeom prst="rect">
            <a:avLst/>
          </a:prstGeom>
          <a:effectLst>
            <a:outerShdw blurRad="50800" dist="38100" dir="2700000" algn="tl" rotWithShape="0">
              <a:prstClr val="black">
                <a:alpha val="40000"/>
              </a:prstClr>
            </a:outerShdw>
          </a:effectLst>
        </p:spPr>
      </p:pic>
      <p:pic>
        <p:nvPicPr>
          <p:cNvPr id="10" name="Picture 9"/>
          <p:cNvPicPr>
            <a:picLocks noChangeAspect="1"/>
          </p:cNvPicPr>
          <p:nvPr/>
        </p:nvPicPr>
        <p:blipFill>
          <a:blip r:embed="rId3"/>
          <a:stretch>
            <a:fillRect/>
          </a:stretch>
        </p:blipFill>
        <p:spPr>
          <a:xfrm>
            <a:off x="8175561" y="4182614"/>
            <a:ext cx="1553338" cy="1333728"/>
          </a:xfrm>
          <a:prstGeom prst="rect">
            <a:avLst/>
          </a:prstGeom>
        </p:spPr>
      </p:pic>
      <p:sp>
        <p:nvSpPr>
          <p:cNvPr id="4" name="Rectangle 3"/>
          <p:cNvSpPr/>
          <p:nvPr/>
        </p:nvSpPr>
        <p:spPr>
          <a:xfrm>
            <a:off x="8338619" y="4255048"/>
            <a:ext cx="1288473" cy="1188860"/>
          </a:xfrm>
          <a:prstGeom prst="rect">
            <a:avLst/>
          </a:prstGeom>
          <a:solidFill>
            <a:srgbClr val="FFFFFF">
              <a:alpha val="87843"/>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650840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grpId="0" nodeType="clickEffect">
                                  <p:stCondLst>
                                    <p:cond delay="0"/>
                                  </p:stCondLst>
                                  <p:childTnLst>
                                    <p:animEffect transition="out" filter="wipe(left)">
                                      <p:cBhvr>
                                        <p:cTn id="6" dur="3000"/>
                                        <p:tgtEl>
                                          <p:spTgt spid="4"/>
                                        </p:tgtEl>
                                      </p:cBhvr>
                                    </p:animEffect>
                                    <p:set>
                                      <p:cBhvr>
                                        <p:cTn id="7" dur="1" fill="hold">
                                          <p:stCondLst>
                                            <p:cond delay="2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5"/>
          <p:cNvSpPr txBox="1"/>
          <p:nvPr/>
        </p:nvSpPr>
        <p:spPr>
          <a:xfrm>
            <a:off x="11409830" y="6365558"/>
            <a:ext cx="782172" cy="461665"/>
          </a:xfrm>
          <a:prstGeom prst="rect">
            <a:avLst/>
          </a:prstGeom>
          <a:noFill/>
        </p:spPr>
        <p:txBody>
          <a:bodyPr wrap="square" rtlCol="0">
            <a:spAutoFit/>
          </a:bodyPr>
          <a:lstStyle/>
          <a:p>
            <a:fld id="{5B255CE3-06F4-4E80-85AD-A0878CDD5C50}" type="slidenum">
              <a:rPr lang="en-GB" sz="2400" smtClean="0"/>
              <a:t>5</a:t>
            </a:fld>
            <a:endParaRPr lang="en-GB" sz="2400" dirty="0"/>
          </a:p>
        </p:txBody>
      </p:sp>
      <p:sp>
        <p:nvSpPr>
          <p:cNvPr id="3" name="Abgerundete rechteckige Legende 4"/>
          <p:cNvSpPr/>
          <p:nvPr/>
        </p:nvSpPr>
        <p:spPr>
          <a:xfrm>
            <a:off x="96000" y="45205"/>
            <a:ext cx="11939973" cy="5842127"/>
          </a:xfrm>
          <a:prstGeom prst="wedgeRoundRectCallout">
            <a:avLst>
              <a:gd name="adj1" fmla="val -50595"/>
              <a:gd name="adj2" fmla="val 66044"/>
              <a:gd name="adj3" fmla="val 16667"/>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p>
        </p:txBody>
      </p:sp>
      <p:sp>
        <p:nvSpPr>
          <p:cNvPr id="8" name="Text Box 4"/>
          <p:cNvSpPr txBox="1">
            <a:spLocks noChangeArrowheads="1"/>
          </p:cNvSpPr>
          <p:nvPr/>
        </p:nvSpPr>
        <p:spPr bwMode="auto">
          <a:xfrm>
            <a:off x="540000" y="324000"/>
            <a:ext cx="10692994" cy="2893100"/>
          </a:xfrm>
          <a:prstGeom prst="rect">
            <a:avLst/>
          </a:prstGeom>
          <a:solidFill>
            <a:schemeClr val="bg1"/>
          </a:solidFill>
          <a:ln>
            <a:noFill/>
          </a:ln>
          <a:effectLst>
            <a:outerShdw blurRad="50800" dist="38100" dir="2700000" algn="tl" rotWithShape="0">
              <a:prstClr val="black">
                <a:alpha val="40000"/>
              </a:prstClr>
            </a:outerShdw>
          </a:effectLst>
        </p:spPr>
        <p:txBody>
          <a:bodyPr wrap="square">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r>
              <a:rPr lang="en-GB" altLang="en-US" sz="1800" dirty="0"/>
              <a:t>We study families: Genetic Similarities </a:t>
            </a:r>
            <a:r>
              <a:rPr lang="en-GB" altLang="en-US" sz="1800" dirty="0">
                <a:solidFill>
                  <a:srgbClr val="0000FF"/>
                </a:solidFill>
              </a:rPr>
              <a:t>between</a:t>
            </a:r>
            <a:r>
              <a:rPr lang="en-GB" altLang="en-US" sz="1800" dirty="0"/>
              <a:t> parents &amp; offspring and </a:t>
            </a:r>
            <a:r>
              <a:rPr lang="en-GB" altLang="en-US" sz="1800" dirty="0">
                <a:solidFill>
                  <a:srgbClr val="0000FF"/>
                </a:solidFill>
              </a:rPr>
              <a:t>among</a:t>
            </a:r>
            <a:r>
              <a:rPr lang="en-GB" altLang="en-US" sz="1800" dirty="0"/>
              <a:t> offspring.</a:t>
            </a:r>
          </a:p>
          <a:p>
            <a:pPr eaLnBrk="1" hangingPunct="1"/>
            <a:r>
              <a:rPr lang="en-GB" altLang="en-US" sz="1800" dirty="0"/>
              <a:t>Similarity is grasped as </a:t>
            </a:r>
            <a:r>
              <a:rPr lang="en-GB" altLang="en-US" sz="1800" dirty="0">
                <a:solidFill>
                  <a:srgbClr val="0000FF"/>
                </a:solidFill>
              </a:rPr>
              <a:t>Covariance</a:t>
            </a:r>
            <a:r>
              <a:rPr lang="en-GB" altLang="en-US" sz="1800" dirty="0"/>
              <a:t> (‘</a:t>
            </a:r>
            <a:r>
              <a:rPr lang="en-GB" altLang="en-US" sz="1800" dirty="0" err="1">
                <a:solidFill>
                  <a:srgbClr val="0000FF"/>
                </a:solidFill>
                <a:effectLst>
                  <a:outerShdw blurRad="38100" dist="38100" dir="2700000" algn="tl">
                    <a:srgbClr val="000000">
                      <a:alpha val="43137"/>
                    </a:srgbClr>
                  </a:outerShdw>
                </a:effectLst>
              </a:rPr>
              <a:t>cov</a:t>
            </a:r>
            <a:r>
              <a:rPr lang="en-GB" altLang="en-US" sz="1800" dirty="0"/>
              <a:t>’, or at times ‘</a:t>
            </a:r>
            <a:r>
              <a:rPr lang="en-GB" altLang="en-US" sz="1800" dirty="0">
                <a:solidFill>
                  <a:srgbClr val="0000FF"/>
                </a:solidFill>
                <a:effectLst>
                  <a:outerShdw blurRad="38100" dist="38100" dir="2700000" algn="tl">
                    <a:srgbClr val="000000">
                      <a:alpha val="43137"/>
                    </a:srgbClr>
                  </a:outerShdw>
                </a:effectLst>
              </a:rPr>
              <a:t>ω</a:t>
            </a:r>
            <a:r>
              <a:rPr lang="en-GB" altLang="en-US" sz="1800" dirty="0"/>
              <a:t>‘); </a:t>
            </a:r>
            <a:br>
              <a:rPr lang="en-GB" altLang="en-US" sz="1800" dirty="0"/>
            </a:br>
            <a:r>
              <a:rPr lang="en-GB" altLang="en-US" sz="1800" dirty="0"/>
              <a:t>Diversity is grasped as </a:t>
            </a:r>
            <a:r>
              <a:rPr lang="en-GB" altLang="en-US" sz="1800" dirty="0">
                <a:solidFill>
                  <a:srgbClr val="0000FF"/>
                </a:solidFill>
              </a:rPr>
              <a:t>Variance</a:t>
            </a:r>
            <a:r>
              <a:rPr lang="en-GB" altLang="en-US" sz="1800" dirty="0"/>
              <a:t> (‘</a:t>
            </a:r>
            <a:r>
              <a:rPr lang="en-GB" altLang="en-US" sz="1800" dirty="0">
                <a:solidFill>
                  <a:srgbClr val="0000FF"/>
                </a:solidFill>
                <a:effectLst>
                  <a:outerShdw blurRad="38100" dist="38100" dir="2700000" algn="tl">
                    <a:srgbClr val="000000">
                      <a:alpha val="43137"/>
                    </a:srgbClr>
                  </a:outerShdw>
                </a:effectLst>
              </a:rPr>
              <a:t>va</a:t>
            </a:r>
            <a:r>
              <a:rPr lang="en-GB" altLang="en-US" sz="1800" dirty="0"/>
              <a:t>r’, or ‘</a:t>
            </a:r>
            <a:r>
              <a:rPr lang="en-GB" altLang="en-US" sz="1800" dirty="0">
                <a:solidFill>
                  <a:srgbClr val="0000FF"/>
                </a:solidFill>
                <a:effectLst>
                  <a:outerShdw blurRad="38100" dist="38100" dir="2700000" algn="tl">
                    <a:srgbClr val="000000">
                      <a:alpha val="43137"/>
                    </a:srgbClr>
                  </a:outerShdw>
                </a:effectLst>
              </a:rPr>
              <a:t>σ²</a:t>
            </a:r>
            <a:r>
              <a:rPr lang="en-GB" altLang="en-US" sz="1800" dirty="0"/>
              <a:t>’, as you very well know meanwhile).</a:t>
            </a:r>
          </a:p>
          <a:p>
            <a:pPr eaLnBrk="1" hangingPunct="1"/>
            <a:r>
              <a:rPr lang="en-GB" altLang="en-US" sz="1800" dirty="0"/>
              <a:t>We (will) find that in Hardy-Weinberg-Equilibrium, the ‘amount of genetic similarity’ </a:t>
            </a:r>
            <a:r>
              <a:rPr lang="en-GB" altLang="en-US" sz="1800" dirty="0">
                <a:solidFill>
                  <a:srgbClr val="0000FF"/>
                </a:solidFill>
              </a:rPr>
              <a:t>within</a:t>
            </a:r>
            <a:r>
              <a:rPr lang="en-GB" altLang="en-US" sz="1800" dirty="0"/>
              <a:t> the families equals the ‘amount of genetic dissimilarity’ </a:t>
            </a:r>
            <a:r>
              <a:rPr lang="en-GB" altLang="en-US" sz="1800" dirty="0">
                <a:solidFill>
                  <a:srgbClr val="0000FF"/>
                </a:solidFill>
              </a:rPr>
              <a:t>between</a:t>
            </a:r>
            <a:r>
              <a:rPr lang="en-GB" altLang="en-US" sz="1800" dirty="0"/>
              <a:t> families (</a:t>
            </a:r>
            <a:r>
              <a:rPr lang="en-GB" altLang="en-US" sz="1800" dirty="0">
                <a:solidFill>
                  <a:srgbClr val="0000FF"/>
                </a:solidFill>
              </a:rPr>
              <a:t>within</a:t>
            </a:r>
            <a:r>
              <a:rPr lang="en-GB" altLang="en-US" sz="1800" dirty="0"/>
              <a:t> families means between the members of a family; </a:t>
            </a:r>
            <a:r>
              <a:rPr lang="en-GB" altLang="en-US" sz="1800" dirty="0">
                <a:solidFill>
                  <a:schemeClr val="tx1">
                    <a:lumMod val="50000"/>
                    <a:lumOff val="50000"/>
                  </a:schemeClr>
                </a:solidFill>
              </a:rPr>
              <a:t>referring to an ‘average’ </a:t>
            </a:r>
            <a:r>
              <a:rPr lang="en-GB" altLang="en-US" sz="1800" i="1" dirty="0">
                <a:solidFill>
                  <a:schemeClr val="tx1">
                    <a:lumMod val="50000"/>
                    <a:lumOff val="50000"/>
                  </a:schemeClr>
                </a:solidFill>
              </a:rPr>
              <a:t>aka</a:t>
            </a:r>
            <a:r>
              <a:rPr lang="en-GB" altLang="en-US" sz="1800" dirty="0">
                <a:solidFill>
                  <a:schemeClr val="tx1">
                    <a:lumMod val="50000"/>
                    <a:lumOff val="50000"/>
                  </a:schemeClr>
                </a:solidFill>
              </a:rPr>
              <a:t> ‘typical’ family</a:t>
            </a:r>
            <a:r>
              <a:rPr lang="en-GB" altLang="en-US" sz="1800" dirty="0"/>
              <a:t>).</a:t>
            </a:r>
            <a:r>
              <a:rPr lang="en-GB" altLang="en-US" sz="1800" dirty="0">
                <a:solidFill>
                  <a:schemeClr val="bg1"/>
                </a:solidFill>
              </a:rPr>
              <a:t>e genetic variance within the families plus the genetic variance among the families sums up to the total amount of genetic variance (available in the given population).</a:t>
            </a:r>
          </a:p>
          <a:p>
            <a:pPr eaLnBrk="1" hangingPunct="1"/>
            <a:r>
              <a:rPr lang="en-GB" altLang="en-US" sz="1800" dirty="0">
                <a:solidFill>
                  <a:schemeClr val="bg1"/>
                </a:solidFill>
              </a:rPr>
              <a:t>We (will) see that inbreeding of parents increases similarity between their offspring (within families) and therefore increases the variance between families.</a:t>
            </a:r>
          </a:p>
        </p:txBody>
      </p:sp>
      <p:pic>
        <p:nvPicPr>
          <p:cNvPr id="6" name="Grafik 5">
            <a:extLst>
              <a:ext uri="{FF2B5EF4-FFF2-40B4-BE49-F238E27FC236}">
                <a16:creationId xmlns:a16="http://schemas.microsoft.com/office/drawing/2014/main" id="{1B402C5D-9D20-4B7C-A504-E2599C91A27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13857" y="3300688"/>
            <a:ext cx="6372437" cy="3475470"/>
          </a:xfrm>
          <a:prstGeom prst="rect">
            <a:avLst/>
          </a:prstGeom>
          <a:effectLst>
            <a:outerShdw blurRad="50800" dist="38100" dir="2700000" algn="tl" rotWithShape="0">
              <a:prstClr val="black">
                <a:alpha val="40000"/>
              </a:prstClr>
            </a:outerShdw>
          </a:effectLst>
        </p:spPr>
      </p:pic>
      <p:sp>
        <p:nvSpPr>
          <p:cNvPr id="4" name="TextBox 3"/>
          <p:cNvSpPr txBox="1"/>
          <p:nvPr/>
        </p:nvSpPr>
        <p:spPr>
          <a:xfrm>
            <a:off x="2944677" y="3300688"/>
            <a:ext cx="3375690" cy="36933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de-DE" dirty="0" err="1">
                <a:latin typeface="Arial" panose="020B0604020202020204" pitchFamily="34" charset="0"/>
                <a:cs typeface="Arial" panose="020B0604020202020204" pitchFamily="34" charset="0"/>
              </a:rPr>
              <a:t>Four</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families</a:t>
            </a:r>
            <a:r>
              <a:rPr lang="de-DE" dirty="0">
                <a:latin typeface="Arial" panose="020B0604020202020204" pitchFamily="34" charset="0"/>
                <a:cs typeface="Arial" panose="020B0604020202020204" pitchFamily="34" charset="0"/>
              </a:rPr>
              <a:t>. Human </a:t>
            </a:r>
            <a:r>
              <a:rPr lang="de-DE" dirty="0" err="1">
                <a:latin typeface="Arial" panose="020B0604020202020204" pitchFamily="34" charset="0"/>
                <a:cs typeface="Arial" panose="020B0604020202020204" pitchFamily="34" charset="0"/>
              </a:rPr>
              <a:t>families</a:t>
            </a:r>
            <a:r>
              <a:rPr lang="de-DE" dirty="0">
                <a:latin typeface="Arial" panose="020B0604020202020204" pitchFamily="34" charset="0"/>
                <a:cs typeface="Arial" panose="020B0604020202020204" pitchFamily="34" charset="0"/>
              </a:rPr>
              <a:t>.</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734190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bgerundete rechteckige Legende 4"/>
          <p:cNvSpPr/>
          <p:nvPr/>
        </p:nvSpPr>
        <p:spPr>
          <a:xfrm>
            <a:off x="96000" y="45205"/>
            <a:ext cx="11939973" cy="5842127"/>
          </a:xfrm>
          <a:prstGeom prst="wedgeRoundRectCallout">
            <a:avLst>
              <a:gd name="adj1" fmla="val -50595"/>
              <a:gd name="adj2" fmla="val 66044"/>
              <a:gd name="adj3" fmla="val 16667"/>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p>
        </p:txBody>
      </p:sp>
      <p:pic>
        <p:nvPicPr>
          <p:cNvPr id="6" name="Grafik 5">
            <a:extLst>
              <a:ext uri="{FF2B5EF4-FFF2-40B4-BE49-F238E27FC236}">
                <a16:creationId xmlns:a16="http://schemas.microsoft.com/office/drawing/2014/main" id="{3C78AA91-CBEB-4B02-9828-5B288077C7C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0000" y="3234106"/>
            <a:ext cx="6372437" cy="3475470"/>
          </a:xfrm>
          <a:prstGeom prst="rect">
            <a:avLst/>
          </a:prstGeom>
          <a:effectLst>
            <a:outerShdw blurRad="50800" dist="38100" dir="2700000" algn="tl" rotWithShape="0">
              <a:prstClr val="black">
                <a:alpha val="40000"/>
              </a:prstClr>
            </a:outerShdw>
          </a:effectLst>
        </p:spPr>
      </p:pic>
      <p:sp>
        <p:nvSpPr>
          <p:cNvPr id="2" name="Textfeld 5"/>
          <p:cNvSpPr txBox="1"/>
          <p:nvPr/>
        </p:nvSpPr>
        <p:spPr>
          <a:xfrm>
            <a:off x="11409830" y="6365558"/>
            <a:ext cx="782172" cy="461665"/>
          </a:xfrm>
          <a:prstGeom prst="rect">
            <a:avLst/>
          </a:prstGeom>
          <a:noFill/>
        </p:spPr>
        <p:txBody>
          <a:bodyPr wrap="square" rtlCol="0">
            <a:spAutoFit/>
          </a:bodyPr>
          <a:lstStyle/>
          <a:p>
            <a:fld id="{5B255CE3-06F4-4E80-85AD-A0878CDD5C50}" type="slidenum">
              <a:rPr lang="en-GB" sz="2400" smtClean="0"/>
              <a:t>6</a:t>
            </a:fld>
            <a:endParaRPr lang="en-GB" sz="2400" dirty="0"/>
          </a:p>
        </p:txBody>
      </p:sp>
      <p:sp>
        <p:nvSpPr>
          <p:cNvPr id="8" name="Text Box 4"/>
          <p:cNvSpPr txBox="1">
            <a:spLocks noChangeArrowheads="1"/>
          </p:cNvSpPr>
          <p:nvPr/>
        </p:nvSpPr>
        <p:spPr bwMode="auto">
          <a:xfrm>
            <a:off x="540000" y="324000"/>
            <a:ext cx="10848304" cy="3262432"/>
          </a:xfrm>
          <a:prstGeom prst="rect">
            <a:avLst/>
          </a:prstGeom>
          <a:solidFill>
            <a:schemeClr val="bg1"/>
          </a:solidFill>
          <a:ln>
            <a:noFill/>
          </a:ln>
          <a:effectLst>
            <a:outerShdw blurRad="50800" dist="38100" dir="2700000" algn="tl" rotWithShape="0">
              <a:prstClr val="black">
                <a:alpha val="40000"/>
              </a:prstClr>
            </a:outerShdw>
          </a:effectLst>
        </p:spPr>
        <p:txBody>
          <a:bodyPr wrap="square">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r>
              <a:rPr lang="en-GB" altLang="en-US" sz="1800" dirty="0">
                <a:solidFill>
                  <a:schemeClr val="tx1">
                    <a:lumMod val="50000"/>
                    <a:lumOff val="50000"/>
                  </a:schemeClr>
                </a:solidFill>
              </a:rPr>
              <a:t>We study families, and the genetic similarities between parents &amp; offspring and among offspring.</a:t>
            </a:r>
          </a:p>
          <a:p>
            <a:pPr eaLnBrk="1" hangingPunct="1"/>
            <a:r>
              <a:rPr lang="en-GB" altLang="en-US" sz="1800" dirty="0">
                <a:solidFill>
                  <a:schemeClr val="tx1">
                    <a:lumMod val="50000"/>
                    <a:lumOff val="50000"/>
                  </a:schemeClr>
                </a:solidFill>
              </a:rPr>
              <a:t>Similarity is grasped as Covariance (‘</a:t>
            </a:r>
            <a:r>
              <a:rPr lang="en-GB" altLang="en-US" sz="1800" dirty="0" err="1">
                <a:solidFill>
                  <a:schemeClr val="tx1">
                    <a:lumMod val="50000"/>
                    <a:lumOff val="50000"/>
                  </a:schemeClr>
                </a:solidFill>
              </a:rPr>
              <a:t>cov</a:t>
            </a:r>
            <a:r>
              <a:rPr lang="en-GB" altLang="en-US" sz="1800" dirty="0">
                <a:solidFill>
                  <a:schemeClr val="tx1">
                    <a:lumMod val="50000"/>
                    <a:lumOff val="50000"/>
                  </a:schemeClr>
                </a:solidFill>
              </a:rPr>
              <a:t>’, or at times ‘ω‘); </a:t>
            </a:r>
            <a:br>
              <a:rPr lang="en-GB" altLang="en-US" sz="1800" dirty="0">
                <a:solidFill>
                  <a:schemeClr val="tx1">
                    <a:lumMod val="50000"/>
                    <a:lumOff val="50000"/>
                  </a:schemeClr>
                </a:solidFill>
              </a:rPr>
            </a:br>
            <a:r>
              <a:rPr lang="en-GB" altLang="en-US" sz="1800" dirty="0">
                <a:solidFill>
                  <a:schemeClr val="tx1">
                    <a:lumMod val="50000"/>
                    <a:lumOff val="50000"/>
                  </a:schemeClr>
                </a:solidFill>
              </a:rPr>
              <a:t>Diversity is grasped as Variance (‘</a:t>
            </a:r>
            <a:r>
              <a:rPr lang="en-GB" altLang="en-US" sz="1800" dirty="0" err="1">
                <a:solidFill>
                  <a:schemeClr val="tx1">
                    <a:lumMod val="50000"/>
                    <a:lumOff val="50000"/>
                  </a:schemeClr>
                </a:solidFill>
              </a:rPr>
              <a:t>var</a:t>
            </a:r>
            <a:r>
              <a:rPr lang="en-GB" altLang="en-US" sz="1800" dirty="0">
                <a:solidFill>
                  <a:schemeClr val="tx1">
                    <a:lumMod val="50000"/>
                    <a:lumOff val="50000"/>
                  </a:schemeClr>
                </a:solidFill>
              </a:rPr>
              <a:t>’, or ‘σ²’, as you know).</a:t>
            </a:r>
          </a:p>
          <a:p>
            <a:pPr eaLnBrk="1" hangingPunct="1"/>
            <a:r>
              <a:rPr lang="en-GB" altLang="en-US" sz="1800" dirty="0">
                <a:solidFill>
                  <a:schemeClr val="tx1">
                    <a:lumMod val="50000"/>
                    <a:lumOff val="50000"/>
                  </a:schemeClr>
                </a:solidFill>
              </a:rPr>
              <a:t>We (will) find that in Hardy-Weinberg-Equilibrium, the ‘amount of genetic similarity’ within the families equals the ‘amount of genetic dissimilarity’ between families (within families means between the members of a family; of an average </a:t>
            </a:r>
            <a:r>
              <a:rPr lang="en-GB" altLang="en-US" sz="1800" i="1" dirty="0">
                <a:solidFill>
                  <a:schemeClr val="tx1">
                    <a:lumMod val="50000"/>
                    <a:lumOff val="50000"/>
                  </a:schemeClr>
                </a:solidFill>
              </a:rPr>
              <a:t>aka</a:t>
            </a:r>
            <a:r>
              <a:rPr lang="en-GB" altLang="en-US" sz="1800" dirty="0">
                <a:solidFill>
                  <a:schemeClr val="tx1">
                    <a:lumMod val="50000"/>
                    <a:lumOff val="50000"/>
                  </a:schemeClr>
                </a:solidFill>
              </a:rPr>
              <a:t> typical family).</a:t>
            </a:r>
            <a:endParaRPr lang="en-GB" altLang="en-US" sz="800" dirty="0">
              <a:solidFill>
                <a:schemeClr val="tx1">
                  <a:lumMod val="50000"/>
                  <a:lumOff val="50000"/>
                </a:schemeClr>
              </a:solidFill>
            </a:endParaRPr>
          </a:p>
          <a:p>
            <a:pPr eaLnBrk="1" hangingPunct="1"/>
            <a:endParaRPr lang="en-GB" altLang="en-US" sz="800" dirty="0"/>
          </a:p>
          <a:p>
            <a:pPr eaLnBrk="1" hangingPunct="1"/>
            <a:r>
              <a:rPr lang="en-GB" altLang="en-US" sz="1800" dirty="0"/>
              <a:t>We (will) find that the genetic variance </a:t>
            </a:r>
            <a:r>
              <a:rPr lang="en-GB" altLang="en-US" sz="1800" dirty="0">
                <a:solidFill>
                  <a:srgbClr val="0000FF"/>
                </a:solidFill>
              </a:rPr>
              <a:t>within</a:t>
            </a:r>
            <a:r>
              <a:rPr lang="en-GB" altLang="en-US" sz="1800" dirty="0"/>
              <a:t> the families plus the genetic variance </a:t>
            </a:r>
            <a:r>
              <a:rPr lang="en-GB" altLang="en-US" sz="1800" dirty="0">
                <a:solidFill>
                  <a:srgbClr val="0000FF"/>
                </a:solidFill>
              </a:rPr>
              <a:t>between</a:t>
            </a:r>
            <a:r>
              <a:rPr lang="en-GB" altLang="en-US" sz="1800" dirty="0"/>
              <a:t> the families sums up to the total amount of genetic variance (available in the given population).</a:t>
            </a:r>
          </a:p>
          <a:p>
            <a:pPr eaLnBrk="1" hangingPunct="1"/>
            <a:r>
              <a:rPr lang="en-GB" altLang="en-US" sz="1800" dirty="0"/>
              <a:t>We (will) see that inbred parents lead to higher similarity </a:t>
            </a:r>
            <a:r>
              <a:rPr lang="en-GB" altLang="en-US" sz="1800" dirty="0">
                <a:solidFill>
                  <a:srgbClr val="0000FF"/>
                </a:solidFill>
              </a:rPr>
              <a:t>between</a:t>
            </a:r>
            <a:r>
              <a:rPr lang="en-GB" altLang="en-US" sz="1800" dirty="0"/>
              <a:t> their offspring (</a:t>
            </a:r>
            <a:r>
              <a:rPr lang="en-GB" altLang="en-US" sz="1800" dirty="0">
                <a:solidFill>
                  <a:srgbClr val="0000FF"/>
                </a:solidFill>
              </a:rPr>
              <a:t>within</a:t>
            </a:r>
            <a:r>
              <a:rPr lang="en-GB" altLang="en-US" sz="1800" dirty="0"/>
              <a:t> their family) and therefore higher variance </a:t>
            </a:r>
            <a:r>
              <a:rPr lang="en-GB" altLang="en-US" sz="1800" dirty="0">
                <a:solidFill>
                  <a:srgbClr val="0000FF"/>
                </a:solidFill>
              </a:rPr>
              <a:t>between</a:t>
            </a:r>
            <a:r>
              <a:rPr lang="en-GB" altLang="en-US" sz="1800" dirty="0"/>
              <a:t> such families than non-inbred parents </a:t>
            </a:r>
            <a:r>
              <a:rPr lang="en-GB" altLang="en-US" sz="1800" dirty="0">
                <a:solidFill>
                  <a:schemeClr val="tx1">
                    <a:lumMod val="50000"/>
                    <a:lumOff val="50000"/>
                  </a:schemeClr>
                </a:solidFill>
              </a:rPr>
              <a:t>(let us hope that human parents are always non-inbred – you know why ... ‘genetic load’*).</a:t>
            </a:r>
          </a:p>
        </p:txBody>
      </p:sp>
      <p:sp>
        <p:nvSpPr>
          <p:cNvPr id="10" name="TextBox 9">
            <a:extLst>
              <a:ext uri="{FF2B5EF4-FFF2-40B4-BE49-F238E27FC236}">
                <a16:creationId xmlns:a16="http://schemas.microsoft.com/office/drawing/2014/main" id="{6475DF87-7F94-4E9C-B22A-9C505732CAEF}"/>
              </a:ext>
            </a:extLst>
          </p:cNvPr>
          <p:cNvSpPr txBox="1"/>
          <p:nvPr/>
        </p:nvSpPr>
        <p:spPr>
          <a:xfrm>
            <a:off x="7910004" y="3683034"/>
            <a:ext cx="3499826" cy="2031325"/>
          </a:xfrm>
          <a:prstGeom prst="rect">
            <a:avLst/>
          </a:prstGeom>
          <a:solidFill>
            <a:schemeClr val="bg1"/>
          </a:solidFill>
        </p:spPr>
        <p:txBody>
          <a:bodyPr wrap="square">
            <a:spAutoFit/>
          </a:bodyPr>
          <a:lstStyle/>
          <a:p>
            <a:r>
              <a:rPr lang="en-GB" altLang="en-US" sz="1800" dirty="0">
                <a:solidFill>
                  <a:schemeClr val="tx1">
                    <a:lumMod val="50000"/>
                    <a:lumOff val="50000"/>
                  </a:schemeClr>
                </a:solidFill>
                <a:latin typeface="Arial" panose="020B0604020202020204" pitchFamily="34" charset="0"/>
                <a:cs typeface="Arial" panose="020B0604020202020204" pitchFamily="34" charset="0"/>
              </a:rPr>
              <a:t>*</a:t>
            </a:r>
            <a:r>
              <a:rPr lang="en-GB" altLang="en-US" sz="1800" dirty="0">
                <a:latin typeface="Arial" panose="020B0604020202020204" pitchFamily="34" charset="0"/>
                <a:cs typeface="Arial" panose="020B0604020202020204" pitchFamily="34" charset="0"/>
              </a:rPr>
              <a:t>I</a:t>
            </a:r>
            <a:r>
              <a:rPr lang="en-GB" dirty="0">
                <a:latin typeface="Arial" panose="020B0604020202020204" pitchFamily="34" charset="0"/>
                <a:cs typeface="Arial" panose="020B0604020202020204" pitchFamily="34" charset="0"/>
              </a:rPr>
              <a:t>nbreeding and consequences in pharaohs.</a:t>
            </a:r>
          </a:p>
          <a:p>
            <a:r>
              <a:rPr lang="en-GB" dirty="0" err="1">
                <a:latin typeface="Arial" panose="020B0604020202020204" pitchFamily="34" charset="0"/>
                <a:cs typeface="Arial" panose="020B0604020202020204" pitchFamily="34" charset="0"/>
              </a:rPr>
              <a:t>Hawass</a:t>
            </a:r>
            <a:r>
              <a:rPr lang="en-GB" dirty="0">
                <a:latin typeface="Arial" panose="020B0604020202020204" pitchFamily="34" charset="0"/>
                <a:cs typeface="Arial" panose="020B0604020202020204" pitchFamily="34" charset="0"/>
              </a:rPr>
              <a:t> Z, et al., 2010: Ancestry and pathology in King </a:t>
            </a:r>
            <a:r>
              <a:rPr lang="en-GB" dirty="0" err="1">
                <a:latin typeface="Arial" panose="020B0604020202020204" pitchFamily="34" charset="0"/>
                <a:cs typeface="Arial" panose="020B0604020202020204" pitchFamily="34" charset="0"/>
              </a:rPr>
              <a:t>Tutank-hamun's</a:t>
            </a:r>
            <a:r>
              <a:rPr lang="en-GB" dirty="0">
                <a:latin typeface="Arial" panose="020B0604020202020204" pitchFamily="34" charset="0"/>
                <a:cs typeface="Arial" panose="020B0604020202020204" pitchFamily="34" charset="0"/>
              </a:rPr>
              <a:t> family. JAMA 17; 303(7): 638-47. </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DOI: 10.1001/jama.2010.121. </a:t>
            </a:r>
          </a:p>
        </p:txBody>
      </p:sp>
    </p:spTree>
    <p:extLst>
      <p:ext uri="{BB962C8B-B14F-4D97-AF65-F5344CB8AC3E}">
        <p14:creationId xmlns:p14="http://schemas.microsoft.com/office/powerpoint/2010/main" val="6570814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66387" y="682457"/>
            <a:ext cx="9425178" cy="6144768"/>
          </a:xfrm>
          <a:prstGeom prst="rect">
            <a:avLst/>
          </a:prstGeom>
          <a:effectLst>
            <a:outerShdw blurRad="50800" dist="38100" dir="2700000" algn="tl" rotWithShape="0">
              <a:prstClr val="black">
                <a:alpha val="40000"/>
              </a:prstClr>
            </a:outerShdw>
          </a:effectLst>
        </p:spPr>
      </p:pic>
      <p:sp>
        <p:nvSpPr>
          <p:cNvPr id="6" name="Text Box 2"/>
          <p:cNvSpPr txBox="1">
            <a:spLocks noChangeArrowheads="1"/>
          </p:cNvSpPr>
          <p:nvPr/>
        </p:nvSpPr>
        <p:spPr bwMode="auto">
          <a:xfrm>
            <a:off x="0" y="0"/>
            <a:ext cx="12153906" cy="461665"/>
          </a:xfrm>
          <a:prstGeom prst="rect">
            <a:avLst/>
          </a:prstGeom>
          <a:solidFill>
            <a:schemeClr val="bg1"/>
          </a:solidFill>
          <a:ln>
            <a:noFill/>
          </a:ln>
          <a:effectLst>
            <a:outerShdw blurRad="50800" dist="38100" dir="2700000" algn="tl" rotWithShape="0">
              <a:prstClr val="black">
                <a:alpha val="40000"/>
              </a:prstClr>
            </a:outerShdw>
          </a:effectLst>
        </p:spPr>
        <p:txBody>
          <a:bodyPr wrap="square">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eaLnBrk="1" hangingPunct="1"/>
            <a:r>
              <a:rPr lang="en-GB" altLang="en-US" sz="2400" dirty="0"/>
              <a:t>We study families; genetic similarities </a:t>
            </a:r>
            <a:r>
              <a:rPr lang="en-GB" altLang="en-US" sz="2400" dirty="0">
                <a:solidFill>
                  <a:srgbClr val="0000FF"/>
                </a:solidFill>
              </a:rPr>
              <a:t>between</a:t>
            </a:r>
            <a:r>
              <a:rPr lang="en-GB" altLang="en-US" sz="2400" dirty="0"/>
              <a:t> parents &amp; offspring and </a:t>
            </a:r>
            <a:r>
              <a:rPr lang="en-GB" altLang="en-US" sz="2400" dirty="0">
                <a:solidFill>
                  <a:srgbClr val="0000FF"/>
                </a:solidFill>
              </a:rPr>
              <a:t>among</a:t>
            </a:r>
            <a:r>
              <a:rPr lang="en-GB" altLang="en-US" sz="2400" dirty="0"/>
              <a:t> offspring.</a:t>
            </a:r>
          </a:p>
        </p:txBody>
      </p:sp>
      <p:sp>
        <p:nvSpPr>
          <p:cNvPr id="9" name="TextBox 8"/>
          <p:cNvSpPr txBox="1"/>
          <p:nvPr/>
        </p:nvSpPr>
        <p:spPr>
          <a:xfrm>
            <a:off x="8308109" y="682457"/>
            <a:ext cx="3845797" cy="572041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nSpc>
                <a:spcPct val="92000"/>
              </a:lnSpc>
              <a:spcBef>
                <a:spcPct val="50000"/>
              </a:spcBef>
              <a:defRPr/>
            </a:pPr>
            <a:r>
              <a:rPr lang="en-GB" altLang="en-US" dirty="0">
                <a:latin typeface="Arial" panose="020B0604020202020204" pitchFamily="34" charset="0"/>
                <a:cs typeface="Arial" panose="020B0604020202020204" pitchFamily="34" charset="0"/>
              </a:rPr>
              <a:t>Watch out. Since we mostly deal with annual creatures (rather faba beans, sunflower or potato than cattle, chicken or beech trees), therefore parents do not belong to such families. Mostly, family means ‘kids-only’.</a:t>
            </a:r>
          </a:p>
          <a:p>
            <a:pPr>
              <a:lnSpc>
                <a:spcPct val="92000"/>
              </a:lnSpc>
              <a:spcBef>
                <a:spcPct val="50000"/>
              </a:spcBef>
              <a:defRPr/>
            </a:pPr>
            <a:r>
              <a:rPr lang="en-GB" dirty="0">
                <a:latin typeface="Arial" panose="020B0604020202020204" pitchFamily="34" charset="0"/>
                <a:cs typeface="Arial" panose="020B0604020202020204" pitchFamily="34" charset="0"/>
              </a:rPr>
              <a:t>Of course we may nevertheless have parents included when testing for performance. It is for sure mostly a good idea to include them and gladly also include the F1 gene-ration and even the F2-total-bulk (if you can). </a:t>
            </a:r>
          </a:p>
          <a:p>
            <a:pPr>
              <a:lnSpc>
                <a:spcPct val="92000"/>
              </a:lnSpc>
              <a:spcBef>
                <a:spcPct val="50000"/>
              </a:spcBef>
              <a:defRPr/>
            </a:pPr>
            <a:r>
              <a:rPr lang="en-GB" dirty="0">
                <a:solidFill>
                  <a:schemeClr val="tx1">
                    <a:lumMod val="50000"/>
                    <a:lumOff val="50000"/>
                  </a:schemeClr>
                </a:solidFill>
                <a:latin typeface="Arial" panose="020B0604020202020204" pitchFamily="34" charset="0"/>
                <a:cs typeface="Arial" panose="020B0604020202020204" pitchFamily="34" charset="0"/>
              </a:rPr>
              <a:t>Yet. This is then, if you take it very carefully, not exactly the F1 </a:t>
            </a:r>
            <a:r>
              <a:rPr lang="en-GB" dirty="0" err="1">
                <a:solidFill>
                  <a:schemeClr val="tx1">
                    <a:lumMod val="50000"/>
                    <a:lumOff val="50000"/>
                  </a:schemeClr>
                </a:solidFill>
                <a:latin typeface="Arial" panose="020B0604020202020204" pitchFamily="34" charset="0"/>
                <a:cs typeface="Arial" panose="020B0604020202020204" pitchFamily="34" charset="0"/>
              </a:rPr>
              <a:t>indivi</a:t>
            </a:r>
            <a:r>
              <a:rPr lang="en-GB" dirty="0">
                <a:solidFill>
                  <a:schemeClr val="tx1">
                    <a:lumMod val="50000"/>
                    <a:lumOff val="50000"/>
                  </a:schemeClr>
                </a:solidFill>
                <a:latin typeface="Arial" panose="020B0604020202020204" pitchFamily="34" charset="0"/>
                <a:cs typeface="Arial" panose="020B0604020202020204" pitchFamily="34" charset="0"/>
              </a:rPr>
              <a:t>-dual(s) or the F2 bulk or so ... from which the family actually descends, but a genetically identical variant produced as </a:t>
            </a:r>
            <a:r>
              <a:rPr lang="en-GB" dirty="0">
                <a:solidFill>
                  <a:srgbClr val="0000FF"/>
                </a:solidFill>
                <a:latin typeface="Arial" panose="020B0604020202020204" pitchFamily="34" charset="0"/>
                <a:cs typeface="Arial" panose="020B0604020202020204" pitchFamily="34" charset="0"/>
              </a:rPr>
              <a:t>new seed </a:t>
            </a:r>
            <a:r>
              <a:rPr lang="en-GB" dirty="0">
                <a:solidFill>
                  <a:schemeClr val="tx1">
                    <a:lumMod val="50000"/>
                    <a:lumOff val="50000"/>
                  </a:schemeClr>
                </a:solidFill>
                <a:latin typeface="Arial" panose="020B0604020202020204" pitchFamily="34" charset="0"/>
                <a:cs typeface="Arial" panose="020B0604020202020204" pitchFamily="34" charset="0"/>
              </a:rPr>
              <a:t>of the same. Remember: ... ‘►annual’   ;-)</a:t>
            </a:r>
          </a:p>
        </p:txBody>
      </p:sp>
      <p:sp>
        <p:nvSpPr>
          <p:cNvPr id="2" name="Textfeld 5"/>
          <p:cNvSpPr txBox="1"/>
          <p:nvPr/>
        </p:nvSpPr>
        <p:spPr>
          <a:xfrm>
            <a:off x="11527368" y="6365560"/>
            <a:ext cx="626538"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r"/>
            <a:fld id="{5B255CE3-06F4-4E80-85AD-A0878CDD5C50}" type="slidenum">
              <a:rPr lang="en-GB" sz="2400" smtClean="0">
                <a:latin typeface="Arial" panose="020B0604020202020204" pitchFamily="34" charset="0"/>
                <a:cs typeface="Arial" panose="020B0604020202020204" pitchFamily="34" charset="0"/>
              </a:rPr>
              <a:pPr algn="r"/>
              <a:t>7</a:t>
            </a:fld>
            <a:endParaRPr lang="en-GB" sz="2400" dirty="0">
              <a:latin typeface="Arial" panose="020B0604020202020204" pitchFamily="34" charset="0"/>
              <a:cs typeface="Arial" panose="020B0604020202020204" pitchFamily="34" charset="0"/>
            </a:endParaRPr>
          </a:p>
        </p:txBody>
      </p:sp>
      <p:sp>
        <p:nvSpPr>
          <p:cNvPr id="3" name="Textfeld 2">
            <a:extLst>
              <a:ext uri="{FF2B5EF4-FFF2-40B4-BE49-F238E27FC236}">
                <a16:creationId xmlns:a16="http://schemas.microsoft.com/office/drawing/2014/main" id="{08B0E1A6-1296-43F6-9A39-B295144CBF12}"/>
              </a:ext>
            </a:extLst>
          </p:cNvPr>
          <p:cNvSpPr txBox="1"/>
          <p:nvPr/>
        </p:nvSpPr>
        <p:spPr>
          <a:xfrm>
            <a:off x="108344" y="6143285"/>
            <a:ext cx="4184688" cy="646331"/>
          </a:xfrm>
          <a:prstGeom prst="rect">
            <a:avLst/>
          </a:prstGeom>
          <a:solidFill>
            <a:schemeClr val="bg1"/>
          </a:solidFill>
          <a:ln>
            <a:noFill/>
          </a:ln>
          <a:effectLst>
            <a:outerShdw blurRad="50800" dist="38100" dir="2700000" algn="tl" rotWithShape="0">
              <a:prstClr val="black">
                <a:alpha val="40000"/>
              </a:prstClr>
            </a:outerShdw>
          </a:effectLst>
        </p:spPr>
        <p:txBody>
          <a:bodyPr wrap="square" rtlCol="0">
            <a:spAutoFit/>
          </a:bodyPr>
          <a:lstStyle/>
          <a:p>
            <a:r>
              <a:rPr lang="de-DE" noProof="1">
                <a:latin typeface="Arial" panose="020B0604020202020204" pitchFamily="34" charset="0"/>
                <a:cs typeface="Arial" panose="020B0604020202020204" pitchFamily="34" charset="0"/>
              </a:rPr>
              <a:t>Faba bean plots at Reinshof, Göttingen</a:t>
            </a:r>
          </a:p>
          <a:p>
            <a:r>
              <a:rPr lang="de-DE" noProof="1">
                <a:latin typeface="Arial" panose="020B0604020202020204" pitchFamily="34" charset="0"/>
                <a:cs typeface="Arial" panose="020B0604020202020204" pitchFamily="34" charset="0"/>
              </a:rPr>
              <a:t>© R.M.</a:t>
            </a:r>
          </a:p>
        </p:txBody>
      </p:sp>
    </p:spTree>
    <p:extLst>
      <p:ext uri="{BB962C8B-B14F-4D97-AF65-F5344CB8AC3E}">
        <p14:creationId xmlns:p14="http://schemas.microsoft.com/office/powerpoint/2010/main" val="25287857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bgerundete rechteckige Legende 4"/>
          <p:cNvSpPr/>
          <p:nvPr/>
        </p:nvSpPr>
        <p:spPr>
          <a:xfrm>
            <a:off x="96000" y="45205"/>
            <a:ext cx="11939973" cy="5842127"/>
          </a:xfrm>
          <a:prstGeom prst="wedgeRoundRectCallout">
            <a:avLst>
              <a:gd name="adj1" fmla="val -50595"/>
              <a:gd name="adj2" fmla="val 66044"/>
              <a:gd name="adj3" fmla="val 16667"/>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p>
        </p:txBody>
      </p:sp>
      <p:sp>
        <p:nvSpPr>
          <p:cNvPr id="2" name="Textfeld 5"/>
          <p:cNvSpPr txBox="1"/>
          <p:nvPr/>
        </p:nvSpPr>
        <p:spPr>
          <a:xfrm>
            <a:off x="11409830" y="6365558"/>
            <a:ext cx="782172" cy="461665"/>
          </a:xfrm>
          <a:prstGeom prst="rect">
            <a:avLst/>
          </a:prstGeom>
          <a:noFill/>
        </p:spPr>
        <p:txBody>
          <a:bodyPr wrap="square" rtlCol="0">
            <a:spAutoFit/>
          </a:bodyPr>
          <a:lstStyle/>
          <a:p>
            <a:fld id="{5B255CE3-06F4-4E80-85AD-A0878CDD5C50}" type="slidenum">
              <a:rPr lang="en-GB" sz="2400" smtClean="0"/>
              <a:t>8</a:t>
            </a:fld>
            <a:endParaRPr lang="en-GB" sz="2400" dirty="0"/>
          </a:p>
        </p:txBody>
      </p:sp>
      <p:sp>
        <p:nvSpPr>
          <p:cNvPr id="5" name="Text Box 3"/>
          <p:cNvSpPr txBox="1">
            <a:spLocks noChangeArrowheads="1"/>
          </p:cNvSpPr>
          <p:nvPr/>
        </p:nvSpPr>
        <p:spPr bwMode="auto">
          <a:xfrm>
            <a:off x="430969" y="501851"/>
            <a:ext cx="11206567" cy="1384995"/>
          </a:xfrm>
          <a:prstGeom prst="rect">
            <a:avLst/>
          </a:prstGeom>
          <a:solidFill>
            <a:schemeClr val="bg1"/>
          </a:solidFill>
          <a:ln>
            <a:noFill/>
          </a:ln>
          <a:effectLst>
            <a:outerShdw blurRad="50800" dist="38100" dir="2700000" algn="tl" rotWithShape="0">
              <a:prstClr val="black">
                <a:alpha val="40000"/>
              </a:prstClr>
            </a:outerShdw>
          </a:effectLst>
        </p:spPr>
        <p:txBody>
          <a:bodyPr wrap="square">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spcBef>
                <a:spcPct val="50000"/>
              </a:spcBef>
            </a:pPr>
            <a:r>
              <a:rPr lang="en-GB" altLang="de-DE" sz="2400" dirty="0"/>
              <a:t>The genetic relationship (similarity) between relatives (covariance, correlation, regression) can be quantified in terms of  </a:t>
            </a:r>
            <a:r>
              <a:rPr lang="en-GB" altLang="de-DE" sz="2400" b="1" dirty="0"/>
              <a:t>σ²</a:t>
            </a:r>
            <a:r>
              <a:rPr lang="en-GB" altLang="de-DE" sz="2400" b="1" baseline="-25000" dirty="0"/>
              <a:t>A</a:t>
            </a:r>
            <a:r>
              <a:rPr lang="en-GB" altLang="de-DE" sz="2400" b="1" dirty="0"/>
              <a:t> </a:t>
            </a:r>
            <a:r>
              <a:rPr lang="en-GB" altLang="de-DE" sz="2400" dirty="0"/>
              <a:t>and</a:t>
            </a:r>
            <a:r>
              <a:rPr lang="en-GB" altLang="de-DE" sz="2400" b="1" dirty="0"/>
              <a:t> σ²</a:t>
            </a:r>
            <a:r>
              <a:rPr lang="en-GB" altLang="de-DE" sz="2400" b="1" baseline="-25000" dirty="0"/>
              <a:t>D</a:t>
            </a:r>
            <a:r>
              <a:rPr lang="en-GB" altLang="de-DE" sz="2400" dirty="0"/>
              <a:t> .</a:t>
            </a:r>
          </a:p>
          <a:p>
            <a:pPr eaLnBrk="1" hangingPunct="1">
              <a:spcBef>
                <a:spcPct val="50000"/>
              </a:spcBef>
            </a:pPr>
            <a:r>
              <a:rPr lang="en-GB" altLang="de-DE" sz="2400" dirty="0">
                <a:solidFill>
                  <a:srgbClr val="0000FF"/>
                </a:solidFill>
              </a:rPr>
              <a:t>This is the topic of the pages to come</a:t>
            </a:r>
            <a:r>
              <a:rPr lang="en-GB" altLang="de-DE" sz="2400" dirty="0"/>
              <a:t>.</a:t>
            </a:r>
          </a:p>
        </p:txBody>
      </p:sp>
      <p:sp>
        <p:nvSpPr>
          <p:cNvPr id="4" name="Rectangle 3"/>
          <p:cNvSpPr/>
          <p:nvPr/>
        </p:nvSpPr>
        <p:spPr>
          <a:xfrm>
            <a:off x="10404694" y="1776766"/>
            <a:ext cx="1798749" cy="1562636"/>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Text Box 3"/>
          <p:cNvSpPr txBox="1">
            <a:spLocks noChangeArrowheads="1"/>
          </p:cNvSpPr>
          <p:nvPr/>
        </p:nvSpPr>
        <p:spPr bwMode="auto">
          <a:xfrm>
            <a:off x="483475" y="2681292"/>
            <a:ext cx="9261021" cy="2862322"/>
          </a:xfrm>
          <a:prstGeom prst="rect">
            <a:avLst/>
          </a:prstGeom>
          <a:solidFill>
            <a:schemeClr val="bg1"/>
          </a:solidFill>
          <a:ln>
            <a:noFill/>
          </a:ln>
          <a:effectLst>
            <a:outerShdw blurRad="50800" dist="38100" dir="2700000" algn="tl" rotWithShape="0">
              <a:prstClr val="black">
                <a:alpha val="40000"/>
              </a:prstClr>
            </a:outerShdw>
          </a:effectLst>
        </p:spPr>
        <p:txBody>
          <a:bodyPr wrap="square">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spcBef>
                <a:spcPct val="50000"/>
              </a:spcBef>
            </a:pPr>
            <a:r>
              <a:rPr lang="en-GB" altLang="de-DE" sz="2400" dirty="0"/>
              <a:t>Terms:</a:t>
            </a:r>
            <a:br>
              <a:rPr lang="en-GB" altLang="de-DE" sz="2400" dirty="0"/>
            </a:br>
            <a:r>
              <a:rPr lang="en-GB" altLang="de-DE" sz="2400" dirty="0"/>
              <a:t>(Coefficient of) </a:t>
            </a:r>
            <a:r>
              <a:rPr lang="en-GB" altLang="de-DE" sz="2400" dirty="0">
                <a:solidFill>
                  <a:srgbClr val="0000FF"/>
                </a:solidFill>
              </a:rPr>
              <a:t>Relatedness</a:t>
            </a:r>
            <a:r>
              <a:rPr lang="en-GB" altLang="de-DE" sz="2400" dirty="0"/>
              <a:t>. Relatedness is a rather common sense terminology, such as ‘an individual has, to herself, a relatedness of 1’; meaning ‘identity’.</a:t>
            </a:r>
          </a:p>
          <a:p>
            <a:pPr eaLnBrk="1" hangingPunct="1">
              <a:spcBef>
                <a:spcPct val="50000"/>
              </a:spcBef>
            </a:pPr>
            <a:r>
              <a:rPr lang="en-GB" altLang="de-DE" sz="2400" dirty="0">
                <a:solidFill>
                  <a:srgbClr val="0000FF"/>
                </a:solidFill>
              </a:rPr>
              <a:t>Kinship</a:t>
            </a:r>
            <a:r>
              <a:rPr lang="en-GB" altLang="de-DE" sz="2400" dirty="0"/>
              <a:t>, Consanguinity, </a:t>
            </a:r>
            <a:r>
              <a:rPr lang="en-GB" altLang="de-DE" sz="2400" dirty="0" err="1">
                <a:solidFill>
                  <a:srgbClr val="0000FF"/>
                </a:solidFill>
              </a:rPr>
              <a:t>Coancestry</a:t>
            </a:r>
            <a:r>
              <a:rPr lang="en-GB" altLang="de-DE" sz="2400" dirty="0"/>
              <a:t>:</a:t>
            </a:r>
            <a:br>
              <a:rPr lang="en-GB" altLang="de-DE" sz="2400" dirty="0"/>
            </a:br>
            <a:r>
              <a:rPr lang="en-GB" altLang="de-DE" sz="2400" dirty="0"/>
              <a:t>Quantitative-Genetic parameter. ‚</a:t>
            </a:r>
            <a:r>
              <a:rPr lang="en-GB" altLang="de-DE" sz="2400" dirty="0">
                <a:solidFill>
                  <a:schemeClr val="tx1">
                    <a:lumMod val="50000"/>
                    <a:lumOff val="50000"/>
                  </a:schemeClr>
                </a:solidFill>
              </a:rPr>
              <a:t>An individual to itself</a:t>
            </a:r>
            <a:r>
              <a:rPr lang="en-GB" altLang="de-DE" sz="2400" dirty="0"/>
              <a:t>‘: </a:t>
            </a:r>
            <a:br>
              <a:rPr lang="en-GB" altLang="de-DE" sz="2400" dirty="0"/>
            </a:br>
            <a:r>
              <a:rPr lang="en-GB" altLang="de-DE" sz="2400" dirty="0">
                <a:solidFill>
                  <a:schemeClr val="tx1">
                    <a:lumMod val="50000"/>
                    <a:lumOff val="50000"/>
                  </a:schemeClr>
                </a:solidFill>
              </a:rPr>
              <a:t>This</a:t>
            </a:r>
            <a:r>
              <a:rPr lang="en-GB" altLang="de-DE" sz="2400" dirty="0"/>
              <a:t> kinship is not necessarily with value 1.0 </a:t>
            </a:r>
          </a:p>
        </p:txBody>
      </p:sp>
      <p:pic>
        <p:nvPicPr>
          <p:cNvPr id="10" name="Picture 9"/>
          <p:cNvPicPr>
            <a:picLocks noChangeAspect="1"/>
          </p:cNvPicPr>
          <p:nvPr/>
        </p:nvPicPr>
        <p:blipFill>
          <a:blip r:embed="rId2"/>
          <a:stretch>
            <a:fillRect/>
          </a:stretch>
        </p:blipFill>
        <p:spPr>
          <a:xfrm>
            <a:off x="8598793" y="4260284"/>
            <a:ext cx="3040249" cy="1395544"/>
          </a:xfrm>
          <a:prstGeom prst="rect">
            <a:avLst/>
          </a:prstGeom>
          <a:effectLst>
            <a:outerShdw blurRad="50800" dist="38100" dir="2700000" algn="tl" rotWithShape="0">
              <a:prstClr val="black">
                <a:alpha val="40000"/>
              </a:prstClr>
            </a:outerShdw>
          </a:effectLst>
        </p:spPr>
      </p:pic>
      <p:pic>
        <p:nvPicPr>
          <p:cNvPr id="15" name="Grafik 14">
            <a:extLst>
              <a:ext uri="{FF2B5EF4-FFF2-40B4-BE49-F238E27FC236}">
                <a16:creationId xmlns:a16="http://schemas.microsoft.com/office/drawing/2014/main" id="{F6369741-0B41-4034-8C9A-345AB6451D05}"/>
              </a:ext>
            </a:extLst>
          </p:cNvPr>
          <p:cNvPicPr>
            <a:picLocks noChangeAspect="1"/>
          </p:cNvPicPr>
          <p:nvPr/>
        </p:nvPicPr>
        <p:blipFill>
          <a:blip r:embed="rId3"/>
          <a:stretch>
            <a:fillRect/>
          </a:stretch>
        </p:blipFill>
        <p:spPr>
          <a:xfrm>
            <a:off x="10162901" y="1750455"/>
            <a:ext cx="1474635" cy="241859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6898537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8828" y="6112638"/>
            <a:ext cx="12003109" cy="36933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a:t>
            </a:r>
            <a:r>
              <a:rPr lang="en-GB" dirty="0">
                <a:solidFill>
                  <a:schemeClr val="tx1">
                    <a:lumMod val="50000"/>
                    <a:lumOff val="50000"/>
                  </a:schemeClr>
                </a:solidFill>
                <a:latin typeface="Arial" panose="020B0604020202020204" pitchFamily="34" charset="0"/>
                <a:cs typeface="Arial" panose="020B0604020202020204" pitchFamily="34" charset="0"/>
              </a:rPr>
              <a:t>It seems to me as if this was a strong sentence </a:t>
            </a:r>
            <a:r>
              <a:rPr lang="en-GB" dirty="0">
                <a:solidFill>
                  <a:schemeClr val="tx1">
                    <a:lumMod val="50000"/>
                    <a:lumOff val="50000"/>
                  </a:schemeClr>
                </a:solidFill>
                <a:latin typeface="Arial" panose="020B0604020202020204" pitchFamily="34" charset="0"/>
                <a:cs typeface="Arial" panose="020B0604020202020204" pitchFamily="34" charset="0"/>
                <a:sym typeface="Wingdings" panose="05000000000000000000" pitchFamily="2" charset="2"/>
              </a:rPr>
              <a:t></a:t>
            </a:r>
            <a:endParaRPr lang="en-GB" dirty="0">
              <a:solidFill>
                <a:schemeClr val="tx1">
                  <a:lumMod val="50000"/>
                  <a:lumOff val="50000"/>
                </a:schemeClr>
              </a:solidFill>
              <a:latin typeface="Arial" panose="020B0604020202020204" pitchFamily="34" charset="0"/>
              <a:cs typeface="Arial" panose="020B0604020202020204" pitchFamily="34" charset="0"/>
            </a:endParaRPr>
          </a:p>
        </p:txBody>
      </p:sp>
      <p:sp>
        <p:nvSpPr>
          <p:cNvPr id="4" name="Text Box 2"/>
          <p:cNvSpPr txBox="1">
            <a:spLocks noChangeArrowheads="1"/>
          </p:cNvSpPr>
          <p:nvPr/>
        </p:nvSpPr>
        <p:spPr bwMode="auto">
          <a:xfrm>
            <a:off x="5851300" y="953608"/>
            <a:ext cx="6302605" cy="3139321"/>
          </a:xfrm>
          <a:prstGeom prst="rect">
            <a:avLst/>
          </a:prstGeom>
          <a:solidFill>
            <a:schemeClr val="bg1"/>
          </a:solidFill>
          <a:ln>
            <a:noFill/>
          </a:ln>
          <a:effectLst>
            <a:outerShdw blurRad="50800" dist="38100" dir="2700000" algn="tl" rotWithShape="0">
              <a:prstClr val="black">
                <a:alpha val="40000"/>
              </a:prstClr>
            </a:outerShdw>
          </a:effectLst>
        </p:spPr>
        <p:txBody>
          <a:bodyPr wrap="square">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r>
              <a:rPr lang="en-GB" altLang="de-DE" sz="1800" dirty="0"/>
              <a:t>Similarity between relatives is based on them having more identical genes than if unrelated. Such identical genes were inherited from </a:t>
            </a:r>
            <a:r>
              <a:rPr lang="en-GB" altLang="de-DE" sz="1800" dirty="0">
                <a:solidFill>
                  <a:srgbClr val="0000FF"/>
                </a:solidFill>
              </a:rPr>
              <a:t>common ancestors</a:t>
            </a:r>
            <a:r>
              <a:rPr lang="en-GB" altLang="de-DE" sz="1800" dirty="0"/>
              <a:t>. The extent of phenotypic similarity will, for sure, be influenced by environmental effects: Full-sib siblings (like brothers and sisters in humans) if raised under similar conditions will be more similar than if raised under different environmental conditions. </a:t>
            </a:r>
            <a:br>
              <a:rPr lang="en-GB" altLang="de-DE" sz="1800" dirty="0"/>
            </a:br>
            <a:r>
              <a:rPr lang="en-GB" altLang="de-DE" sz="1800" dirty="0"/>
              <a:t>Most important for us are genetic similarities between </a:t>
            </a:r>
            <a:endParaRPr lang="en-GB" altLang="de-DE" sz="1800" dirty="0">
              <a:solidFill>
                <a:srgbClr val="0000FF"/>
              </a:solidFill>
            </a:endParaRPr>
          </a:p>
          <a:p>
            <a:pPr eaLnBrk="1" hangingPunct="1"/>
            <a:r>
              <a:rPr lang="en-GB" altLang="de-DE" sz="1800" dirty="0">
                <a:solidFill>
                  <a:srgbClr val="0000FF"/>
                </a:solidFill>
              </a:rPr>
              <a:t>	-   Offspring and parent,</a:t>
            </a:r>
          </a:p>
          <a:p>
            <a:pPr eaLnBrk="1" hangingPunct="1"/>
            <a:r>
              <a:rPr lang="en-GB" altLang="de-DE" sz="1800" dirty="0">
                <a:solidFill>
                  <a:srgbClr val="0000FF"/>
                </a:solidFill>
              </a:rPr>
              <a:t>	-   Half-sibs (half-sib siblings; </a:t>
            </a:r>
            <a:r>
              <a:rPr lang="en-GB" altLang="de-DE" sz="1800" i="1" dirty="0" err="1"/>
              <a:t>Halbgeschwister</a:t>
            </a:r>
            <a:r>
              <a:rPr lang="en-GB" altLang="de-DE" sz="1800" dirty="0">
                <a:solidFill>
                  <a:srgbClr val="0000FF"/>
                </a:solidFill>
              </a:rPr>
              <a:t>)</a:t>
            </a:r>
          </a:p>
          <a:p>
            <a:pPr eaLnBrk="1" hangingPunct="1"/>
            <a:r>
              <a:rPr lang="en-GB" altLang="de-DE" sz="1800" dirty="0">
                <a:solidFill>
                  <a:srgbClr val="0000FF"/>
                </a:solidFill>
              </a:rPr>
              <a:t>	-   Full-sibs (full-sib siblings; </a:t>
            </a:r>
            <a:r>
              <a:rPr lang="en-GB" altLang="de-DE" sz="1800" i="1" dirty="0" err="1"/>
              <a:t>Vollgeschwister</a:t>
            </a:r>
            <a:r>
              <a:rPr lang="en-GB" altLang="de-DE" sz="1800" dirty="0">
                <a:solidFill>
                  <a:srgbClr val="0000FF"/>
                </a:solidFill>
              </a:rPr>
              <a:t>).</a:t>
            </a:r>
          </a:p>
        </p:txBody>
      </p:sp>
      <p:pic>
        <p:nvPicPr>
          <p:cNvPr id="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828" y="944233"/>
            <a:ext cx="5532247" cy="2608263"/>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78828" y="42040"/>
            <a:ext cx="12075078" cy="830997"/>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altLang="de-DE" sz="2400" dirty="0">
                <a:latin typeface="Arial" panose="020B0604020202020204" pitchFamily="34" charset="0"/>
                <a:cs typeface="Arial" panose="020B0604020202020204" pitchFamily="34" charset="0"/>
              </a:rPr>
              <a:t>Genetically related individuals are similar in phenotype. The tighter the genetic relation-ship is, the stronger is (usually, as expectation, on average) their </a:t>
            </a:r>
            <a:r>
              <a:rPr lang="en-GB" altLang="de-DE" sz="2400" dirty="0">
                <a:solidFill>
                  <a:srgbClr val="0000FF"/>
                </a:solidFill>
                <a:latin typeface="Arial" panose="020B0604020202020204" pitchFamily="34" charset="0"/>
                <a:cs typeface="Arial" panose="020B0604020202020204" pitchFamily="34" charset="0"/>
              </a:rPr>
              <a:t>phenotypic</a:t>
            </a:r>
            <a:r>
              <a:rPr lang="en-GB" altLang="de-DE" sz="2400" dirty="0">
                <a:latin typeface="Arial" panose="020B0604020202020204" pitchFamily="34" charset="0"/>
                <a:cs typeface="Arial" panose="020B0604020202020204" pitchFamily="34" charset="0"/>
              </a:rPr>
              <a:t> similarity.  </a:t>
            </a:r>
            <a:endParaRPr lang="en-GB" dirty="0"/>
          </a:p>
        </p:txBody>
      </p:sp>
      <p:sp>
        <p:nvSpPr>
          <p:cNvPr id="8" name="TextBox 7"/>
          <p:cNvSpPr txBox="1"/>
          <p:nvPr/>
        </p:nvSpPr>
        <p:spPr>
          <a:xfrm>
            <a:off x="78828" y="3563008"/>
            <a:ext cx="6558085" cy="923330"/>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cap="small" dirty="0" err="1">
                <a:solidFill>
                  <a:schemeClr val="tx1">
                    <a:lumMod val="50000"/>
                    <a:lumOff val="50000"/>
                  </a:schemeClr>
                </a:solidFill>
                <a:latin typeface="Arial" panose="020B0604020202020204" pitchFamily="34" charset="0"/>
                <a:cs typeface="Arial" panose="020B0604020202020204" pitchFamily="34" charset="0"/>
              </a:rPr>
              <a:t>Rabenau's</a:t>
            </a:r>
            <a:r>
              <a:rPr lang="en-GB" cap="small" dirty="0">
                <a:solidFill>
                  <a:schemeClr val="tx1">
                    <a:lumMod val="50000"/>
                    <a:lumOff val="50000"/>
                  </a:schemeClr>
                </a:solidFill>
                <a:latin typeface="Arial" panose="020B0604020202020204" pitchFamily="34" charset="0"/>
                <a:cs typeface="Arial" panose="020B0604020202020204" pitchFamily="34" charset="0"/>
              </a:rPr>
              <a:t> wondrous experiences</a:t>
            </a:r>
            <a:r>
              <a:rPr lang="en-GB" dirty="0">
                <a:solidFill>
                  <a:schemeClr val="tx1">
                    <a:lumMod val="50000"/>
                    <a:lumOff val="50000"/>
                  </a:schemeClr>
                </a:solidFill>
                <a:latin typeface="Arial" panose="020B0604020202020204" pitchFamily="34" charset="0"/>
                <a:cs typeface="Arial" panose="020B0604020202020204" pitchFamily="34" charset="0"/>
              </a:rPr>
              <a:t>. “Do you have any siblings?”  ..  “There are two of us” .. “My two half-brothers and me” www.rabenau.ch/rabenau_de.php</a:t>
            </a:r>
          </a:p>
        </p:txBody>
      </p:sp>
      <p:sp>
        <p:nvSpPr>
          <p:cNvPr id="9" name="TextBox 8"/>
          <p:cNvSpPr txBox="1"/>
          <p:nvPr/>
        </p:nvSpPr>
        <p:spPr>
          <a:xfrm>
            <a:off x="78828" y="4629080"/>
            <a:ext cx="12003109" cy="1200329"/>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altLang="de-DE" dirty="0">
                <a:latin typeface="Arial" panose="020B0604020202020204" pitchFamily="34" charset="0"/>
                <a:cs typeface="Arial" panose="020B0604020202020204" pitchFamily="34" charset="0"/>
              </a:rPr>
              <a:t>Already from visual inspection, we know that the similarity between relatives, e.g., between full sibs, depends on the actual case. This rests mainly on sampling effects when genes (i.e., alleles) are transmitted from segregating parents to offspring; and on random differences in the degree of parental heterozygosity (for the loci controlling variation of that trait)*.  </a:t>
            </a:r>
            <a:endParaRPr lang="en-GB" dirty="0">
              <a:latin typeface="Arial" panose="020B0604020202020204" pitchFamily="34" charset="0"/>
              <a:cs typeface="Arial" panose="020B0604020202020204" pitchFamily="34" charset="0"/>
            </a:endParaRPr>
          </a:p>
        </p:txBody>
      </p:sp>
      <p:sp>
        <p:nvSpPr>
          <p:cNvPr id="2" name="Textfeld 5"/>
          <p:cNvSpPr txBox="1"/>
          <p:nvPr/>
        </p:nvSpPr>
        <p:spPr>
          <a:xfrm>
            <a:off x="11684000" y="6365560"/>
            <a:ext cx="469906"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r"/>
            <a:fld id="{5B255CE3-06F4-4E80-85AD-A0878CDD5C50}" type="slidenum">
              <a:rPr lang="en-GB" sz="2400" smtClean="0">
                <a:latin typeface="Arial" panose="020B0604020202020204" pitchFamily="34" charset="0"/>
                <a:cs typeface="Arial" panose="020B0604020202020204" pitchFamily="34" charset="0"/>
              </a:rPr>
              <a:pPr algn="r"/>
              <a:t>9</a:t>
            </a:fld>
            <a:endParaRPr lang="en-GB" sz="2400" dirty="0">
              <a:latin typeface="Arial" panose="020B0604020202020204" pitchFamily="34" charset="0"/>
              <a:cs typeface="Arial" panose="020B0604020202020204" pitchFamily="34" charset="0"/>
            </a:endParaRPr>
          </a:p>
        </p:txBody>
      </p:sp>
      <p:cxnSp>
        <p:nvCxnSpPr>
          <p:cNvPr id="10" name="Straight Arrow Connector 9"/>
          <p:cNvCxnSpPr>
            <a:stCxn id="9" idx="2"/>
            <a:endCxn id="3" idx="0"/>
          </p:cNvCxnSpPr>
          <p:nvPr/>
        </p:nvCxnSpPr>
        <p:spPr>
          <a:xfrm>
            <a:off x="6080383" y="5829409"/>
            <a:ext cx="0" cy="283229"/>
          </a:xfrm>
          <a:prstGeom prst="straightConnector1">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 name="Textfeld 5">
            <a:extLst>
              <a:ext uri="{FF2B5EF4-FFF2-40B4-BE49-F238E27FC236}">
                <a16:creationId xmlns:a16="http://schemas.microsoft.com/office/drawing/2014/main" id="{86B1CA29-81BB-46F9-B4DF-F8F6267C3D67}"/>
              </a:ext>
            </a:extLst>
          </p:cNvPr>
          <p:cNvSpPr txBox="1"/>
          <p:nvPr/>
        </p:nvSpPr>
        <p:spPr>
          <a:xfrm>
            <a:off x="591284" y="953608"/>
            <a:ext cx="2253667" cy="369332"/>
          </a:xfrm>
          <a:prstGeom prst="rect">
            <a:avLst/>
          </a:prstGeom>
          <a:solidFill>
            <a:schemeClr val="bg1"/>
          </a:solidFill>
          <a:ln>
            <a:noFill/>
          </a:ln>
          <a:effectLst>
            <a:outerShdw blurRad="50800" dist="38100" dir="2700000" algn="tl" rotWithShape="0">
              <a:prstClr val="black">
                <a:alpha val="40000"/>
              </a:prstClr>
            </a:outerShdw>
          </a:effectLst>
        </p:spPr>
        <p:txBody>
          <a:bodyPr wrap="square" rtlCol="0">
            <a:spAutoFit/>
          </a:bodyPr>
          <a:lstStyle/>
          <a:p>
            <a:r>
              <a:rPr lang="de-DE" dirty="0">
                <a:latin typeface="Arial" panose="020B0604020202020204" pitchFamily="34" charset="0"/>
                <a:cs typeface="Arial" panose="020B0604020202020204" pitchFamily="34" charset="0"/>
              </a:rPr>
              <a:t>Göttinger Tageblatt</a:t>
            </a:r>
          </a:p>
        </p:txBody>
      </p:sp>
    </p:spTree>
    <p:extLst>
      <p:ext uri="{BB962C8B-B14F-4D97-AF65-F5344CB8AC3E}">
        <p14:creationId xmlns:p14="http://schemas.microsoft.com/office/powerpoint/2010/main" val="34752529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722513" y="587917"/>
            <a:ext cx="6431393" cy="2585323"/>
          </a:xfrm>
          <a:prstGeom prst="rect">
            <a:avLst/>
          </a:prstGeom>
          <a:solidFill>
            <a:schemeClr val="bg1"/>
          </a:solidFill>
          <a:effectLst>
            <a:outerShdw blurRad="50800" dist="38100" dir="2700000" algn="tl" rotWithShape="0">
              <a:prstClr val="black">
                <a:alpha val="40000"/>
              </a:prstClr>
            </a:outerShdw>
          </a:effectLst>
        </p:spPr>
        <p:txBody>
          <a:bodyPr wrap="square">
            <a:spAutoFit/>
          </a:bodyPr>
          <a:lstStyle/>
          <a:p>
            <a:r>
              <a:rPr lang="en-US" altLang="de-DE" dirty="0">
                <a:latin typeface="Arial" panose="020B0604020202020204" pitchFamily="34" charset="0"/>
                <a:cs typeface="Arial" panose="020B0604020202020204" pitchFamily="34" charset="0"/>
              </a:rPr>
              <a:t>Focusing on application, it is the average (the typically to be expected) similarity between individuals of a given related-ness (such as full-sibs or half-sibs) in a given breeding population which is of interest to us. </a:t>
            </a:r>
          </a:p>
          <a:p>
            <a:r>
              <a:rPr lang="en-US" altLang="de-DE" dirty="0">
                <a:latin typeface="Arial" panose="020B0604020202020204" pitchFamily="34" charset="0"/>
                <a:cs typeface="Arial" panose="020B0604020202020204" pitchFamily="34" charset="0"/>
              </a:rPr>
              <a:t>Rarely we are interested in single cases, since these typically can not be well predicted hence nor be well exploited. Yet, </a:t>
            </a:r>
            <a:r>
              <a:rPr lang="en-US" altLang="de-DE" dirty="0">
                <a:solidFill>
                  <a:srgbClr val="4D4D4D"/>
                </a:solidFill>
                <a:latin typeface="Arial" panose="020B0604020202020204" pitchFamily="34" charset="0"/>
                <a:cs typeface="Arial" panose="020B0604020202020204" pitchFamily="34" charset="0"/>
              </a:rPr>
              <a:t>the </a:t>
            </a:r>
            <a:r>
              <a:rPr lang="en-US" altLang="de-DE" dirty="0">
                <a:solidFill>
                  <a:srgbClr val="0000FF"/>
                </a:solidFill>
                <a:latin typeface="Arial" panose="020B0604020202020204" pitchFamily="34" charset="0"/>
                <a:cs typeface="Arial" panose="020B0604020202020204" pitchFamily="34" charset="0"/>
              </a:rPr>
              <a:t>- expected </a:t>
            </a:r>
            <a:r>
              <a:rPr lang="en-US" altLang="de-DE" dirty="0">
                <a:solidFill>
                  <a:srgbClr val="0000FF"/>
                </a:solidFill>
                <a:latin typeface="Arial" panose="020B0604020202020204" pitchFamily="34" charset="0"/>
                <a:cs typeface="Arial" panose="020B0604020202020204" pitchFamily="34" charset="0"/>
                <a:sym typeface="Wingdings" pitchFamily="2" charset="2"/>
              </a:rPr>
              <a:t> - </a:t>
            </a:r>
            <a:r>
              <a:rPr lang="en-US" altLang="de-DE" dirty="0">
                <a:solidFill>
                  <a:srgbClr val="4D4D4D"/>
                </a:solidFill>
                <a:latin typeface="Arial" panose="020B0604020202020204" pitchFamily="34" charset="0"/>
                <a:cs typeface="Arial" panose="020B0604020202020204" pitchFamily="34" charset="0"/>
              </a:rPr>
              <a:t>deviations of single cases from the big picture is of interest, of course. Why? Well, they can be expected, hence planned, managed, exploited. </a:t>
            </a:r>
            <a:endParaRPr lang="en-GB" altLang="de-DE" dirty="0">
              <a:latin typeface="Arial" panose="020B0604020202020204" pitchFamily="34" charset="0"/>
              <a:cs typeface="Arial" panose="020B0604020202020204" pitchFamily="34" charset="0"/>
            </a:endParaRPr>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828" y="587917"/>
            <a:ext cx="5532247" cy="2608263"/>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78828" y="42040"/>
            <a:ext cx="12075078"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US" altLang="de-DE" sz="2400" dirty="0">
                <a:latin typeface="Arial" panose="020B0604020202020204" pitchFamily="34" charset="0"/>
                <a:cs typeface="Arial" panose="020B0604020202020204" pitchFamily="34" charset="0"/>
              </a:rPr>
              <a:t>Full-sib siblings ( </a:t>
            </a:r>
            <a:r>
              <a:rPr lang="en-US" altLang="de-DE" sz="2400" dirty="0" err="1">
                <a:latin typeface="Arial" panose="020B0604020202020204" pitchFamily="34" charset="0"/>
                <a:cs typeface="Arial" panose="020B0604020202020204" pitchFamily="34" charset="0"/>
              </a:rPr>
              <a:t>Fullsibs</a:t>
            </a:r>
            <a:r>
              <a:rPr lang="en-US" altLang="de-DE" sz="2400" dirty="0">
                <a:latin typeface="Arial" panose="020B0604020202020204" pitchFamily="34" charset="0"/>
                <a:cs typeface="Arial" panose="020B0604020202020204" pitchFamily="34" charset="0"/>
              </a:rPr>
              <a:t>, FS); Half-sib-siblings (Half-sibs, HS); Parent-offspring; </a:t>
            </a:r>
            <a:r>
              <a:rPr lang="en-US" altLang="de-DE" sz="2400" i="1" dirty="0">
                <a:latin typeface="Arial" panose="020B0604020202020204" pitchFamily="34" charset="0"/>
                <a:cs typeface="Arial" panose="020B0604020202020204" pitchFamily="34" charset="0"/>
              </a:rPr>
              <a:t>etc</a:t>
            </a:r>
            <a:r>
              <a:rPr lang="en-US" altLang="de-DE" sz="2400" dirty="0">
                <a:latin typeface="Arial" panose="020B0604020202020204" pitchFamily="34" charset="0"/>
                <a:cs typeface="Arial" panose="020B0604020202020204" pitchFamily="34" charset="0"/>
              </a:rPr>
              <a:t>.</a:t>
            </a:r>
            <a:endParaRPr lang="en-GB" dirty="0"/>
          </a:p>
        </p:txBody>
      </p:sp>
      <p:sp>
        <p:nvSpPr>
          <p:cNvPr id="6" name="TextBox 5"/>
          <p:cNvSpPr txBox="1"/>
          <p:nvPr/>
        </p:nvSpPr>
        <p:spPr>
          <a:xfrm>
            <a:off x="78828" y="3268572"/>
            <a:ext cx="12075078" cy="1754326"/>
          </a:xfrm>
          <a:prstGeom prst="rect">
            <a:avLst/>
          </a:prstGeom>
          <a:solidFill>
            <a:schemeClr val="bg1">
              <a:lumMod val="95000"/>
            </a:schemeClr>
          </a:solidFill>
          <a:effectLst>
            <a:outerShdw blurRad="50800" dist="38100" dir="2700000" algn="tl" rotWithShape="0">
              <a:prstClr val="black">
                <a:alpha val="40000"/>
              </a:prstClr>
            </a:outerShdw>
          </a:effectLst>
        </p:spPr>
        <p:txBody>
          <a:bodyPr wrap="square" rtlCol="0">
            <a:spAutoFit/>
          </a:bodyPr>
          <a:lstStyle/>
          <a:p>
            <a:r>
              <a:rPr lang="en-GB" altLang="de-DE" dirty="0">
                <a:latin typeface="Arial" panose="020B0604020202020204" pitchFamily="34" charset="0"/>
                <a:cs typeface="Arial" panose="020B0604020202020204" pitchFamily="34" charset="0"/>
              </a:rPr>
              <a:t>To make a starting point: What do you believe, which relatives are tighter related (narrower kinship, larger kinship-coefficient) to each other: Two full-sib siblings ...  or a parent and her (his) child? </a:t>
            </a:r>
          </a:p>
          <a:p>
            <a:r>
              <a:rPr lang="en-GB" altLang="de-DE" dirty="0">
                <a:solidFill>
                  <a:schemeClr val="tx1">
                    <a:lumMod val="50000"/>
                    <a:lumOff val="50000"/>
                  </a:schemeClr>
                </a:solidFill>
                <a:latin typeface="Arial" panose="020B0604020202020204" pitchFamily="34" charset="0"/>
                <a:cs typeface="Arial" panose="020B0604020202020204" pitchFamily="34" charset="0"/>
              </a:rPr>
              <a:t>Generally, kinship between two genotypes is meant genome-wide – traditionally based on pedigree. </a:t>
            </a:r>
            <a:br>
              <a:rPr lang="en-GB" altLang="de-DE" dirty="0">
                <a:solidFill>
                  <a:schemeClr val="tx1">
                    <a:lumMod val="50000"/>
                    <a:lumOff val="50000"/>
                  </a:schemeClr>
                </a:solidFill>
                <a:latin typeface="Arial" panose="020B0604020202020204" pitchFamily="34" charset="0"/>
                <a:cs typeface="Arial" panose="020B0604020202020204" pitchFamily="34" charset="0"/>
              </a:rPr>
            </a:br>
            <a:r>
              <a:rPr lang="en-GB" altLang="de-DE" dirty="0">
                <a:solidFill>
                  <a:schemeClr val="tx1">
                    <a:lumMod val="50000"/>
                    <a:lumOff val="50000"/>
                  </a:schemeClr>
                </a:solidFill>
                <a:latin typeface="Arial" panose="020B0604020202020204" pitchFamily="34" charset="0"/>
                <a:cs typeface="Arial" panose="020B0604020202020204" pitchFamily="34" charset="0"/>
              </a:rPr>
              <a:t>But we could as well focus only on those loci that contribute to the genetic </a:t>
            </a:r>
            <a:br>
              <a:rPr lang="en-GB" altLang="de-DE" dirty="0">
                <a:solidFill>
                  <a:schemeClr val="tx1">
                    <a:lumMod val="50000"/>
                    <a:lumOff val="50000"/>
                  </a:schemeClr>
                </a:solidFill>
                <a:latin typeface="Arial" panose="020B0604020202020204" pitchFamily="34" charset="0"/>
                <a:cs typeface="Arial" panose="020B0604020202020204" pitchFamily="34" charset="0"/>
              </a:rPr>
            </a:br>
            <a:r>
              <a:rPr lang="en-GB" altLang="de-DE" dirty="0">
                <a:solidFill>
                  <a:schemeClr val="tx1">
                    <a:lumMod val="50000"/>
                    <a:lumOff val="50000"/>
                  </a:schemeClr>
                </a:solidFill>
                <a:latin typeface="Arial" panose="020B0604020202020204" pitchFamily="34" charset="0"/>
                <a:cs typeface="Arial" panose="020B0604020202020204" pitchFamily="34" charset="0"/>
              </a:rPr>
              <a:t>(co)variation of a specific </a:t>
            </a:r>
            <a:r>
              <a:rPr lang="en-GB" altLang="de-DE" dirty="0">
                <a:latin typeface="Arial" panose="020B0604020202020204" pitchFamily="34" charset="0"/>
                <a:cs typeface="Arial" panose="020B0604020202020204" pitchFamily="34" charset="0"/>
              </a:rPr>
              <a:t>trait</a:t>
            </a:r>
            <a:r>
              <a:rPr lang="en-GB" altLang="de-DE" dirty="0">
                <a:solidFill>
                  <a:schemeClr val="tx1">
                    <a:lumMod val="50000"/>
                    <a:lumOff val="50000"/>
                  </a:schemeClr>
                </a:solidFill>
                <a:latin typeface="Arial" panose="020B0604020202020204" pitchFamily="34" charset="0"/>
                <a:cs typeface="Arial" panose="020B0604020202020204" pitchFamily="34" charset="0"/>
              </a:rPr>
              <a:t>. In GS, the concept of ‘</a:t>
            </a:r>
            <a:r>
              <a:rPr lang="en-GB" altLang="de-DE" dirty="0">
                <a:latin typeface="Arial" panose="020B0604020202020204" pitchFamily="34" charset="0"/>
                <a:cs typeface="Arial" panose="020B0604020202020204" pitchFamily="34" charset="0"/>
              </a:rPr>
              <a:t>trait</a:t>
            </a:r>
            <a:r>
              <a:rPr lang="en-GB" altLang="de-DE" dirty="0">
                <a:solidFill>
                  <a:schemeClr val="tx1">
                    <a:lumMod val="50000"/>
                    <a:lumOff val="50000"/>
                  </a:schemeClr>
                </a:solidFill>
                <a:latin typeface="Arial" panose="020B0604020202020204" pitchFamily="34" charset="0"/>
                <a:cs typeface="Arial" panose="020B0604020202020204" pitchFamily="34" charset="0"/>
              </a:rPr>
              <a:t>-specific genomic</a:t>
            </a:r>
            <a:br>
              <a:rPr lang="en-GB" altLang="de-DE" dirty="0">
                <a:solidFill>
                  <a:schemeClr val="tx1">
                    <a:lumMod val="50000"/>
                    <a:lumOff val="50000"/>
                  </a:schemeClr>
                </a:solidFill>
                <a:latin typeface="Arial" panose="020B0604020202020204" pitchFamily="34" charset="0"/>
                <a:cs typeface="Arial" panose="020B0604020202020204" pitchFamily="34" charset="0"/>
              </a:rPr>
            </a:br>
            <a:r>
              <a:rPr lang="en-GB" altLang="de-DE" dirty="0">
                <a:solidFill>
                  <a:schemeClr val="tx1">
                    <a:lumMod val="50000"/>
                    <a:lumOff val="50000"/>
                  </a:schemeClr>
                </a:solidFill>
                <a:latin typeface="Arial" panose="020B0604020202020204" pitchFamily="34" charset="0"/>
                <a:cs typeface="Arial" panose="020B0604020202020204" pitchFamily="34" charset="0"/>
              </a:rPr>
              <a:t>similarity already exists’ (cf. </a:t>
            </a:r>
            <a:r>
              <a:rPr lang="en-GB" sz="1800" dirty="0">
                <a:solidFill>
                  <a:schemeClr val="tx1">
                    <a:lumMod val="50000"/>
                    <a:lumOff val="50000"/>
                  </a:schemeClr>
                </a:solidFill>
                <a:effectLst/>
                <a:latin typeface="Arial" panose="020B0604020202020204" pitchFamily="34" charset="0"/>
                <a:cs typeface="Arial" panose="020B0604020202020204" pitchFamily="34" charset="0"/>
              </a:rPr>
              <a:t>UNPLAB-BrMeth_Ch-11[</a:t>
            </a:r>
            <a:r>
              <a:rPr lang="en-GB" sz="1800" dirty="0" err="1">
                <a:solidFill>
                  <a:schemeClr val="tx1">
                    <a:lumMod val="50000"/>
                    <a:lumOff val="50000"/>
                  </a:schemeClr>
                </a:solidFill>
                <a:effectLst/>
                <a:latin typeface="Arial" panose="020B0604020202020204" pitchFamily="34" charset="0"/>
                <a:cs typeface="Arial" panose="020B0604020202020204" pitchFamily="34" charset="0"/>
              </a:rPr>
              <a:t>TheFour</a:t>
            </a:r>
            <a:r>
              <a:rPr lang="en-GB" sz="1800" dirty="0">
                <a:solidFill>
                  <a:schemeClr val="tx1">
                    <a:lumMod val="50000"/>
                    <a:lumOff val="50000"/>
                  </a:schemeClr>
                </a:solidFill>
                <a:effectLst/>
                <a:latin typeface="Arial" panose="020B0604020202020204" pitchFamily="34" charset="0"/>
                <a:cs typeface="Arial" panose="020B0604020202020204" pitchFamily="34" charset="0"/>
              </a:rPr>
              <a:t> GS]).</a:t>
            </a:r>
            <a:endParaRPr lang="en-GB" dirty="0"/>
          </a:p>
        </p:txBody>
      </p:sp>
      <p:sp>
        <p:nvSpPr>
          <p:cNvPr id="11" name="Rectangle 10"/>
          <p:cNvSpPr/>
          <p:nvPr/>
        </p:nvSpPr>
        <p:spPr>
          <a:xfrm>
            <a:off x="78828" y="5287438"/>
            <a:ext cx="7283669" cy="1477328"/>
          </a:xfrm>
          <a:prstGeom prst="rect">
            <a:avLst/>
          </a:prstGeom>
          <a:solidFill>
            <a:schemeClr val="bg1"/>
          </a:solidFill>
          <a:effectLst>
            <a:outerShdw blurRad="50800" dist="38100" dir="2700000" algn="tl" rotWithShape="0">
              <a:prstClr val="black">
                <a:alpha val="40000"/>
              </a:prstClr>
            </a:outerShdw>
          </a:effectLst>
        </p:spPr>
        <p:txBody>
          <a:bodyPr wrap="square">
            <a:spAutoFit/>
          </a:bodyPr>
          <a:lstStyle/>
          <a:p>
            <a:r>
              <a:rPr lang="en-GB" altLang="de-DE" dirty="0">
                <a:latin typeface="Arial" panose="020B0604020202020204" pitchFamily="34" charset="0"/>
                <a:cs typeface="Arial" panose="020B0604020202020204" pitchFamily="34" charset="0"/>
              </a:rPr>
              <a:t>To imagine an application to this question: Who may be the better </a:t>
            </a:r>
            <a:r>
              <a:rPr lang="en-GB" altLang="de-DE" dirty="0">
                <a:solidFill>
                  <a:srgbClr val="0000FF"/>
                </a:solidFill>
                <a:latin typeface="Arial" panose="020B0604020202020204" pitchFamily="34" charset="0"/>
                <a:cs typeface="Arial" panose="020B0604020202020204" pitchFamily="34" charset="0"/>
              </a:rPr>
              <a:t>donor of a kidney </a:t>
            </a:r>
            <a:r>
              <a:rPr lang="en-GB" altLang="de-DE" dirty="0">
                <a:latin typeface="Arial" panose="020B0604020202020204" pitchFamily="34" charset="0"/>
                <a:cs typeface="Arial" panose="020B0604020202020204" pitchFamily="34" charset="0"/>
              </a:rPr>
              <a:t>for a person – one of the person's parents or one of the persons’ full-sib sibling? </a:t>
            </a:r>
          </a:p>
          <a:p>
            <a:r>
              <a:rPr lang="en-GB" altLang="de-DE" dirty="0">
                <a:latin typeface="Arial" panose="020B0604020202020204" pitchFamily="34" charset="0"/>
                <a:cs typeface="Arial" panose="020B0604020202020204" pitchFamily="34" charset="0"/>
              </a:rPr>
              <a:t>Of course we ignore here age and health status of donor and psychological and ethical issues etc.; </a:t>
            </a:r>
            <a:r>
              <a:rPr lang="en-GB" altLang="de-DE" dirty="0" err="1">
                <a:latin typeface="Arial" panose="020B0604020202020204" pitchFamily="34" charset="0"/>
                <a:cs typeface="Arial" panose="020B0604020202020204" pitchFamily="34" charset="0"/>
              </a:rPr>
              <a:t>d’accord</a:t>
            </a:r>
            <a:r>
              <a:rPr lang="en-GB" altLang="de-DE" dirty="0">
                <a:latin typeface="Arial" panose="020B0604020202020204" pitchFamily="34" charset="0"/>
                <a:cs typeface="Arial" panose="020B0604020202020204" pitchFamily="34" charset="0"/>
              </a:rPr>
              <a:t>?</a:t>
            </a:r>
            <a:endParaRPr lang="de-DE" altLang="de-DE" dirty="0">
              <a:latin typeface="Arial" panose="020B0604020202020204" pitchFamily="34" charset="0"/>
              <a:cs typeface="Arial" panose="020B0604020202020204" pitchFamily="34" charset="0"/>
            </a:endParaRPr>
          </a:p>
        </p:txBody>
      </p:sp>
      <p:sp>
        <p:nvSpPr>
          <p:cNvPr id="14" name="Textfeld 13">
            <a:extLst>
              <a:ext uri="{FF2B5EF4-FFF2-40B4-BE49-F238E27FC236}">
                <a16:creationId xmlns:a16="http://schemas.microsoft.com/office/drawing/2014/main" id="{EDFD34F4-2CEB-4AEF-BC5C-F71C92180003}"/>
              </a:ext>
            </a:extLst>
          </p:cNvPr>
          <p:cNvSpPr txBox="1"/>
          <p:nvPr/>
        </p:nvSpPr>
        <p:spPr>
          <a:xfrm>
            <a:off x="591284" y="599037"/>
            <a:ext cx="2253667" cy="369332"/>
          </a:xfrm>
          <a:prstGeom prst="rect">
            <a:avLst/>
          </a:prstGeom>
          <a:solidFill>
            <a:schemeClr val="bg1"/>
          </a:solidFill>
          <a:ln>
            <a:noFill/>
          </a:ln>
          <a:effectLst>
            <a:outerShdw blurRad="50800" dist="38100" dir="2700000" algn="tl" rotWithShape="0">
              <a:prstClr val="black">
                <a:alpha val="40000"/>
              </a:prstClr>
            </a:outerShdw>
          </a:effectLst>
        </p:spPr>
        <p:txBody>
          <a:bodyPr wrap="square" rtlCol="0">
            <a:spAutoFit/>
          </a:bodyPr>
          <a:lstStyle/>
          <a:p>
            <a:r>
              <a:rPr lang="de-DE" dirty="0">
                <a:latin typeface="Arial" panose="020B0604020202020204" pitchFamily="34" charset="0"/>
                <a:cs typeface="Arial" panose="020B0604020202020204" pitchFamily="34" charset="0"/>
              </a:rPr>
              <a:t>Göttinger Tageblatt</a:t>
            </a:r>
          </a:p>
        </p:txBody>
      </p:sp>
      <p:sp>
        <p:nvSpPr>
          <p:cNvPr id="15" name="TextBox 14">
            <a:extLst>
              <a:ext uri="{FF2B5EF4-FFF2-40B4-BE49-F238E27FC236}">
                <a16:creationId xmlns:a16="http://schemas.microsoft.com/office/drawing/2014/main" id="{2106F1FD-22D4-4256-A542-AF0305765C35}"/>
              </a:ext>
            </a:extLst>
          </p:cNvPr>
          <p:cNvSpPr txBox="1"/>
          <p:nvPr/>
        </p:nvSpPr>
        <p:spPr>
          <a:xfrm>
            <a:off x="78829" y="2942595"/>
            <a:ext cx="3246676" cy="338554"/>
          </a:xfrm>
          <a:prstGeom prst="rect">
            <a:avLst/>
          </a:prstGeom>
          <a:solidFill>
            <a:srgbClr val="FFFFFF"/>
          </a:solidFill>
          <a:effectLst>
            <a:outerShdw blurRad="50800" dist="38100" dir="2700000" algn="tl" rotWithShape="0">
              <a:prstClr val="black">
                <a:alpha val="40000"/>
              </a:prstClr>
            </a:outerShdw>
          </a:effectLst>
        </p:spPr>
        <p:txBody>
          <a:bodyPr wrap="square">
            <a:spAutoFit/>
          </a:bodyPr>
          <a:lstStyle/>
          <a:p>
            <a:r>
              <a:rPr lang="en-GB" sz="1600" dirty="0">
                <a:solidFill>
                  <a:schemeClr val="tx1">
                    <a:lumMod val="50000"/>
                    <a:lumOff val="50000"/>
                  </a:schemeClr>
                </a:solidFill>
                <a:latin typeface="Arial" panose="020B0604020202020204" pitchFamily="34" charset="0"/>
                <a:cs typeface="Arial" panose="020B0604020202020204" pitchFamily="34" charset="0"/>
              </a:rPr>
              <a:t>www.rabenau.ch/rabenau_de.php</a:t>
            </a:r>
            <a:endParaRPr lang="en-GB" sz="1600" dirty="0"/>
          </a:p>
        </p:txBody>
      </p:sp>
      <p:pic>
        <p:nvPicPr>
          <p:cNvPr id="18" name="Picture 17">
            <a:extLst>
              <a:ext uri="{FF2B5EF4-FFF2-40B4-BE49-F238E27FC236}">
                <a16:creationId xmlns:a16="http://schemas.microsoft.com/office/drawing/2014/main" id="{8DA3E055-AD0F-4873-9292-7046B91DD06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26206" y="5251952"/>
            <a:ext cx="4686966" cy="1566175"/>
          </a:xfrm>
          <a:prstGeom prst="rect">
            <a:avLst/>
          </a:prstGeom>
        </p:spPr>
      </p:pic>
      <p:grpSp>
        <p:nvGrpSpPr>
          <p:cNvPr id="13" name="Group 12"/>
          <p:cNvGrpSpPr/>
          <p:nvPr/>
        </p:nvGrpSpPr>
        <p:grpSpPr>
          <a:xfrm>
            <a:off x="7604308" y="4117579"/>
            <a:ext cx="4549598" cy="2709646"/>
            <a:chOff x="7604308" y="4117579"/>
            <a:chExt cx="4549598" cy="2709646"/>
          </a:xfrm>
          <a:solidFill>
            <a:srgbClr val="000000">
              <a:alpha val="36078"/>
            </a:srgbClr>
          </a:solidFill>
        </p:grpSpPr>
        <p:sp>
          <p:nvSpPr>
            <p:cNvPr id="2" name="Textfeld 5"/>
            <p:cNvSpPr txBox="1"/>
            <p:nvPr/>
          </p:nvSpPr>
          <p:spPr>
            <a:xfrm>
              <a:off x="11527368" y="6365560"/>
              <a:ext cx="626538"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r"/>
              <a:fld id="{5B255CE3-06F4-4E80-85AD-A0878CDD5C50}" type="slidenum">
                <a:rPr lang="en-GB" sz="2400" smtClean="0">
                  <a:latin typeface="Arial" panose="020B0604020202020204" pitchFamily="34" charset="0"/>
                  <a:cs typeface="Arial" panose="020B0604020202020204" pitchFamily="34" charset="0"/>
                </a:rPr>
                <a:pPr algn="r"/>
                <a:t>10</a:t>
              </a:fld>
              <a:endParaRPr lang="en-GB" sz="2400" dirty="0">
                <a:latin typeface="Arial" panose="020B0604020202020204" pitchFamily="34" charset="0"/>
                <a:cs typeface="Arial" panose="020B0604020202020204" pitchFamily="34" charset="0"/>
              </a:endParaRPr>
            </a:p>
          </p:txBody>
        </p:sp>
        <p:sp>
          <p:nvSpPr>
            <p:cNvPr id="10" name="Freeform 9"/>
            <p:cNvSpPr>
              <a:spLocks noChangeAspect="1"/>
            </p:cNvSpPr>
            <p:nvPr/>
          </p:nvSpPr>
          <p:spPr>
            <a:xfrm>
              <a:off x="7604308" y="4117579"/>
              <a:ext cx="4464676" cy="2546926"/>
            </a:xfrm>
            <a:custGeom>
              <a:avLst/>
              <a:gdLst>
                <a:gd name="connsiteX0" fmla="*/ 1171978 w 6976057"/>
                <a:gd name="connsiteY0" fmla="*/ 206062 h 3979572"/>
                <a:gd name="connsiteX1" fmla="*/ 1661375 w 6976057"/>
                <a:gd name="connsiteY1" fmla="*/ 193184 h 3979572"/>
                <a:gd name="connsiteX2" fmla="*/ 2163651 w 6976057"/>
                <a:gd name="connsiteY2" fmla="*/ 317679 h 3979572"/>
                <a:gd name="connsiteX3" fmla="*/ 2949262 w 6976057"/>
                <a:gd name="connsiteY3" fmla="*/ 467933 h 3979572"/>
                <a:gd name="connsiteX4" fmla="*/ 3730581 w 6976057"/>
                <a:gd name="connsiteY4" fmla="*/ 412124 h 3979572"/>
                <a:gd name="connsiteX5" fmla="*/ 4503313 w 6976057"/>
                <a:gd name="connsiteY5" fmla="*/ 103031 h 3979572"/>
                <a:gd name="connsiteX6" fmla="*/ 5331854 w 6976057"/>
                <a:gd name="connsiteY6" fmla="*/ 0 h 3979572"/>
                <a:gd name="connsiteX7" fmla="*/ 6237668 w 6976057"/>
                <a:gd name="connsiteY7" fmla="*/ 274750 h 3979572"/>
                <a:gd name="connsiteX8" fmla="*/ 6654085 w 6976057"/>
                <a:gd name="connsiteY8" fmla="*/ 704045 h 3979572"/>
                <a:gd name="connsiteX9" fmla="*/ 6976057 w 6976057"/>
                <a:gd name="connsiteY9" fmla="*/ 1455313 h 3979572"/>
                <a:gd name="connsiteX10" fmla="*/ 6881612 w 6976057"/>
                <a:gd name="connsiteY10" fmla="*/ 2283854 h 3979572"/>
                <a:gd name="connsiteX11" fmla="*/ 6439437 w 6976057"/>
                <a:gd name="connsiteY11" fmla="*/ 2897747 h 3979572"/>
                <a:gd name="connsiteX12" fmla="*/ 5606603 w 6976057"/>
                <a:gd name="connsiteY12" fmla="*/ 3387144 h 3979572"/>
                <a:gd name="connsiteX13" fmla="*/ 4653567 w 6976057"/>
                <a:gd name="connsiteY13" fmla="*/ 3807854 h 3979572"/>
                <a:gd name="connsiteX14" fmla="*/ 3674772 w 6976057"/>
                <a:gd name="connsiteY14" fmla="*/ 3979572 h 3979572"/>
                <a:gd name="connsiteX15" fmla="*/ 2721736 w 6976057"/>
                <a:gd name="connsiteY15" fmla="*/ 3962400 h 3979572"/>
                <a:gd name="connsiteX16" fmla="*/ 1558344 w 6976057"/>
                <a:gd name="connsiteY16" fmla="*/ 3644722 h 3979572"/>
                <a:gd name="connsiteX17" fmla="*/ 815662 w 6976057"/>
                <a:gd name="connsiteY17" fmla="*/ 3168203 h 3979572"/>
                <a:gd name="connsiteX18" fmla="*/ 240406 w 6976057"/>
                <a:gd name="connsiteY18" fmla="*/ 2622998 h 3979572"/>
                <a:gd name="connsiteX19" fmla="*/ 0 w 6976057"/>
                <a:gd name="connsiteY19" fmla="*/ 1893195 h 3979572"/>
                <a:gd name="connsiteX20" fmla="*/ 25758 w 6976057"/>
                <a:gd name="connsiteY20" fmla="*/ 1098998 h 3979572"/>
                <a:gd name="connsiteX21" fmla="*/ 55809 w 6976057"/>
                <a:gd name="connsiteY21" fmla="*/ 1068947 h 3979572"/>
                <a:gd name="connsiteX22" fmla="*/ 399245 w 6976057"/>
                <a:gd name="connsiteY22" fmla="*/ 532327 h 3979572"/>
                <a:gd name="connsiteX23" fmla="*/ 1171978 w 6976057"/>
                <a:gd name="connsiteY23" fmla="*/ 206062 h 3979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976057" h="3979572">
                  <a:moveTo>
                    <a:pt x="1171978" y="206062"/>
                  </a:moveTo>
                  <a:lnTo>
                    <a:pt x="1661375" y="193184"/>
                  </a:lnTo>
                  <a:lnTo>
                    <a:pt x="2163651" y="317679"/>
                  </a:lnTo>
                  <a:lnTo>
                    <a:pt x="2949262" y="467933"/>
                  </a:lnTo>
                  <a:lnTo>
                    <a:pt x="3730581" y="412124"/>
                  </a:lnTo>
                  <a:lnTo>
                    <a:pt x="4503313" y="103031"/>
                  </a:lnTo>
                  <a:lnTo>
                    <a:pt x="5331854" y="0"/>
                  </a:lnTo>
                  <a:lnTo>
                    <a:pt x="6237668" y="274750"/>
                  </a:lnTo>
                  <a:lnTo>
                    <a:pt x="6654085" y="704045"/>
                  </a:lnTo>
                  <a:lnTo>
                    <a:pt x="6976057" y="1455313"/>
                  </a:lnTo>
                  <a:lnTo>
                    <a:pt x="6881612" y="2283854"/>
                  </a:lnTo>
                  <a:lnTo>
                    <a:pt x="6439437" y="2897747"/>
                  </a:lnTo>
                  <a:lnTo>
                    <a:pt x="5606603" y="3387144"/>
                  </a:lnTo>
                  <a:lnTo>
                    <a:pt x="4653567" y="3807854"/>
                  </a:lnTo>
                  <a:lnTo>
                    <a:pt x="3674772" y="3979572"/>
                  </a:lnTo>
                  <a:lnTo>
                    <a:pt x="2721736" y="3962400"/>
                  </a:lnTo>
                  <a:lnTo>
                    <a:pt x="1558344" y="3644722"/>
                  </a:lnTo>
                  <a:lnTo>
                    <a:pt x="815662" y="3168203"/>
                  </a:lnTo>
                  <a:lnTo>
                    <a:pt x="240406" y="2622998"/>
                  </a:lnTo>
                  <a:lnTo>
                    <a:pt x="0" y="1893195"/>
                  </a:lnTo>
                  <a:lnTo>
                    <a:pt x="25758" y="1098998"/>
                  </a:lnTo>
                  <a:lnTo>
                    <a:pt x="55809" y="1068947"/>
                  </a:lnTo>
                  <a:lnTo>
                    <a:pt x="399245" y="532327"/>
                  </a:lnTo>
                  <a:lnTo>
                    <a:pt x="1171978" y="206062"/>
                  </a:lnTo>
                  <a:close/>
                </a:path>
              </a:pathLst>
            </a:custGeom>
            <a:grpFill/>
            <a:ln w="76200">
              <a:solidFill>
                <a:srgbClr val="0000F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p:cNvSpPr txBox="1"/>
            <p:nvPr/>
          </p:nvSpPr>
          <p:spPr>
            <a:xfrm rot="21165669">
              <a:off x="10034657" y="4607752"/>
              <a:ext cx="1665890" cy="369332"/>
            </a:xfrm>
            <a:prstGeom prst="rect">
              <a:avLst/>
            </a:prstGeom>
            <a:solidFill>
              <a:srgbClr val="B2B2B2"/>
            </a:solidFill>
            <a:effectLst>
              <a:outerShdw blurRad="50800" dist="38100" dir="2700000" algn="tl" rotWithShape="0">
                <a:prstClr val="black">
                  <a:alpha val="40000"/>
                </a:prstClr>
              </a:outerShdw>
            </a:effectLst>
          </p:spPr>
          <p:txBody>
            <a:bodyPr wrap="square" rtlCol="0">
              <a:spAutoFit/>
            </a:bodyPr>
            <a:lstStyle/>
            <a:p>
              <a:r>
                <a:rPr lang="de-DE" dirty="0" err="1">
                  <a:solidFill>
                    <a:srgbClr val="0000FF"/>
                  </a:solidFill>
                  <a:latin typeface="Arial" panose="020B0604020202020204" pitchFamily="34" charset="0"/>
                  <a:cs typeface="Arial" panose="020B0604020202020204" pitchFamily="34" charset="0"/>
                </a:rPr>
                <a:t>Kidney</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shape</a:t>
              </a:r>
              <a:endParaRPr lang="en-GB" dirty="0">
                <a:latin typeface="Arial" panose="020B0604020202020204" pitchFamily="34" charset="0"/>
                <a:cs typeface="Arial" panose="020B0604020202020204" pitchFamily="34" charset="0"/>
              </a:endParaRPr>
            </a:p>
          </p:txBody>
        </p:sp>
      </p:grpSp>
      <p:sp>
        <p:nvSpPr>
          <p:cNvPr id="17" name="TextBox 16">
            <a:extLst>
              <a:ext uri="{FF2B5EF4-FFF2-40B4-BE49-F238E27FC236}">
                <a16:creationId xmlns:a16="http://schemas.microsoft.com/office/drawing/2014/main" id="{EDD953E2-B24C-4943-95E9-E7C0A9EB2480}"/>
              </a:ext>
            </a:extLst>
          </p:cNvPr>
          <p:cNvSpPr txBox="1"/>
          <p:nvPr/>
        </p:nvSpPr>
        <p:spPr>
          <a:xfrm>
            <a:off x="7426207" y="6417781"/>
            <a:ext cx="2901552" cy="369332"/>
          </a:xfrm>
          <a:prstGeom prst="rect">
            <a:avLst/>
          </a:prstGeom>
          <a:solidFill>
            <a:srgbClr val="FFFFFF"/>
          </a:solidFill>
          <a:effectLst>
            <a:outerShdw blurRad="50800" dist="38100" dir="2700000" algn="tl" rotWithShape="0">
              <a:prstClr val="black">
                <a:alpha val="40000"/>
              </a:prstClr>
            </a:outerShdw>
          </a:effectLst>
        </p:spPr>
        <p:txBody>
          <a:bodyPr wrap="square">
            <a:spAutoFit/>
          </a:bodyPr>
          <a:lstStyle/>
          <a:p>
            <a:r>
              <a:rPr lang="en-GB" dirty="0">
                <a:latin typeface="Arial" panose="020B0604020202020204" pitchFamily="34" charset="0"/>
                <a:cs typeface="Arial" panose="020B0604020202020204" pitchFamily="34" charset="0"/>
              </a:rPr>
              <a:t>www.organspende-info.de</a:t>
            </a:r>
          </a:p>
        </p:txBody>
      </p:sp>
    </p:spTree>
    <p:extLst>
      <p:ext uri="{BB962C8B-B14F-4D97-AF65-F5344CB8AC3E}">
        <p14:creationId xmlns:p14="http://schemas.microsoft.com/office/powerpoint/2010/main" val="24847658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8828" y="42040"/>
            <a:ext cx="12075078"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altLang="de-DE" sz="2400" dirty="0">
                <a:latin typeface="Arial" panose="020B0604020202020204" pitchFamily="34" charset="0"/>
                <a:cs typeface="Arial" panose="020B0604020202020204" pitchFamily="34" charset="0"/>
              </a:rPr>
              <a:t>Variability </a:t>
            </a:r>
            <a:r>
              <a:rPr lang="en-GB" altLang="de-DE" sz="2400" dirty="0">
                <a:solidFill>
                  <a:srgbClr val="0000FF"/>
                </a:solidFill>
                <a:latin typeface="Arial" panose="020B0604020202020204" pitchFamily="34" charset="0"/>
                <a:cs typeface="Arial" panose="020B0604020202020204" pitchFamily="34" charset="0"/>
              </a:rPr>
              <a:t>within</a:t>
            </a:r>
            <a:r>
              <a:rPr lang="en-GB" altLang="de-DE" sz="2400" dirty="0">
                <a:latin typeface="Arial" panose="020B0604020202020204" pitchFamily="34" charset="0"/>
                <a:cs typeface="Arial" panose="020B0604020202020204" pitchFamily="34" charset="0"/>
              </a:rPr>
              <a:t> groups </a:t>
            </a:r>
            <a:r>
              <a:rPr lang="en-GB" altLang="de-DE" sz="2400" i="1" dirty="0">
                <a:latin typeface="Arial" panose="020B0604020202020204" pitchFamily="34" charset="0"/>
                <a:cs typeface="Arial" panose="020B0604020202020204" pitchFamily="34" charset="0"/>
              </a:rPr>
              <a:t>vs</a:t>
            </a:r>
            <a:r>
              <a:rPr lang="en-GB" altLang="de-DE" sz="2400" dirty="0">
                <a:latin typeface="Arial" panose="020B0604020202020204" pitchFamily="34" charset="0"/>
                <a:cs typeface="Arial" panose="020B0604020202020204" pitchFamily="34" charset="0"/>
              </a:rPr>
              <a:t> contrast </a:t>
            </a:r>
            <a:r>
              <a:rPr lang="en-GB" altLang="de-DE" sz="2400" dirty="0">
                <a:solidFill>
                  <a:srgbClr val="0000FF"/>
                </a:solidFill>
                <a:latin typeface="Arial" panose="020B0604020202020204" pitchFamily="34" charset="0"/>
                <a:cs typeface="Arial" panose="020B0604020202020204" pitchFamily="34" charset="0"/>
              </a:rPr>
              <a:t>between</a:t>
            </a:r>
            <a:r>
              <a:rPr lang="en-GB" altLang="de-DE" sz="2400" dirty="0">
                <a:latin typeface="Arial" panose="020B0604020202020204" pitchFamily="34" charset="0"/>
                <a:cs typeface="Arial" panose="020B0604020202020204" pitchFamily="34" charset="0"/>
              </a:rPr>
              <a:t> groups. </a:t>
            </a:r>
            <a:endParaRPr lang="en-GB" dirty="0"/>
          </a:p>
        </p:txBody>
      </p:sp>
      <p:grpSp>
        <p:nvGrpSpPr>
          <p:cNvPr id="4" name="Group 4"/>
          <p:cNvGrpSpPr>
            <a:grpSpLocks/>
          </p:cNvGrpSpPr>
          <p:nvPr/>
        </p:nvGrpSpPr>
        <p:grpSpPr bwMode="auto">
          <a:xfrm>
            <a:off x="230188" y="903098"/>
            <a:ext cx="1368425" cy="1439863"/>
            <a:chOff x="3969" y="1026"/>
            <a:chExt cx="862" cy="907"/>
          </a:xfrm>
          <a:effectLst/>
        </p:grpSpPr>
        <p:sp>
          <p:nvSpPr>
            <p:cNvPr id="6" name="AutoShape 5"/>
            <p:cNvSpPr>
              <a:spLocks noChangeArrowheads="1"/>
            </p:cNvSpPr>
            <p:nvPr/>
          </p:nvSpPr>
          <p:spPr bwMode="auto">
            <a:xfrm>
              <a:off x="4332" y="1117"/>
              <a:ext cx="226" cy="227"/>
            </a:xfrm>
            <a:prstGeom prst="sun">
              <a:avLst>
                <a:gd name="adj" fmla="val 25000"/>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endParaRPr lang="en-GB" altLang="en-US" dirty="0"/>
            </a:p>
          </p:txBody>
        </p:sp>
        <p:sp>
          <p:nvSpPr>
            <p:cNvPr id="7" name="Oval 6"/>
            <p:cNvSpPr>
              <a:spLocks noChangeArrowheads="1"/>
            </p:cNvSpPr>
            <p:nvPr/>
          </p:nvSpPr>
          <p:spPr bwMode="auto">
            <a:xfrm>
              <a:off x="3969" y="1026"/>
              <a:ext cx="862" cy="907"/>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endParaRPr lang="en-GB" altLang="en-US" dirty="0"/>
            </a:p>
          </p:txBody>
        </p:sp>
        <p:sp>
          <p:nvSpPr>
            <p:cNvPr id="8" name="AutoShape 7"/>
            <p:cNvSpPr>
              <a:spLocks noChangeArrowheads="1"/>
            </p:cNvSpPr>
            <p:nvPr/>
          </p:nvSpPr>
          <p:spPr bwMode="auto">
            <a:xfrm>
              <a:off x="4150" y="1162"/>
              <a:ext cx="226" cy="227"/>
            </a:xfrm>
            <a:prstGeom prst="sun">
              <a:avLst>
                <a:gd name="adj" fmla="val 25000"/>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endParaRPr lang="en-GB" altLang="en-US" dirty="0"/>
            </a:p>
          </p:txBody>
        </p:sp>
        <p:sp>
          <p:nvSpPr>
            <p:cNvPr id="9" name="AutoShape 8"/>
            <p:cNvSpPr>
              <a:spLocks noChangeArrowheads="1"/>
            </p:cNvSpPr>
            <p:nvPr/>
          </p:nvSpPr>
          <p:spPr bwMode="auto">
            <a:xfrm>
              <a:off x="4059" y="1389"/>
              <a:ext cx="226" cy="227"/>
            </a:xfrm>
            <a:prstGeom prst="sun">
              <a:avLst>
                <a:gd name="adj" fmla="val 25000"/>
              </a:avLst>
            </a:prstGeom>
            <a:solidFill>
              <a:schemeClr val="accent1"/>
            </a:solidFill>
            <a:ln w="3175">
              <a:solidFill>
                <a:srgbClr val="A5002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endParaRPr lang="en-GB" altLang="en-US" dirty="0"/>
            </a:p>
          </p:txBody>
        </p:sp>
        <p:sp>
          <p:nvSpPr>
            <p:cNvPr id="10" name="AutoShape 9"/>
            <p:cNvSpPr>
              <a:spLocks noChangeArrowheads="1"/>
            </p:cNvSpPr>
            <p:nvPr/>
          </p:nvSpPr>
          <p:spPr bwMode="auto">
            <a:xfrm>
              <a:off x="4195" y="1616"/>
              <a:ext cx="226" cy="227"/>
            </a:xfrm>
            <a:prstGeom prst="sun">
              <a:avLst>
                <a:gd name="adj" fmla="val 25000"/>
              </a:avLst>
            </a:prstGeom>
            <a:solidFill>
              <a:srgbClr val="FFFF05"/>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endParaRPr lang="en-GB" altLang="en-US" dirty="0"/>
            </a:p>
          </p:txBody>
        </p:sp>
        <p:sp>
          <p:nvSpPr>
            <p:cNvPr id="11" name="AutoShape 10"/>
            <p:cNvSpPr>
              <a:spLocks noChangeArrowheads="1"/>
            </p:cNvSpPr>
            <p:nvPr/>
          </p:nvSpPr>
          <p:spPr bwMode="auto">
            <a:xfrm>
              <a:off x="4556" y="1341"/>
              <a:ext cx="226" cy="227"/>
            </a:xfrm>
            <a:prstGeom prst="sun">
              <a:avLst>
                <a:gd name="adj"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endParaRPr lang="en-GB" altLang="en-US" dirty="0"/>
            </a:p>
          </p:txBody>
        </p:sp>
        <p:sp>
          <p:nvSpPr>
            <p:cNvPr id="12" name="AutoShape 11"/>
            <p:cNvSpPr>
              <a:spLocks noChangeArrowheads="1"/>
            </p:cNvSpPr>
            <p:nvPr/>
          </p:nvSpPr>
          <p:spPr bwMode="auto">
            <a:xfrm>
              <a:off x="4422" y="1661"/>
              <a:ext cx="226" cy="227"/>
            </a:xfrm>
            <a:prstGeom prst="sun">
              <a:avLst>
                <a:gd name="adj" fmla="val 25000"/>
              </a:avLst>
            </a:prstGeom>
            <a:solidFill>
              <a:srgbClr val="66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endParaRPr lang="en-GB" altLang="en-US" dirty="0"/>
            </a:p>
          </p:txBody>
        </p:sp>
        <p:sp>
          <p:nvSpPr>
            <p:cNvPr id="13" name="AutoShape 12"/>
            <p:cNvSpPr>
              <a:spLocks noChangeArrowheads="1"/>
            </p:cNvSpPr>
            <p:nvPr/>
          </p:nvSpPr>
          <p:spPr bwMode="auto">
            <a:xfrm>
              <a:off x="4313" y="1392"/>
              <a:ext cx="226" cy="227"/>
            </a:xfrm>
            <a:prstGeom prst="sun">
              <a:avLst>
                <a:gd name="adj"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endParaRPr lang="en-GB" altLang="en-US" dirty="0"/>
            </a:p>
          </p:txBody>
        </p:sp>
      </p:grpSp>
      <p:grpSp>
        <p:nvGrpSpPr>
          <p:cNvPr id="14" name="Group 13"/>
          <p:cNvGrpSpPr>
            <a:grpSpLocks/>
          </p:cNvGrpSpPr>
          <p:nvPr/>
        </p:nvGrpSpPr>
        <p:grpSpPr bwMode="auto">
          <a:xfrm>
            <a:off x="1711326" y="890209"/>
            <a:ext cx="1368425" cy="1439862"/>
            <a:chOff x="3288" y="436"/>
            <a:chExt cx="862" cy="907"/>
          </a:xfrm>
          <a:effectLst/>
        </p:grpSpPr>
        <p:sp>
          <p:nvSpPr>
            <p:cNvPr id="15" name="Oval 14"/>
            <p:cNvSpPr>
              <a:spLocks noChangeArrowheads="1"/>
            </p:cNvSpPr>
            <p:nvPr/>
          </p:nvSpPr>
          <p:spPr bwMode="auto">
            <a:xfrm>
              <a:off x="3288" y="436"/>
              <a:ext cx="862" cy="907"/>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endParaRPr lang="en-GB" altLang="en-US" dirty="0"/>
            </a:p>
          </p:txBody>
        </p:sp>
        <p:sp>
          <p:nvSpPr>
            <p:cNvPr id="16" name="Rectangle 15"/>
            <p:cNvSpPr>
              <a:spLocks noChangeArrowheads="1"/>
            </p:cNvSpPr>
            <p:nvPr/>
          </p:nvSpPr>
          <p:spPr bwMode="auto">
            <a:xfrm>
              <a:off x="3334" y="845"/>
              <a:ext cx="137" cy="136"/>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endParaRPr lang="en-GB" altLang="en-US" dirty="0"/>
            </a:p>
          </p:txBody>
        </p:sp>
        <p:sp>
          <p:nvSpPr>
            <p:cNvPr id="17" name="AutoShape 16"/>
            <p:cNvSpPr>
              <a:spLocks noChangeArrowheads="1"/>
            </p:cNvSpPr>
            <p:nvPr/>
          </p:nvSpPr>
          <p:spPr bwMode="auto">
            <a:xfrm>
              <a:off x="3833" y="663"/>
              <a:ext cx="182" cy="136"/>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10 w 21600"/>
                <a:gd name="T13" fmla="*/ 4447 h 21600"/>
                <a:gd name="T14" fmla="*/ 17090 w 21600"/>
                <a:gd name="T15" fmla="*/ 17153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dirty="0"/>
            </a:p>
          </p:txBody>
        </p:sp>
        <p:sp>
          <p:nvSpPr>
            <p:cNvPr id="18" name="AutoShape 17"/>
            <p:cNvSpPr>
              <a:spLocks noChangeArrowheads="1"/>
            </p:cNvSpPr>
            <p:nvPr/>
          </p:nvSpPr>
          <p:spPr bwMode="auto">
            <a:xfrm>
              <a:off x="3424" y="572"/>
              <a:ext cx="181" cy="181"/>
            </a:xfrm>
            <a:prstGeom prst="triangle">
              <a:avLst>
                <a:gd name="adj" fmla="val 50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ltLang="en-US" sz="1600" dirty="0">
                <a:latin typeface="Arial" charset="0"/>
                <a:cs typeface="Arial" charset="0"/>
              </a:endParaRPr>
            </a:p>
          </p:txBody>
        </p:sp>
        <p:sp>
          <p:nvSpPr>
            <p:cNvPr id="19" name="AutoShape 18"/>
            <p:cNvSpPr>
              <a:spLocks noChangeArrowheads="1"/>
            </p:cNvSpPr>
            <p:nvPr/>
          </p:nvSpPr>
          <p:spPr bwMode="auto">
            <a:xfrm>
              <a:off x="3606" y="482"/>
              <a:ext cx="181" cy="182"/>
            </a:xfrm>
            <a:prstGeom prst="plus">
              <a:avLst>
                <a:gd name="adj"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endParaRPr lang="en-GB" altLang="en-US" dirty="0"/>
            </a:p>
          </p:txBody>
        </p:sp>
        <p:sp>
          <p:nvSpPr>
            <p:cNvPr id="20" name="AutoShape 19"/>
            <p:cNvSpPr>
              <a:spLocks noChangeArrowheads="1"/>
            </p:cNvSpPr>
            <p:nvPr/>
          </p:nvSpPr>
          <p:spPr bwMode="auto">
            <a:xfrm>
              <a:off x="3515" y="1071"/>
              <a:ext cx="227" cy="227"/>
            </a:xfrm>
            <a:prstGeom prst="diamond">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endParaRPr lang="en-GB" altLang="en-US" dirty="0"/>
            </a:p>
          </p:txBody>
        </p:sp>
        <p:sp>
          <p:nvSpPr>
            <p:cNvPr id="21" name="AutoShape 20"/>
            <p:cNvSpPr>
              <a:spLocks noChangeArrowheads="1"/>
            </p:cNvSpPr>
            <p:nvPr/>
          </p:nvSpPr>
          <p:spPr bwMode="auto">
            <a:xfrm>
              <a:off x="3833" y="981"/>
              <a:ext cx="227" cy="227"/>
            </a:xfrm>
            <a:prstGeom prst="diamond">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endParaRPr lang="en-GB" altLang="en-US" dirty="0"/>
            </a:p>
          </p:txBody>
        </p:sp>
        <p:sp>
          <p:nvSpPr>
            <p:cNvPr id="22" name="AutoShape 21"/>
            <p:cNvSpPr>
              <a:spLocks noChangeArrowheads="1"/>
            </p:cNvSpPr>
            <p:nvPr/>
          </p:nvSpPr>
          <p:spPr bwMode="auto">
            <a:xfrm>
              <a:off x="3606" y="799"/>
              <a:ext cx="227" cy="227"/>
            </a:xfrm>
            <a:prstGeom prst="diamond">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endParaRPr lang="en-GB" altLang="en-US" dirty="0"/>
            </a:p>
          </p:txBody>
        </p:sp>
      </p:grpSp>
      <p:grpSp>
        <p:nvGrpSpPr>
          <p:cNvPr id="23" name="Group 22"/>
          <p:cNvGrpSpPr>
            <a:grpSpLocks/>
          </p:cNvGrpSpPr>
          <p:nvPr/>
        </p:nvGrpSpPr>
        <p:grpSpPr bwMode="auto">
          <a:xfrm>
            <a:off x="3260726" y="890209"/>
            <a:ext cx="1368425" cy="1439862"/>
            <a:chOff x="4150" y="119"/>
            <a:chExt cx="862" cy="907"/>
          </a:xfrm>
          <a:effectLst/>
        </p:grpSpPr>
        <p:sp>
          <p:nvSpPr>
            <p:cNvPr id="24" name="AutoShape 23"/>
            <p:cNvSpPr>
              <a:spLocks noChangeArrowheads="1"/>
            </p:cNvSpPr>
            <p:nvPr/>
          </p:nvSpPr>
          <p:spPr bwMode="auto">
            <a:xfrm>
              <a:off x="4241" y="346"/>
              <a:ext cx="181" cy="227"/>
            </a:xfrm>
            <a:prstGeom prst="cube">
              <a:avLst>
                <a:gd name="adj" fmla="val 25000"/>
              </a:avLst>
            </a:prstGeom>
            <a:solidFill>
              <a:srgbClr val="9933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endParaRPr lang="en-GB" altLang="en-US" dirty="0"/>
            </a:p>
          </p:txBody>
        </p:sp>
        <p:sp>
          <p:nvSpPr>
            <p:cNvPr id="25" name="AutoShape 24"/>
            <p:cNvSpPr>
              <a:spLocks noChangeArrowheads="1"/>
            </p:cNvSpPr>
            <p:nvPr/>
          </p:nvSpPr>
          <p:spPr bwMode="auto">
            <a:xfrm>
              <a:off x="4286" y="618"/>
              <a:ext cx="136" cy="227"/>
            </a:xfrm>
            <a:prstGeom prst="can">
              <a:avLst>
                <a:gd name="adj" fmla="val 41728"/>
              </a:avLst>
            </a:prstGeom>
            <a:solidFill>
              <a:srgbClr val="80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endParaRPr lang="en-GB" altLang="en-US" dirty="0"/>
            </a:p>
          </p:txBody>
        </p:sp>
        <p:sp>
          <p:nvSpPr>
            <p:cNvPr id="26" name="AutoShape 25"/>
            <p:cNvSpPr>
              <a:spLocks noChangeArrowheads="1"/>
            </p:cNvSpPr>
            <p:nvPr/>
          </p:nvSpPr>
          <p:spPr bwMode="auto">
            <a:xfrm>
              <a:off x="4694" y="436"/>
              <a:ext cx="226" cy="227"/>
            </a:xfrm>
            <a:prstGeom prst="bevel">
              <a:avLst>
                <a:gd name="adj" fmla="val 12500"/>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endParaRPr lang="en-GB" altLang="en-US" dirty="0"/>
            </a:p>
          </p:txBody>
        </p:sp>
        <p:sp>
          <p:nvSpPr>
            <p:cNvPr id="27" name="Oval 26"/>
            <p:cNvSpPr>
              <a:spLocks noChangeArrowheads="1"/>
            </p:cNvSpPr>
            <p:nvPr/>
          </p:nvSpPr>
          <p:spPr bwMode="auto">
            <a:xfrm>
              <a:off x="4150" y="119"/>
              <a:ext cx="862" cy="907"/>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endParaRPr lang="en-GB" altLang="en-US" dirty="0"/>
            </a:p>
          </p:txBody>
        </p:sp>
        <p:sp>
          <p:nvSpPr>
            <p:cNvPr id="28" name="AutoShape 27"/>
            <p:cNvSpPr>
              <a:spLocks noChangeArrowheads="1"/>
            </p:cNvSpPr>
            <p:nvPr/>
          </p:nvSpPr>
          <p:spPr bwMode="auto">
            <a:xfrm>
              <a:off x="4558" y="709"/>
              <a:ext cx="226" cy="227"/>
            </a:xfrm>
            <a:prstGeom prst="bevel">
              <a:avLst>
                <a:gd name="adj" fmla="val 12500"/>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endParaRPr lang="en-GB" altLang="en-US" dirty="0"/>
            </a:p>
          </p:txBody>
        </p:sp>
        <p:sp>
          <p:nvSpPr>
            <p:cNvPr id="29" name="AutoShape 28"/>
            <p:cNvSpPr>
              <a:spLocks noChangeArrowheads="1"/>
            </p:cNvSpPr>
            <p:nvPr/>
          </p:nvSpPr>
          <p:spPr bwMode="auto">
            <a:xfrm>
              <a:off x="4468" y="210"/>
              <a:ext cx="226" cy="227"/>
            </a:xfrm>
            <a:prstGeom prst="bevel">
              <a:avLst>
                <a:gd name="adj" fmla="val 12500"/>
              </a:avLst>
            </a:prstGeom>
            <a:solidFill>
              <a:srgbClr val="0000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endParaRPr lang="en-GB" altLang="en-US" dirty="0"/>
            </a:p>
          </p:txBody>
        </p:sp>
        <p:sp>
          <p:nvSpPr>
            <p:cNvPr id="30" name="AutoShape 29"/>
            <p:cNvSpPr>
              <a:spLocks noChangeArrowheads="1"/>
            </p:cNvSpPr>
            <p:nvPr/>
          </p:nvSpPr>
          <p:spPr bwMode="auto">
            <a:xfrm>
              <a:off x="4468" y="482"/>
              <a:ext cx="136" cy="227"/>
            </a:xfrm>
            <a:prstGeom prst="can">
              <a:avLst>
                <a:gd name="adj" fmla="val 41728"/>
              </a:avLst>
            </a:prstGeom>
            <a:solidFill>
              <a:srgbClr val="CC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endParaRPr lang="en-GB" altLang="en-US" dirty="0"/>
            </a:p>
          </p:txBody>
        </p:sp>
      </p:grpSp>
      <p:grpSp>
        <p:nvGrpSpPr>
          <p:cNvPr id="94" name="Group 93"/>
          <p:cNvGrpSpPr/>
          <p:nvPr/>
        </p:nvGrpSpPr>
        <p:grpSpPr>
          <a:xfrm>
            <a:off x="230187" y="5076441"/>
            <a:ext cx="4398963" cy="1476375"/>
            <a:chOff x="230187" y="5076441"/>
            <a:chExt cx="4398963" cy="1476375"/>
          </a:xfrm>
        </p:grpSpPr>
        <p:grpSp>
          <p:nvGrpSpPr>
            <p:cNvPr id="93" name="Group 92"/>
            <p:cNvGrpSpPr/>
            <p:nvPr/>
          </p:nvGrpSpPr>
          <p:grpSpPr>
            <a:xfrm>
              <a:off x="230187" y="5076442"/>
              <a:ext cx="3625055" cy="1439862"/>
              <a:chOff x="230187" y="5076442"/>
              <a:chExt cx="3625055" cy="1439862"/>
            </a:xfrm>
          </p:grpSpPr>
          <p:sp>
            <p:nvSpPr>
              <p:cNvPr id="79" name="Oval 78"/>
              <p:cNvSpPr>
                <a:spLocks noChangeArrowheads="1"/>
              </p:cNvSpPr>
              <p:nvPr/>
            </p:nvSpPr>
            <p:spPr bwMode="auto">
              <a:xfrm rot="10800000">
                <a:off x="230187" y="5076442"/>
                <a:ext cx="1368425" cy="1439862"/>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endParaRPr lang="en-GB" altLang="en-US" dirty="0"/>
              </a:p>
            </p:txBody>
          </p:sp>
          <p:sp>
            <p:nvSpPr>
              <p:cNvPr id="80" name="Rectangle 79"/>
              <p:cNvSpPr>
                <a:spLocks noChangeArrowheads="1"/>
              </p:cNvSpPr>
              <p:nvPr/>
            </p:nvSpPr>
            <p:spPr bwMode="auto">
              <a:xfrm rot="10800000">
                <a:off x="2234671" y="6164622"/>
                <a:ext cx="217488" cy="2159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endParaRPr lang="en-GB" altLang="en-US" dirty="0"/>
              </a:p>
            </p:txBody>
          </p:sp>
          <p:sp>
            <p:nvSpPr>
              <p:cNvPr id="81" name="AutoShape 33"/>
              <p:cNvSpPr>
                <a:spLocks noChangeArrowheads="1"/>
              </p:cNvSpPr>
              <p:nvPr/>
            </p:nvSpPr>
            <p:spPr bwMode="auto">
              <a:xfrm rot="10800000">
                <a:off x="444500" y="5940042"/>
                <a:ext cx="288925" cy="21590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10 w 21600"/>
                  <a:gd name="T13" fmla="*/ 4447 h 21600"/>
                  <a:gd name="T14" fmla="*/ 17090 w 21600"/>
                  <a:gd name="T15" fmla="*/ 17153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dirty="0"/>
              </a:p>
            </p:txBody>
          </p:sp>
          <p:sp>
            <p:nvSpPr>
              <p:cNvPr id="82" name="AutoShape 34"/>
              <p:cNvSpPr>
                <a:spLocks noChangeArrowheads="1"/>
              </p:cNvSpPr>
              <p:nvPr/>
            </p:nvSpPr>
            <p:spPr bwMode="auto">
              <a:xfrm rot="10800000">
                <a:off x="1093787" y="6013067"/>
                <a:ext cx="287338" cy="360362"/>
              </a:xfrm>
              <a:prstGeom prst="cube">
                <a:avLst>
                  <a:gd name="adj" fmla="val 25000"/>
                </a:avLst>
              </a:prstGeom>
              <a:solidFill>
                <a:srgbClr val="9933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endParaRPr lang="en-GB" altLang="en-US" dirty="0"/>
              </a:p>
            </p:txBody>
          </p:sp>
          <p:sp>
            <p:nvSpPr>
              <p:cNvPr id="83" name="AutoShape 35"/>
              <p:cNvSpPr>
                <a:spLocks noChangeArrowheads="1"/>
              </p:cNvSpPr>
              <p:nvPr/>
            </p:nvSpPr>
            <p:spPr bwMode="auto">
              <a:xfrm rot="10800000">
                <a:off x="877887" y="5147879"/>
                <a:ext cx="360363" cy="360362"/>
              </a:xfrm>
              <a:prstGeom prst="diamond">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endParaRPr lang="en-GB" altLang="en-US" dirty="0"/>
              </a:p>
            </p:txBody>
          </p:sp>
          <p:sp>
            <p:nvSpPr>
              <p:cNvPr id="84" name="AutoShape 36"/>
              <p:cNvSpPr>
                <a:spLocks noChangeArrowheads="1"/>
              </p:cNvSpPr>
              <p:nvPr/>
            </p:nvSpPr>
            <p:spPr bwMode="auto">
              <a:xfrm rot="10800000">
                <a:off x="446087" y="5292342"/>
                <a:ext cx="358775" cy="360362"/>
              </a:xfrm>
              <a:prstGeom prst="sun">
                <a:avLst>
                  <a:gd name="adj"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endParaRPr lang="en-GB" altLang="en-US" dirty="0"/>
              </a:p>
            </p:txBody>
          </p:sp>
          <p:sp>
            <p:nvSpPr>
              <p:cNvPr id="85" name="AutoShape 37"/>
              <p:cNvSpPr>
                <a:spLocks noChangeArrowheads="1"/>
              </p:cNvSpPr>
              <p:nvPr/>
            </p:nvSpPr>
            <p:spPr bwMode="auto">
              <a:xfrm rot="10800000">
                <a:off x="660400" y="6084504"/>
                <a:ext cx="360363" cy="360362"/>
              </a:xfrm>
              <a:prstGeom prst="diamond">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endParaRPr lang="en-GB" altLang="en-US" dirty="0"/>
              </a:p>
            </p:txBody>
          </p:sp>
          <p:sp>
            <p:nvSpPr>
              <p:cNvPr id="86" name="AutoShape 38"/>
              <p:cNvSpPr>
                <a:spLocks noChangeArrowheads="1"/>
              </p:cNvSpPr>
              <p:nvPr/>
            </p:nvSpPr>
            <p:spPr bwMode="auto">
              <a:xfrm rot="10800000">
                <a:off x="3496467" y="5343142"/>
                <a:ext cx="358775" cy="360362"/>
              </a:xfrm>
              <a:prstGeom prst="bevel">
                <a:avLst>
                  <a:gd name="adj" fmla="val 12500"/>
                </a:avLst>
              </a:prstGeom>
              <a:solidFill>
                <a:srgbClr val="0000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endParaRPr lang="en-GB" altLang="en-US" dirty="0"/>
              </a:p>
            </p:txBody>
          </p:sp>
        </p:grpSp>
        <p:grpSp>
          <p:nvGrpSpPr>
            <p:cNvPr id="92" name="Group 91"/>
            <p:cNvGrpSpPr/>
            <p:nvPr/>
          </p:nvGrpSpPr>
          <p:grpSpPr>
            <a:xfrm>
              <a:off x="775491" y="5112954"/>
              <a:ext cx="3853659" cy="1439862"/>
              <a:chOff x="775491" y="5112954"/>
              <a:chExt cx="3853659" cy="1439862"/>
            </a:xfrm>
          </p:grpSpPr>
          <p:sp>
            <p:nvSpPr>
              <p:cNvPr id="71" name="AutoShape 40"/>
              <p:cNvSpPr>
                <a:spLocks noChangeArrowheads="1"/>
              </p:cNvSpPr>
              <p:nvPr/>
            </p:nvSpPr>
            <p:spPr bwMode="auto">
              <a:xfrm rot="10800000">
                <a:off x="3333750" y="5833679"/>
                <a:ext cx="287338" cy="287337"/>
              </a:xfrm>
              <a:prstGeom prst="triangle">
                <a:avLst>
                  <a:gd name="adj" fmla="val 50000"/>
                </a:avLst>
              </a:prstGeom>
              <a:solidFill>
                <a:srgbClr val="66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endParaRPr lang="en-GB" altLang="en-US" dirty="0"/>
              </a:p>
            </p:txBody>
          </p:sp>
          <p:sp>
            <p:nvSpPr>
              <p:cNvPr id="72" name="AutoShape 41"/>
              <p:cNvSpPr>
                <a:spLocks noChangeArrowheads="1"/>
              </p:cNvSpPr>
              <p:nvPr/>
            </p:nvSpPr>
            <p:spPr bwMode="auto">
              <a:xfrm rot="10800000">
                <a:off x="3622675" y="6094029"/>
                <a:ext cx="358775" cy="360362"/>
              </a:xfrm>
              <a:prstGeom prst="sun">
                <a:avLst>
                  <a:gd name="adj" fmla="val 25000"/>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endParaRPr lang="en-GB" altLang="en-US" dirty="0"/>
              </a:p>
            </p:txBody>
          </p:sp>
          <p:sp>
            <p:nvSpPr>
              <p:cNvPr id="73" name="Oval 72"/>
              <p:cNvSpPr>
                <a:spLocks noChangeArrowheads="1"/>
              </p:cNvSpPr>
              <p:nvPr/>
            </p:nvSpPr>
            <p:spPr bwMode="auto">
              <a:xfrm rot="10800000">
                <a:off x="3260725" y="5112954"/>
                <a:ext cx="1368425" cy="1439862"/>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endParaRPr lang="en-GB" altLang="en-US" dirty="0"/>
              </a:p>
            </p:txBody>
          </p:sp>
          <p:sp>
            <p:nvSpPr>
              <p:cNvPr id="74" name="AutoShape 43"/>
              <p:cNvSpPr>
                <a:spLocks noChangeArrowheads="1"/>
              </p:cNvSpPr>
              <p:nvPr/>
            </p:nvSpPr>
            <p:spPr bwMode="auto">
              <a:xfrm rot="10800000">
                <a:off x="4127500" y="5616191"/>
                <a:ext cx="358775" cy="360362"/>
              </a:xfrm>
              <a:prstGeom prst="sun">
                <a:avLst>
                  <a:gd name="adj" fmla="val 25000"/>
                </a:avLst>
              </a:prstGeom>
              <a:solidFill>
                <a:schemeClr val="accent1"/>
              </a:solidFill>
              <a:ln w="3175">
                <a:solidFill>
                  <a:srgbClr val="A5002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endParaRPr lang="en-GB" altLang="en-US" dirty="0"/>
              </a:p>
            </p:txBody>
          </p:sp>
          <p:sp>
            <p:nvSpPr>
              <p:cNvPr id="75" name="AutoShape 44"/>
              <p:cNvSpPr>
                <a:spLocks noChangeArrowheads="1"/>
              </p:cNvSpPr>
              <p:nvPr/>
            </p:nvSpPr>
            <p:spPr bwMode="auto">
              <a:xfrm rot="10800000">
                <a:off x="3911600" y="5255829"/>
                <a:ext cx="358775" cy="360362"/>
              </a:xfrm>
              <a:prstGeom prst="sun">
                <a:avLst>
                  <a:gd name="adj" fmla="val 25000"/>
                </a:avLst>
              </a:prstGeom>
              <a:solidFill>
                <a:srgbClr val="FFFF05"/>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endParaRPr lang="en-GB" altLang="en-US" dirty="0"/>
              </a:p>
            </p:txBody>
          </p:sp>
          <p:sp>
            <p:nvSpPr>
              <p:cNvPr id="76" name="AutoShape 45"/>
              <p:cNvSpPr>
                <a:spLocks noChangeArrowheads="1"/>
              </p:cNvSpPr>
              <p:nvPr/>
            </p:nvSpPr>
            <p:spPr bwMode="auto">
              <a:xfrm rot="10800000">
                <a:off x="2787649" y="5688422"/>
                <a:ext cx="358775" cy="360362"/>
              </a:xfrm>
              <a:prstGeom prst="sun">
                <a:avLst>
                  <a:gd name="adj" fmla="val 25000"/>
                </a:avLst>
              </a:prstGeom>
              <a:solidFill>
                <a:srgbClr val="66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endParaRPr lang="en-GB" altLang="en-US" dirty="0"/>
              </a:p>
            </p:txBody>
          </p:sp>
          <p:sp>
            <p:nvSpPr>
              <p:cNvPr id="77" name="AutoShape 46"/>
              <p:cNvSpPr>
                <a:spLocks noChangeArrowheads="1"/>
              </p:cNvSpPr>
              <p:nvPr/>
            </p:nvSpPr>
            <p:spPr bwMode="auto">
              <a:xfrm rot="10800000">
                <a:off x="775491" y="5616191"/>
                <a:ext cx="358775" cy="360362"/>
              </a:xfrm>
              <a:prstGeom prst="sun">
                <a:avLst>
                  <a:gd name="adj"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endParaRPr lang="en-GB" altLang="en-US" dirty="0"/>
              </a:p>
            </p:txBody>
          </p:sp>
          <p:sp>
            <p:nvSpPr>
              <p:cNvPr id="78" name="AutoShape 47"/>
              <p:cNvSpPr>
                <a:spLocks noChangeArrowheads="1"/>
              </p:cNvSpPr>
              <p:nvPr/>
            </p:nvSpPr>
            <p:spPr bwMode="auto">
              <a:xfrm rot="10800000">
                <a:off x="3976689" y="6012275"/>
                <a:ext cx="358775" cy="360362"/>
              </a:xfrm>
              <a:prstGeom prst="bevel">
                <a:avLst>
                  <a:gd name="adj" fmla="val 12500"/>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endParaRPr lang="en-GB" altLang="en-US" dirty="0"/>
              </a:p>
            </p:txBody>
          </p:sp>
        </p:grpSp>
        <p:grpSp>
          <p:nvGrpSpPr>
            <p:cNvPr id="91" name="Group 90"/>
            <p:cNvGrpSpPr/>
            <p:nvPr/>
          </p:nvGrpSpPr>
          <p:grpSpPr>
            <a:xfrm>
              <a:off x="1245655" y="5076441"/>
              <a:ext cx="1902356" cy="1439862"/>
              <a:chOff x="1245655" y="5076441"/>
              <a:chExt cx="1902356" cy="1439862"/>
            </a:xfrm>
          </p:grpSpPr>
          <p:sp>
            <p:nvSpPr>
              <p:cNvPr id="64" name="AutoShape 50"/>
              <p:cNvSpPr>
                <a:spLocks noChangeArrowheads="1"/>
              </p:cNvSpPr>
              <p:nvPr/>
            </p:nvSpPr>
            <p:spPr bwMode="auto">
              <a:xfrm rot="10800000">
                <a:off x="2139948" y="5220904"/>
                <a:ext cx="360363" cy="360362"/>
              </a:xfrm>
              <a:prstGeom prst="diamond">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endParaRPr lang="en-GB" altLang="en-US" dirty="0"/>
              </a:p>
            </p:txBody>
          </p:sp>
          <p:sp>
            <p:nvSpPr>
              <p:cNvPr id="65" name="AutoShape 51"/>
              <p:cNvSpPr>
                <a:spLocks noChangeArrowheads="1"/>
              </p:cNvSpPr>
              <p:nvPr/>
            </p:nvSpPr>
            <p:spPr bwMode="auto">
              <a:xfrm rot="10800000">
                <a:off x="2355848" y="5724141"/>
                <a:ext cx="287338" cy="288925"/>
              </a:xfrm>
              <a:prstGeom prst="plus">
                <a:avLst>
                  <a:gd name="adj"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endParaRPr lang="en-GB" altLang="en-US" dirty="0"/>
              </a:p>
            </p:txBody>
          </p:sp>
          <p:sp>
            <p:nvSpPr>
              <p:cNvPr id="66" name="AutoShape 52"/>
              <p:cNvSpPr>
                <a:spLocks noChangeArrowheads="1"/>
              </p:cNvSpPr>
              <p:nvPr/>
            </p:nvSpPr>
            <p:spPr bwMode="auto">
              <a:xfrm rot="10800000">
                <a:off x="2716211" y="5363779"/>
                <a:ext cx="215900" cy="360362"/>
              </a:xfrm>
              <a:prstGeom prst="can">
                <a:avLst>
                  <a:gd name="adj" fmla="val 41728"/>
                </a:avLst>
              </a:prstGeom>
              <a:solidFill>
                <a:srgbClr val="80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endParaRPr lang="en-GB" altLang="en-US" dirty="0"/>
              </a:p>
            </p:txBody>
          </p:sp>
          <p:sp>
            <p:nvSpPr>
              <p:cNvPr id="67" name="AutoShape 53"/>
              <p:cNvSpPr>
                <a:spLocks noChangeArrowheads="1"/>
              </p:cNvSpPr>
              <p:nvPr/>
            </p:nvSpPr>
            <p:spPr bwMode="auto">
              <a:xfrm rot="10800000">
                <a:off x="1925636" y="5652704"/>
                <a:ext cx="358775" cy="360362"/>
              </a:xfrm>
              <a:prstGeom prst="bevel">
                <a:avLst>
                  <a:gd name="adj" fmla="val 12500"/>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endParaRPr lang="en-GB" altLang="en-US" dirty="0"/>
              </a:p>
            </p:txBody>
          </p:sp>
          <p:sp>
            <p:nvSpPr>
              <p:cNvPr id="68" name="Oval 67"/>
              <p:cNvSpPr>
                <a:spLocks noChangeArrowheads="1"/>
              </p:cNvSpPr>
              <p:nvPr/>
            </p:nvSpPr>
            <p:spPr bwMode="auto">
              <a:xfrm rot="10800000">
                <a:off x="1779586" y="5076441"/>
                <a:ext cx="1368425" cy="1439862"/>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endParaRPr lang="en-GB" altLang="en-US" dirty="0"/>
              </a:p>
            </p:txBody>
          </p:sp>
          <p:sp>
            <p:nvSpPr>
              <p:cNvPr id="69" name="AutoShape 55"/>
              <p:cNvSpPr>
                <a:spLocks noChangeArrowheads="1"/>
              </p:cNvSpPr>
              <p:nvPr/>
            </p:nvSpPr>
            <p:spPr bwMode="auto">
              <a:xfrm rot="10800000">
                <a:off x="2560108" y="6001574"/>
                <a:ext cx="358775" cy="360362"/>
              </a:xfrm>
              <a:prstGeom prst="sun">
                <a:avLst>
                  <a:gd name="adj" fmla="val 25000"/>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endParaRPr lang="en-GB" altLang="en-US" dirty="0"/>
              </a:p>
            </p:txBody>
          </p:sp>
          <p:sp>
            <p:nvSpPr>
              <p:cNvPr id="70" name="AutoShape 56"/>
              <p:cNvSpPr>
                <a:spLocks noChangeArrowheads="1"/>
              </p:cNvSpPr>
              <p:nvPr/>
            </p:nvSpPr>
            <p:spPr bwMode="auto">
              <a:xfrm rot="10800000">
                <a:off x="1245655" y="5543960"/>
                <a:ext cx="215900" cy="360362"/>
              </a:xfrm>
              <a:prstGeom prst="can">
                <a:avLst>
                  <a:gd name="adj" fmla="val 41728"/>
                </a:avLst>
              </a:prstGeom>
              <a:solidFill>
                <a:srgbClr val="CC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endParaRPr lang="en-GB" altLang="en-US" dirty="0"/>
              </a:p>
            </p:txBody>
          </p:sp>
        </p:grpSp>
      </p:grpSp>
      <p:grpSp>
        <p:nvGrpSpPr>
          <p:cNvPr id="95" name="Group 94"/>
          <p:cNvGrpSpPr/>
          <p:nvPr/>
        </p:nvGrpSpPr>
        <p:grpSpPr>
          <a:xfrm>
            <a:off x="230187" y="2977769"/>
            <a:ext cx="4418015" cy="1476375"/>
            <a:chOff x="230187" y="2516336"/>
            <a:chExt cx="4418015" cy="1476375"/>
          </a:xfrm>
        </p:grpSpPr>
        <p:grpSp>
          <p:nvGrpSpPr>
            <p:cNvPr id="3" name="Group 2"/>
            <p:cNvGrpSpPr/>
            <p:nvPr/>
          </p:nvGrpSpPr>
          <p:grpSpPr>
            <a:xfrm>
              <a:off x="230187" y="2516336"/>
              <a:ext cx="4418015" cy="1476375"/>
              <a:chOff x="230187" y="2507870"/>
              <a:chExt cx="4418015" cy="1476375"/>
            </a:xfrm>
          </p:grpSpPr>
          <p:grpSp>
            <p:nvGrpSpPr>
              <p:cNvPr id="31" name="Group 30"/>
              <p:cNvGrpSpPr>
                <a:grpSpLocks/>
              </p:cNvGrpSpPr>
              <p:nvPr/>
            </p:nvGrpSpPr>
            <p:grpSpPr bwMode="auto">
              <a:xfrm>
                <a:off x="3279777" y="2544382"/>
                <a:ext cx="1368425" cy="1439862"/>
                <a:chOff x="3753" y="2750"/>
                <a:chExt cx="862" cy="907"/>
              </a:xfrm>
            </p:grpSpPr>
            <p:sp>
              <p:nvSpPr>
                <p:cNvPr id="32" name="Oval 31"/>
                <p:cNvSpPr>
                  <a:spLocks noChangeArrowheads="1"/>
                </p:cNvSpPr>
                <p:nvPr/>
              </p:nvSpPr>
              <p:spPr bwMode="auto">
                <a:xfrm>
                  <a:off x="3753" y="2750"/>
                  <a:ext cx="862" cy="907"/>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endParaRPr lang="en-GB" altLang="en-US" dirty="0"/>
                </a:p>
              </p:txBody>
            </p:sp>
            <p:sp>
              <p:nvSpPr>
                <p:cNvPr id="33" name="Rectangle 32"/>
                <p:cNvSpPr>
                  <a:spLocks noChangeArrowheads="1"/>
                </p:cNvSpPr>
                <p:nvPr/>
              </p:nvSpPr>
              <p:spPr bwMode="auto">
                <a:xfrm>
                  <a:off x="3787" y="3159"/>
                  <a:ext cx="137" cy="136"/>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endParaRPr lang="en-GB" altLang="en-US" dirty="0"/>
                </a:p>
              </p:txBody>
            </p:sp>
            <p:sp>
              <p:nvSpPr>
                <p:cNvPr id="35" name="AutoShape 34"/>
                <p:cNvSpPr>
                  <a:spLocks noChangeArrowheads="1"/>
                </p:cNvSpPr>
                <p:nvPr/>
              </p:nvSpPr>
              <p:spPr bwMode="auto">
                <a:xfrm>
                  <a:off x="4396" y="3082"/>
                  <a:ext cx="181" cy="227"/>
                </a:xfrm>
                <a:prstGeom prst="cube">
                  <a:avLst>
                    <a:gd name="adj" fmla="val 25000"/>
                  </a:avLst>
                </a:prstGeom>
                <a:solidFill>
                  <a:srgbClr val="9933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endParaRPr lang="en-GB" altLang="en-US" dirty="0"/>
                </a:p>
              </p:txBody>
            </p:sp>
            <p:sp>
              <p:nvSpPr>
                <p:cNvPr id="36" name="AutoShape 35"/>
                <p:cNvSpPr>
                  <a:spLocks noChangeArrowheads="1"/>
                </p:cNvSpPr>
                <p:nvPr/>
              </p:nvSpPr>
              <p:spPr bwMode="auto">
                <a:xfrm>
                  <a:off x="3968" y="3385"/>
                  <a:ext cx="227" cy="227"/>
                </a:xfrm>
                <a:prstGeom prst="diamond">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endParaRPr lang="en-GB" altLang="en-US" dirty="0"/>
                </a:p>
              </p:txBody>
            </p:sp>
            <p:sp>
              <p:nvSpPr>
                <p:cNvPr id="37" name="AutoShape 36"/>
                <p:cNvSpPr>
                  <a:spLocks noChangeArrowheads="1"/>
                </p:cNvSpPr>
                <p:nvPr/>
              </p:nvSpPr>
              <p:spPr bwMode="auto">
                <a:xfrm>
                  <a:off x="4241" y="3348"/>
                  <a:ext cx="226" cy="227"/>
                </a:xfrm>
                <a:prstGeom prst="sun">
                  <a:avLst>
                    <a:gd name="adj"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endParaRPr lang="en-GB" altLang="en-US" dirty="0"/>
                </a:p>
              </p:txBody>
            </p:sp>
            <p:sp>
              <p:nvSpPr>
                <p:cNvPr id="39" name="AutoShape 38"/>
                <p:cNvSpPr>
                  <a:spLocks noChangeArrowheads="1"/>
                </p:cNvSpPr>
                <p:nvPr/>
              </p:nvSpPr>
              <p:spPr bwMode="auto">
                <a:xfrm>
                  <a:off x="4134" y="3067"/>
                  <a:ext cx="226" cy="227"/>
                </a:xfrm>
                <a:prstGeom prst="bevel">
                  <a:avLst>
                    <a:gd name="adj" fmla="val 12500"/>
                  </a:avLst>
                </a:prstGeom>
                <a:solidFill>
                  <a:srgbClr val="0000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endParaRPr lang="en-GB" altLang="en-US" dirty="0"/>
                </a:p>
              </p:txBody>
            </p:sp>
          </p:grpSp>
          <p:grpSp>
            <p:nvGrpSpPr>
              <p:cNvPr id="40" name="Group 39"/>
              <p:cNvGrpSpPr>
                <a:grpSpLocks/>
              </p:cNvGrpSpPr>
              <p:nvPr/>
            </p:nvGrpSpPr>
            <p:grpSpPr bwMode="auto">
              <a:xfrm>
                <a:off x="230187" y="2507870"/>
                <a:ext cx="1368425" cy="1439862"/>
                <a:chOff x="4332" y="3413"/>
                <a:chExt cx="862" cy="907"/>
              </a:xfrm>
            </p:grpSpPr>
            <p:sp>
              <p:nvSpPr>
                <p:cNvPr id="41" name="AutoShape 40"/>
                <p:cNvSpPr>
                  <a:spLocks noChangeArrowheads="1"/>
                </p:cNvSpPr>
                <p:nvPr/>
              </p:nvSpPr>
              <p:spPr bwMode="auto">
                <a:xfrm>
                  <a:off x="4967" y="3685"/>
                  <a:ext cx="181" cy="181"/>
                </a:xfrm>
                <a:prstGeom prst="triangle">
                  <a:avLst>
                    <a:gd name="adj" fmla="val 50000"/>
                  </a:avLst>
                </a:prstGeom>
                <a:solidFill>
                  <a:srgbClr val="66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endParaRPr lang="en-GB" altLang="en-US" dirty="0"/>
                </a:p>
              </p:txBody>
            </p:sp>
            <p:sp>
              <p:nvSpPr>
                <p:cNvPr id="42" name="AutoShape 41"/>
                <p:cNvSpPr>
                  <a:spLocks noChangeArrowheads="1"/>
                </p:cNvSpPr>
                <p:nvPr/>
              </p:nvSpPr>
              <p:spPr bwMode="auto">
                <a:xfrm>
                  <a:off x="4740" y="3475"/>
                  <a:ext cx="226" cy="227"/>
                </a:xfrm>
                <a:prstGeom prst="sun">
                  <a:avLst>
                    <a:gd name="adj" fmla="val 25000"/>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endParaRPr lang="en-GB" altLang="en-US" dirty="0"/>
                </a:p>
              </p:txBody>
            </p:sp>
            <p:sp>
              <p:nvSpPr>
                <p:cNvPr id="43" name="Oval 42"/>
                <p:cNvSpPr>
                  <a:spLocks noChangeArrowheads="1"/>
                </p:cNvSpPr>
                <p:nvPr/>
              </p:nvSpPr>
              <p:spPr bwMode="auto">
                <a:xfrm>
                  <a:off x="4332" y="3413"/>
                  <a:ext cx="862" cy="907"/>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endParaRPr lang="en-GB" altLang="en-US" dirty="0"/>
                </a:p>
              </p:txBody>
            </p:sp>
            <p:sp>
              <p:nvSpPr>
                <p:cNvPr id="44" name="AutoShape 43"/>
                <p:cNvSpPr>
                  <a:spLocks noChangeArrowheads="1"/>
                </p:cNvSpPr>
                <p:nvPr/>
              </p:nvSpPr>
              <p:spPr bwMode="auto">
                <a:xfrm>
                  <a:off x="4422" y="3776"/>
                  <a:ext cx="226" cy="227"/>
                </a:xfrm>
                <a:prstGeom prst="sun">
                  <a:avLst>
                    <a:gd name="adj" fmla="val 25000"/>
                  </a:avLst>
                </a:prstGeom>
                <a:solidFill>
                  <a:schemeClr val="accent1"/>
                </a:solidFill>
                <a:ln w="3175">
                  <a:solidFill>
                    <a:srgbClr val="A5002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endParaRPr lang="en-GB" altLang="en-US" dirty="0"/>
                </a:p>
              </p:txBody>
            </p:sp>
            <p:sp>
              <p:nvSpPr>
                <p:cNvPr id="45" name="AutoShape 44"/>
                <p:cNvSpPr>
                  <a:spLocks noChangeArrowheads="1"/>
                </p:cNvSpPr>
                <p:nvPr/>
              </p:nvSpPr>
              <p:spPr bwMode="auto">
                <a:xfrm>
                  <a:off x="4558" y="4003"/>
                  <a:ext cx="226" cy="227"/>
                </a:xfrm>
                <a:prstGeom prst="sun">
                  <a:avLst>
                    <a:gd name="adj" fmla="val 25000"/>
                  </a:avLst>
                </a:prstGeom>
                <a:solidFill>
                  <a:srgbClr val="FFFF05"/>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endParaRPr lang="en-GB" altLang="en-US" dirty="0"/>
                </a:p>
              </p:txBody>
            </p:sp>
            <p:sp>
              <p:nvSpPr>
                <p:cNvPr id="46" name="AutoShape 45"/>
                <p:cNvSpPr>
                  <a:spLocks noChangeArrowheads="1"/>
                </p:cNvSpPr>
                <p:nvPr/>
              </p:nvSpPr>
              <p:spPr bwMode="auto">
                <a:xfrm>
                  <a:off x="4786" y="4002"/>
                  <a:ext cx="226" cy="227"/>
                </a:xfrm>
                <a:prstGeom prst="sun">
                  <a:avLst>
                    <a:gd name="adj" fmla="val 25000"/>
                  </a:avLst>
                </a:prstGeom>
                <a:solidFill>
                  <a:srgbClr val="66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endParaRPr lang="en-GB" altLang="en-US" dirty="0"/>
                </a:p>
              </p:txBody>
            </p:sp>
            <p:sp>
              <p:nvSpPr>
                <p:cNvPr id="47" name="AutoShape 46"/>
                <p:cNvSpPr>
                  <a:spLocks noChangeArrowheads="1"/>
                </p:cNvSpPr>
                <p:nvPr/>
              </p:nvSpPr>
              <p:spPr bwMode="auto">
                <a:xfrm>
                  <a:off x="4676" y="3779"/>
                  <a:ext cx="226" cy="227"/>
                </a:xfrm>
                <a:prstGeom prst="sun">
                  <a:avLst>
                    <a:gd name="adj"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endParaRPr lang="en-GB" altLang="en-US" dirty="0"/>
                </a:p>
              </p:txBody>
            </p:sp>
          </p:grpSp>
          <p:grpSp>
            <p:nvGrpSpPr>
              <p:cNvPr id="2" name="Group 1"/>
              <p:cNvGrpSpPr/>
              <p:nvPr/>
            </p:nvGrpSpPr>
            <p:grpSpPr>
              <a:xfrm>
                <a:off x="1711326" y="2544383"/>
                <a:ext cx="1368425" cy="1439862"/>
                <a:chOff x="1620309" y="3344484"/>
                <a:chExt cx="1368425" cy="1439862"/>
              </a:xfrm>
            </p:grpSpPr>
            <p:sp>
              <p:nvSpPr>
                <p:cNvPr id="51" name="AutoShape 50"/>
                <p:cNvSpPr>
                  <a:spLocks noChangeArrowheads="1"/>
                </p:cNvSpPr>
                <p:nvPr/>
              </p:nvSpPr>
              <p:spPr bwMode="auto">
                <a:xfrm>
                  <a:off x="2268009" y="4279521"/>
                  <a:ext cx="360363" cy="360362"/>
                </a:xfrm>
                <a:prstGeom prst="diamond">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endParaRPr lang="en-GB" altLang="en-US" dirty="0"/>
                </a:p>
              </p:txBody>
            </p:sp>
            <p:sp>
              <p:nvSpPr>
                <p:cNvPr id="52" name="AutoShape 51"/>
                <p:cNvSpPr>
                  <a:spLocks noChangeArrowheads="1"/>
                </p:cNvSpPr>
                <p:nvPr/>
              </p:nvSpPr>
              <p:spPr bwMode="auto">
                <a:xfrm>
                  <a:off x="2125134" y="3847721"/>
                  <a:ext cx="287338" cy="288925"/>
                </a:xfrm>
                <a:prstGeom prst="plus">
                  <a:avLst>
                    <a:gd name="adj"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endParaRPr lang="en-GB" altLang="en-US" dirty="0"/>
                </a:p>
              </p:txBody>
            </p:sp>
            <p:sp>
              <p:nvSpPr>
                <p:cNvPr id="53" name="AutoShape 52"/>
                <p:cNvSpPr>
                  <a:spLocks noChangeArrowheads="1"/>
                </p:cNvSpPr>
                <p:nvPr/>
              </p:nvSpPr>
              <p:spPr bwMode="auto">
                <a:xfrm>
                  <a:off x="1836209" y="4136646"/>
                  <a:ext cx="215900" cy="360362"/>
                </a:xfrm>
                <a:prstGeom prst="can">
                  <a:avLst>
                    <a:gd name="adj" fmla="val 41728"/>
                  </a:avLst>
                </a:prstGeom>
                <a:solidFill>
                  <a:srgbClr val="80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endParaRPr lang="en-GB" altLang="en-US" dirty="0"/>
                </a:p>
              </p:txBody>
            </p:sp>
            <p:sp>
              <p:nvSpPr>
                <p:cNvPr id="55" name="Oval 54"/>
                <p:cNvSpPr>
                  <a:spLocks noChangeArrowheads="1"/>
                </p:cNvSpPr>
                <p:nvPr/>
              </p:nvSpPr>
              <p:spPr bwMode="auto">
                <a:xfrm>
                  <a:off x="1620309" y="3344484"/>
                  <a:ext cx="1368425" cy="1439862"/>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endParaRPr lang="en-GB" altLang="en-US" dirty="0"/>
                </a:p>
              </p:txBody>
            </p:sp>
            <p:sp>
              <p:nvSpPr>
                <p:cNvPr id="56" name="AutoShape 55"/>
                <p:cNvSpPr>
                  <a:spLocks noChangeArrowheads="1"/>
                </p:cNvSpPr>
                <p:nvPr/>
              </p:nvSpPr>
              <p:spPr bwMode="auto">
                <a:xfrm>
                  <a:off x="1764772" y="3631821"/>
                  <a:ext cx="358775" cy="360362"/>
                </a:xfrm>
                <a:prstGeom prst="sun">
                  <a:avLst>
                    <a:gd name="adj" fmla="val 25000"/>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endParaRPr lang="en-GB" altLang="en-US" dirty="0"/>
                </a:p>
              </p:txBody>
            </p:sp>
            <p:sp>
              <p:nvSpPr>
                <p:cNvPr id="57" name="AutoShape 56"/>
                <p:cNvSpPr>
                  <a:spLocks noChangeArrowheads="1"/>
                </p:cNvSpPr>
                <p:nvPr/>
              </p:nvSpPr>
              <p:spPr bwMode="auto">
                <a:xfrm>
                  <a:off x="2198159" y="3415921"/>
                  <a:ext cx="215900" cy="360362"/>
                </a:xfrm>
                <a:prstGeom prst="can">
                  <a:avLst>
                    <a:gd name="adj" fmla="val 41728"/>
                  </a:avLst>
                </a:prstGeom>
                <a:solidFill>
                  <a:srgbClr val="CC00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endParaRPr lang="en-GB" altLang="en-US" dirty="0"/>
                </a:p>
              </p:txBody>
            </p:sp>
          </p:grpSp>
        </p:grpSp>
        <p:sp>
          <p:nvSpPr>
            <p:cNvPr id="87" name="AutoShape 47"/>
            <p:cNvSpPr>
              <a:spLocks noChangeArrowheads="1"/>
            </p:cNvSpPr>
            <p:nvPr/>
          </p:nvSpPr>
          <p:spPr bwMode="auto">
            <a:xfrm>
              <a:off x="3869261" y="2642809"/>
              <a:ext cx="358775" cy="360362"/>
            </a:xfrm>
            <a:prstGeom prst="bevel">
              <a:avLst>
                <a:gd name="adj" fmla="val 12500"/>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endParaRPr lang="en-GB" altLang="en-US" dirty="0"/>
            </a:p>
          </p:txBody>
        </p:sp>
        <p:sp>
          <p:nvSpPr>
            <p:cNvPr id="88" name="AutoShape 37"/>
            <p:cNvSpPr>
              <a:spLocks noChangeArrowheads="1"/>
            </p:cNvSpPr>
            <p:nvPr/>
          </p:nvSpPr>
          <p:spPr bwMode="auto">
            <a:xfrm>
              <a:off x="480219" y="2670400"/>
              <a:ext cx="360363" cy="360362"/>
            </a:xfrm>
            <a:prstGeom prst="diamond">
              <a:avLst/>
            </a:prstGeom>
            <a:solidFill>
              <a:srgbClr val="FFFFFF"/>
            </a:solidFill>
            <a:ln w="9525">
              <a:solidFill>
                <a:schemeClr val="tx1"/>
              </a:solidFill>
              <a:miter lim="800000"/>
              <a:headEnd/>
              <a:tailEnd/>
            </a:ln>
            <a:effectLst>
              <a:outerShdw dist="35921" dir="2700000" algn="ctr" rotWithShape="0">
                <a:schemeClr val="bg2"/>
              </a:outerShdw>
            </a:effectLst>
          </p:spPr>
          <p:txBody>
            <a:bodyPr wrap="none" anchor="ct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endParaRPr lang="en-GB" altLang="en-US" dirty="0"/>
            </a:p>
          </p:txBody>
        </p:sp>
        <p:sp>
          <p:nvSpPr>
            <p:cNvPr id="89" name="AutoShape 53"/>
            <p:cNvSpPr>
              <a:spLocks noChangeArrowheads="1"/>
            </p:cNvSpPr>
            <p:nvPr/>
          </p:nvSpPr>
          <p:spPr bwMode="auto">
            <a:xfrm>
              <a:off x="3491173" y="2833306"/>
              <a:ext cx="358775" cy="360362"/>
            </a:xfrm>
            <a:prstGeom prst="bevel">
              <a:avLst>
                <a:gd name="adj" fmla="val 12500"/>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endParaRPr lang="en-GB" altLang="en-US" dirty="0"/>
            </a:p>
          </p:txBody>
        </p:sp>
        <p:sp>
          <p:nvSpPr>
            <p:cNvPr id="90" name="AutoShape 33"/>
            <p:cNvSpPr>
              <a:spLocks noChangeArrowheads="1"/>
            </p:cNvSpPr>
            <p:nvPr/>
          </p:nvSpPr>
          <p:spPr bwMode="auto">
            <a:xfrm>
              <a:off x="2588156" y="2989164"/>
              <a:ext cx="288925" cy="21590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10 w 21600"/>
                <a:gd name="T13" fmla="*/ 4447 h 21600"/>
                <a:gd name="T14" fmla="*/ 17090 w 21600"/>
                <a:gd name="T15" fmla="*/ 17153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dirty="0"/>
            </a:p>
          </p:txBody>
        </p:sp>
      </p:grpSp>
      <p:grpSp>
        <p:nvGrpSpPr>
          <p:cNvPr id="99" name="Group 98"/>
          <p:cNvGrpSpPr/>
          <p:nvPr/>
        </p:nvGrpSpPr>
        <p:grpSpPr>
          <a:xfrm>
            <a:off x="5008034" y="1014223"/>
            <a:ext cx="7145872" cy="929482"/>
            <a:chOff x="5008034" y="1014223"/>
            <a:chExt cx="7145872" cy="929482"/>
          </a:xfrm>
          <a:solidFill>
            <a:schemeClr val="bg1"/>
          </a:solidFill>
          <a:effectLst>
            <a:outerShdw blurRad="50800" dist="38100" dir="2700000" algn="tl" rotWithShape="0">
              <a:prstClr val="black">
                <a:alpha val="40000"/>
              </a:prstClr>
            </a:outerShdw>
          </a:effectLst>
        </p:grpSpPr>
        <p:sp>
          <p:nvSpPr>
            <p:cNvPr id="49" name="Text Box 48"/>
            <p:cNvSpPr txBox="1">
              <a:spLocks noChangeArrowheads="1"/>
            </p:cNvSpPr>
            <p:nvPr/>
          </p:nvSpPr>
          <p:spPr bwMode="auto">
            <a:xfrm>
              <a:off x="5008034" y="1014223"/>
              <a:ext cx="7145872" cy="923330"/>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spcBef>
                  <a:spcPct val="50000"/>
                </a:spcBef>
              </a:pPr>
              <a:r>
                <a:rPr lang="en-GB" altLang="de-DE" sz="1800" dirty="0"/>
                <a:t>Even if there is some heterogeneity within each of the three groups, clearly and easy-to-see there are clear contrasts. The groups can be identified as       -type, as        -type and as      -type.</a:t>
              </a:r>
            </a:p>
          </p:txBody>
        </p:sp>
        <p:sp>
          <p:nvSpPr>
            <p:cNvPr id="96" name="AutoShape 12"/>
            <p:cNvSpPr>
              <a:spLocks noChangeArrowheads="1"/>
            </p:cNvSpPr>
            <p:nvPr/>
          </p:nvSpPr>
          <p:spPr bwMode="auto">
            <a:xfrm>
              <a:off x="6368521" y="1583342"/>
              <a:ext cx="358775" cy="360363"/>
            </a:xfrm>
            <a:prstGeom prst="sun">
              <a:avLst>
                <a:gd name="adj" fmla="val 25000"/>
              </a:avLst>
            </a:prstGeom>
            <a:solidFill>
              <a:schemeClr val="accent1">
                <a:lumMod val="60000"/>
                <a:lumOff val="40000"/>
              </a:schemeClr>
            </a:solidFill>
            <a:ln w="9525">
              <a:solidFill>
                <a:schemeClr val="tx1"/>
              </a:solidFill>
              <a:miter lim="800000"/>
              <a:headEnd/>
              <a:tailEnd/>
            </a:ln>
            <a:effectLst>
              <a:outerShdw dist="35921" dir="2700000" algn="ctr" rotWithShape="0">
                <a:schemeClr val="bg2"/>
              </a:outerShdw>
            </a:effectLst>
          </p:spPr>
          <p:txBody>
            <a:bodyPr wrap="none" anchor="ct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endParaRPr lang="en-GB" altLang="en-US" dirty="0"/>
            </a:p>
          </p:txBody>
        </p:sp>
        <p:sp>
          <p:nvSpPr>
            <p:cNvPr id="97" name="AutoShape 20"/>
            <p:cNvSpPr>
              <a:spLocks noChangeArrowheads="1"/>
            </p:cNvSpPr>
            <p:nvPr/>
          </p:nvSpPr>
          <p:spPr bwMode="auto">
            <a:xfrm>
              <a:off x="7727420" y="1583342"/>
              <a:ext cx="360363" cy="360362"/>
            </a:xfrm>
            <a:prstGeom prst="diamond">
              <a:avLst/>
            </a:prstGeom>
            <a:solidFill>
              <a:schemeClr val="accent1">
                <a:lumMod val="60000"/>
                <a:lumOff val="40000"/>
              </a:schemeClr>
            </a:solidFill>
            <a:ln w="9525">
              <a:solidFill>
                <a:schemeClr val="tx1"/>
              </a:solidFill>
              <a:miter lim="800000"/>
              <a:headEnd/>
              <a:tailEnd/>
            </a:ln>
            <a:effectLst>
              <a:outerShdw dist="35921" dir="2700000" algn="ctr" rotWithShape="0">
                <a:schemeClr val="bg2"/>
              </a:outerShdw>
            </a:effectLst>
          </p:spPr>
          <p:txBody>
            <a:bodyPr wrap="none" anchor="ct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endParaRPr lang="en-GB" altLang="en-US" dirty="0"/>
            </a:p>
          </p:txBody>
        </p:sp>
        <p:sp>
          <p:nvSpPr>
            <p:cNvPr id="98" name="AutoShape 24"/>
            <p:cNvSpPr>
              <a:spLocks noChangeArrowheads="1"/>
            </p:cNvSpPr>
            <p:nvPr/>
          </p:nvSpPr>
          <p:spPr bwMode="auto">
            <a:xfrm>
              <a:off x="9483726" y="1571660"/>
              <a:ext cx="215900" cy="360362"/>
            </a:xfrm>
            <a:prstGeom prst="can">
              <a:avLst>
                <a:gd name="adj" fmla="val 41728"/>
              </a:avLst>
            </a:prstGeom>
            <a:solidFill>
              <a:srgbClr val="C00000"/>
            </a:solidFill>
            <a:ln w="9525">
              <a:solidFill>
                <a:schemeClr val="tx1"/>
              </a:solidFill>
              <a:round/>
              <a:headEnd/>
              <a:tailEnd/>
            </a:ln>
            <a:effectLst>
              <a:outerShdw dist="35921" dir="2700000" algn="ctr" rotWithShape="0">
                <a:schemeClr val="bg2"/>
              </a:outerShdw>
            </a:effectLst>
          </p:spPr>
          <p:txBody>
            <a:bodyPr wrap="none" anchor="ct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endParaRPr lang="en-GB" altLang="en-US" dirty="0"/>
            </a:p>
          </p:txBody>
        </p:sp>
      </p:grpSp>
      <p:sp>
        <p:nvSpPr>
          <p:cNvPr id="100" name="TextBox 99"/>
          <p:cNvSpPr txBox="1"/>
          <p:nvPr/>
        </p:nvSpPr>
        <p:spPr>
          <a:xfrm>
            <a:off x="4859598" y="3221482"/>
            <a:ext cx="7265457" cy="923330"/>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Here, it is slightly less simple, less clear. As soon as the heterogeneity within the groups increases, the contrasts decrease, type-</a:t>
            </a:r>
            <a:r>
              <a:rPr lang="en-GB" dirty="0" err="1">
                <a:latin typeface="Arial" panose="020B0604020202020204" pitchFamily="34" charset="0"/>
                <a:cs typeface="Arial" panose="020B0604020202020204" pitchFamily="34" charset="0"/>
              </a:rPr>
              <a:t>identifica</a:t>
            </a:r>
            <a:r>
              <a:rPr lang="en-GB" dirty="0">
                <a:latin typeface="Arial" panose="020B0604020202020204" pitchFamily="34" charset="0"/>
                <a:cs typeface="Arial" panose="020B0604020202020204" pitchFamily="34" charset="0"/>
              </a:rPr>
              <a:t>-</a:t>
            </a:r>
            <a:r>
              <a:rPr lang="en-GB" dirty="0" err="1">
                <a:latin typeface="Arial" panose="020B0604020202020204" pitchFamily="34" charset="0"/>
                <a:cs typeface="Arial" panose="020B0604020202020204" pitchFamily="34" charset="0"/>
              </a:rPr>
              <a:t>tion</a:t>
            </a:r>
            <a:r>
              <a:rPr lang="en-GB" dirty="0">
                <a:latin typeface="Arial" panose="020B0604020202020204" pitchFamily="34" charset="0"/>
                <a:cs typeface="Arial" panose="020B0604020202020204" pitchFamily="34" charset="0"/>
              </a:rPr>
              <a:t> and ease-of-classification decrease accordingly. </a:t>
            </a:r>
          </a:p>
        </p:txBody>
      </p:sp>
      <p:sp>
        <p:nvSpPr>
          <p:cNvPr id="101" name="TextBox 100"/>
          <p:cNvSpPr txBox="1"/>
          <p:nvPr/>
        </p:nvSpPr>
        <p:spPr>
          <a:xfrm>
            <a:off x="4841875" y="5233075"/>
            <a:ext cx="7265457" cy="1200329"/>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As soon as the diversity </a:t>
            </a:r>
            <a:r>
              <a:rPr lang="en-GB" dirty="0">
                <a:solidFill>
                  <a:srgbClr val="0000FF"/>
                </a:solidFill>
                <a:latin typeface="Arial" panose="020B0604020202020204" pitchFamily="34" charset="0"/>
                <a:cs typeface="Arial" panose="020B0604020202020204" pitchFamily="34" charset="0"/>
              </a:rPr>
              <a:t>within</a:t>
            </a:r>
            <a:r>
              <a:rPr lang="en-GB" dirty="0">
                <a:latin typeface="Arial" panose="020B0604020202020204" pitchFamily="34" charset="0"/>
                <a:cs typeface="Arial" panose="020B0604020202020204" pitchFamily="34" charset="0"/>
              </a:rPr>
              <a:t> groups is similarly large as the general diversity, differences </a:t>
            </a:r>
            <a:r>
              <a:rPr lang="en-GB" dirty="0">
                <a:solidFill>
                  <a:srgbClr val="0000FF"/>
                </a:solidFill>
                <a:latin typeface="Arial" panose="020B0604020202020204" pitchFamily="34" charset="0"/>
                <a:cs typeface="Arial" panose="020B0604020202020204" pitchFamily="34" charset="0"/>
              </a:rPr>
              <a:t>between</a:t>
            </a:r>
            <a:r>
              <a:rPr lang="en-GB" dirty="0">
                <a:latin typeface="Arial" panose="020B0604020202020204" pitchFamily="34" charset="0"/>
                <a:cs typeface="Arial" panose="020B0604020202020204" pitchFamily="34" charset="0"/>
              </a:rPr>
              <a:t> groups vanish. </a:t>
            </a:r>
            <a:r>
              <a:rPr lang="en-GB" i="1" dirty="0">
                <a:latin typeface="Arial" panose="020B0604020202020204" pitchFamily="34" charset="0"/>
                <a:cs typeface="Arial" panose="020B0604020202020204" pitchFamily="34" charset="0"/>
              </a:rPr>
              <a:t>Nota bene</a:t>
            </a:r>
            <a:r>
              <a:rPr lang="en-GB" dirty="0">
                <a:latin typeface="Arial" panose="020B0604020202020204" pitchFamily="34" charset="0"/>
                <a:cs typeface="Arial" panose="020B0604020202020204" pitchFamily="34" charset="0"/>
              </a:rPr>
              <a:t>: The overall or you may say the joint diversity need not be smaller nor larger, diversity is just less organized, more at random.</a:t>
            </a:r>
          </a:p>
        </p:txBody>
      </p:sp>
      <p:sp>
        <p:nvSpPr>
          <p:cNvPr id="59" name="Textfeld 5"/>
          <p:cNvSpPr txBox="1"/>
          <p:nvPr/>
        </p:nvSpPr>
        <p:spPr>
          <a:xfrm>
            <a:off x="11527368" y="6365560"/>
            <a:ext cx="626538"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r"/>
            <a:fld id="{5B255CE3-06F4-4E80-85AD-A0878CDD5C50}" type="slidenum">
              <a:rPr lang="en-GB" sz="2400" smtClean="0">
                <a:latin typeface="Arial" panose="020B0604020202020204" pitchFamily="34" charset="0"/>
                <a:cs typeface="Arial" panose="020B0604020202020204" pitchFamily="34" charset="0"/>
              </a:rPr>
              <a:pPr algn="r"/>
              <a:t>11</a:t>
            </a:fld>
            <a:endParaRPr lang="en-GB"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97257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94"/>
                                        </p:tgtEl>
                                        <p:attrNameLst>
                                          <p:attrName>style.visibility</p:attrName>
                                        </p:attrNameLst>
                                      </p:cBhvr>
                                      <p:to>
                                        <p:strVal val="visible"/>
                                      </p:to>
                                    </p:set>
                                    <p:anim calcmode="lin" valueType="num">
                                      <p:cBhvr>
                                        <p:cTn id="7" dur="3000" fill="hold"/>
                                        <p:tgtEl>
                                          <p:spTgt spid="94"/>
                                        </p:tgtEl>
                                        <p:attrNameLst>
                                          <p:attrName>ppt_w</p:attrName>
                                        </p:attrNameLst>
                                      </p:cBhvr>
                                      <p:tavLst>
                                        <p:tav tm="0">
                                          <p:val>
                                            <p:fltVal val="0"/>
                                          </p:val>
                                        </p:tav>
                                        <p:tav tm="100000">
                                          <p:val>
                                            <p:strVal val="#ppt_w"/>
                                          </p:val>
                                        </p:tav>
                                      </p:tavLst>
                                    </p:anim>
                                    <p:anim calcmode="lin" valueType="num">
                                      <p:cBhvr>
                                        <p:cTn id="8" dur="3000" fill="hold"/>
                                        <p:tgtEl>
                                          <p:spTgt spid="94"/>
                                        </p:tgtEl>
                                        <p:attrNameLst>
                                          <p:attrName>ppt_h</p:attrName>
                                        </p:attrNameLst>
                                      </p:cBhvr>
                                      <p:tavLst>
                                        <p:tav tm="0">
                                          <p:val>
                                            <p:fltVal val="0"/>
                                          </p:val>
                                        </p:tav>
                                        <p:tav tm="100000">
                                          <p:val>
                                            <p:strVal val="#ppt_h"/>
                                          </p:val>
                                        </p:tav>
                                      </p:tavLst>
                                    </p:anim>
                                    <p:anim calcmode="lin" valueType="num">
                                      <p:cBhvr>
                                        <p:cTn id="9" dur="3000" fill="hold"/>
                                        <p:tgtEl>
                                          <p:spTgt spid="94"/>
                                        </p:tgtEl>
                                        <p:attrNameLst>
                                          <p:attrName>style.rotation</p:attrName>
                                        </p:attrNameLst>
                                      </p:cBhvr>
                                      <p:tavLst>
                                        <p:tav tm="0">
                                          <p:val>
                                            <p:fltVal val="360"/>
                                          </p:val>
                                        </p:tav>
                                        <p:tav tm="100000">
                                          <p:val>
                                            <p:fltVal val="0"/>
                                          </p:val>
                                        </p:tav>
                                      </p:tavLst>
                                    </p:anim>
                                    <p:animEffect transition="in" filter="fade">
                                      <p:cBhvr>
                                        <p:cTn id="10" dur="30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166361" y="610790"/>
            <a:ext cx="731520" cy="510747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9" name="Textfeld 5"/>
          <p:cNvSpPr txBox="1"/>
          <p:nvPr/>
        </p:nvSpPr>
        <p:spPr>
          <a:xfrm>
            <a:off x="11527368" y="6365560"/>
            <a:ext cx="626538"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r"/>
            <a:fld id="{5B255CE3-06F4-4E80-85AD-A0878CDD5C50}" type="slidenum">
              <a:rPr lang="en-GB" sz="2400" smtClean="0">
                <a:latin typeface="Arial" panose="020B0604020202020204" pitchFamily="34" charset="0"/>
                <a:cs typeface="Arial" panose="020B0604020202020204" pitchFamily="34" charset="0"/>
              </a:rPr>
              <a:pPr algn="r"/>
              <a:t>12</a:t>
            </a:fld>
            <a:endParaRPr lang="en-GB" sz="2400" dirty="0">
              <a:latin typeface="Arial" panose="020B0604020202020204" pitchFamily="34" charset="0"/>
              <a:cs typeface="Arial" panose="020B0604020202020204" pitchFamily="34" charset="0"/>
            </a:endParaRPr>
          </a:p>
        </p:txBody>
      </p:sp>
      <p:graphicFrame>
        <p:nvGraphicFramePr>
          <p:cNvPr id="3" name="Object 2"/>
          <p:cNvGraphicFramePr>
            <a:graphicFrameLocks noChangeAspect="1"/>
          </p:cNvGraphicFramePr>
          <p:nvPr>
            <p:extLst>
              <p:ext uri="{D42A27DB-BD31-4B8C-83A1-F6EECF244321}">
                <p14:modId xmlns:p14="http://schemas.microsoft.com/office/powerpoint/2010/main" val="39454019"/>
              </p:ext>
            </p:extLst>
          </p:nvPr>
        </p:nvGraphicFramePr>
        <p:xfrm>
          <a:off x="78828" y="697141"/>
          <a:ext cx="6234873" cy="4884952"/>
        </p:xfrm>
        <a:graphic>
          <a:graphicData uri="http://schemas.openxmlformats.org/presentationml/2006/ole">
            <mc:AlternateContent xmlns:mc="http://schemas.openxmlformats.org/markup-compatibility/2006">
              <mc:Choice xmlns:v="urn:schemas-microsoft-com:vml" Requires="v">
                <p:oleObj spid="_x0000_s32018" name="Document" r:id="rId3" imgW="5960676" imgH="4671127" progId="Word.Document.12">
                  <p:link updateAutomatic="1"/>
                </p:oleObj>
              </mc:Choice>
              <mc:Fallback>
                <p:oleObj name="Document" r:id="rId3" imgW="5960676" imgH="4671127" progId="Word.Document.12">
                  <p:link updateAutomatic="1"/>
                  <p:pic>
                    <p:nvPicPr>
                      <p:cNvPr id="0" name=""/>
                      <p:cNvPicPr/>
                      <p:nvPr/>
                    </p:nvPicPr>
                    <p:blipFill>
                      <a:blip r:embed="rId4"/>
                      <a:stretch>
                        <a:fillRect/>
                      </a:stretch>
                    </p:blipFill>
                    <p:spPr>
                      <a:xfrm>
                        <a:off x="78828" y="697141"/>
                        <a:ext cx="6234873" cy="4884952"/>
                      </a:xfrm>
                      <a:prstGeom prst="rect">
                        <a:avLst/>
                      </a:prstGeom>
                    </p:spPr>
                  </p:pic>
                </p:oleObj>
              </mc:Fallback>
            </mc:AlternateContent>
          </a:graphicData>
        </a:graphic>
      </p:graphicFrame>
      <p:sp>
        <p:nvSpPr>
          <p:cNvPr id="28" name="TextBox 27"/>
          <p:cNvSpPr txBox="1"/>
          <p:nvPr/>
        </p:nvSpPr>
        <p:spPr>
          <a:xfrm>
            <a:off x="78828" y="42040"/>
            <a:ext cx="12020039"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altLang="de-DE" sz="2400" dirty="0">
                <a:latin typeface="Arial" panose="020B0604020202020204" pitchFamily="34" charset="0"/>
                <a:cs typeface="Arial" panose="020B0604020202020204" pitchFamily="34" charset="0"/>
              </a:rPr>
              <a:t>The conceptual ‘Population’ consists of unrelated individuals ... </a:t>
            </a:r>
            <a:r>
              <a:rPr lang="en-GB" altLang="de-DE" sz="2400" dirty="0">
                <a:solidFill>
                  <a:srgbClr val="0000FF"/>
                </a:solidFill>
                <a:latin typeface="Arial" panose="020B0604020202020204" pitchFamily="34" charset="0"/>
                <a:cs typeface="Arial" panose="020B0604020202020204" pitchFamily="34" charset="0"/>
              </a:rPr>
              <a:t>and of related ones  ?!</a:t>
            </a:r>
            <a:endParaRPr lang="en-GB" dirty="0"/>
          </a:p>
        </p:txBody>
      </p:sp>
      <p:sp>
        <p:nvSpPr>
          <p:cNvPr id="29" name="TextBox 28"/>
          <p:cNvSpPr txBox="1"/>
          <p:nvPr/>
        </p:nvSpPr>
        <p:spPr>
          <a:xfrm>
            <a:off x="4763387" y="610790"/>
            <a:ext cx="7335480" cy="4616648"/>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Even if our ‘famous’ conceptual reference HWE population is ideal (N=∞, random mating, LD=0 etc.): </a:t>
            </a:r>
            <a:r>
              <a:rPr lang="en-GB" dirty="0">
                <a:solidFill>
                  <a:srgbClr val="0000FF"/>
                </a:solidFill>
                <a:latin typeface="Arial" panose="020B0604020202020204" pitchFamily="34" charset="0"/>
                <a:cs typeface="Arial" panose="020B0604020202020204" pitchFamily="34" charset="0"/>
              </a:rPr>
              <a:t>There will always be relatives</a:t>
            </a:r>
            <a:r>
              <a:rPr lang="en-GB" dirty="0">
                <a:latin typeface="Arial" panose="020B0604020202020204" pitchFamily="34" charset="0"/>
                <a:cs typeface="Arial" panose="020B0604020202020204" pitchFamily="34" charset="0"/>
              </a:rPr>
              <a:t>. </a:t>
            </a:r>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There is no reason to assume that the number of offspring from two parents would always be N=1 (i.e. no siblings occur); or that one genotype only mates with </a:t>
            </a:r>
            <a:r>
              <a:rPr lang="en-GB"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one</a:t>
            </a:r>
            <a:r>
              <a:rPr lang="en-GB" dirty="0">
                <a:latin typeface="Arial" panose="020B0604020202020204" pitchFamily="34" charset="0"/>
                <a:cs typeface="Arial" panose="020B0604020202020204" pitchFamily="34" charset="0"/>
              </a:rPr>
              <a:t> other genotype (i.e. no half-siblings). In our reference population, there are necessarily groups of relatives: Families of full-siblings, of half-siblings, there are also e.g. cousins. Full-sib families and half-sibs are Cardinal Cases in Recurrent Selection and Cultivar Development, just think of ‘Recurrent selection for GCA’ or Topcross Test and Diallel Test in Hybrid Breeding (</a:t>
            </a:r>
            <a:r>
              <a:rPr lang="en-GB" sz="1800" dirty="0">
                <a:effectLst/>
                <a:latin typeface="Arial" panose="020B0604020202020204" pitchFamily="34" charset="0"/>
                <a:ea typeface="Calibri" panose="020F0502020204030204" pitchFamily="34" charset="0"/>
              </a:rPr>
              <a:t>UNPLAB-</a:t>
            </a:r>
            <a:r>
              <a:rPr lang="en-GB" sz="1800" dirty="0" err="1">
                <a:effectLst/>
                <a:latin typeface="Arial" panose="020B0604020202020204" pitchFamily="34" charset="0"/>
                <a:ea typeface="Calibri" panose="020F0502020204030204" pitchFamily="34" charset="0"/>
              </a:rPr>
              <a:t>BrMeth_Ch</a:t>
            </a:r>
            <a:r>
              <a:rPr lang="en-GB" sz="1800" dirty="0">
                <a:effectLst/>
                <a:latin typeface="Arial" panose="020B0604020202020204" pitchFamily="34" charset="0"/>
                <a:ea typeface="Calibri" panose="020F0502020204030204" pitchFamily="34" charset="0"/>
              </a:rPr>
              <a:t> </a:t>
            </a:r>
            <a:r>
              <a:rPr lang="en-GB" sz="1800" dirty="0">
                <a:solidFill>
                  <a:schemeClr val="tx1">
                    <a:lumMod val="50000"/>
                    <a:lumOff val="50000"/>
                  </a:schemeClr>
                </a:solidFill>
                <a:effectLst/>
                <a:latin typeface="Arial" panose="020B0604020202020204" pitchFamily="34" charset="0"/>
                <a:ea typeface="Calibri" panose="020F0502020204030204" pitchFamily="34" charset="0"/>
              </a:rPr>
              <a:t>five, six, seven</a:t>
            </a:r>
            <a:r>
              <a:rPr lang="en-GB" sz="1800" dirty="0">
                <a:effectLst/>
                <a:latin typeface="Arial" panose="020B0604020202020204" pitchFamily="34" charset="0"/>
                <a:ea typeface="Calibri" panose="020F0502020204030204" pitchFamily="34" charset="0"/>
              </a:rPr>
              <a:t>).</a:t>
            </a:r>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r>
              <a:rPr lang="en-GB" dirty="0">
                <a:solidFill>
                  <a:srgbClr val="0000FF"/>
                </a:solidFill>
                <a:latin typeface="Arial" panose="020B0604020202020204" pitchFamily="34" charset="0"/>
                <a:cs typeface="Arial" panose="020B0604020202020204" pitchFamily="34" charset="0"/>
              </a:rPr>
              <a:t>The total genetic variance in our conceptual HWE population can be divided into ‘between-family variance’ and ‘within-family variance’. Together this gives the total quantum of genetic variance of the Population (between its individual members).</a:t>
            </a:r>
          </a:p>
        </p:txBody>
      </p:sp>
      <p:sp>
        <p:nvSpPr>
          <p:cNvPr id="2" name="TextBox 1"/>
          <p:cNvSpPr txBox="1"/>
          <p:nvPr/>
        </p:nvSpPr>
        <p:spPr>
          <a:xfrm>
            <a:off x="93644" y="5442230"/>
            <a:ext cx="12005223" cy="923330"/>
          </a:xfrm>
          <a:prstGeom prst="rect">
            <a:avLst/>
          </a:prstGeom>
          <a:solidFill>
            <a:srgbClr val="FFFFFF"/>
          </a:solidFill>
          <a:effectLst>
            <a:outerShdw blurRad="50800" dist="38100" dir="2700000" algn="tl" rotWithShape="0">
              <a:prstClr val="black">
                <a:alpha val="40000"/>
              </a:prstClr>
            </a:outerShdw>
          </a:effectLst>
        </p:spPr>
        <p:txBody>
          <a:bodyPr wrap="square" rtlCol="0">
            <a:spAutoFit/>
          </a:bodyPr>
          <a:lstStyle/>
          <a:p>
            <a:r>
              <a:rPr lang="en-GB" dirty="0">
                <a:solidFill>
                  <a:schemeClr val="tx1">
                    <a:lumMod val="50000"/>
                    <a:lumOff val="50000"/>
                  </a:schemeClr>
                </a:solidFill>
                <a:latin typeface="Arial" panose="020B0604020202020204" pitchFamily="34" charset="0"/>
                <a:cs typeface="Arial" panose="020B0604020202020204" pitchFamily="34" charset="0"/>
              </a:rPr>
              <a:t>Be aware that so far, nobody is inbred; although </a:t>
            </a:r>
            <a:r>
              <a:rPr lang="en-GB" dirty="0">
                <a:latin typeface="Arial" panose="020B0604020202020204" pitchFamily="34" charset="0"/>
                <a:cs typeface="Arial" panose="020B0604020202020204" pitchFamily="34" charset="0"/>
              </a:rPr>
              <a:t>there are indeed relatives in the population</a:t>
            </a:r>
            <a:r>
              <a:rPr lang="en-GB" dirty="0">
                <a:solidFill>
                  <a:schemeClr val="tx1">
                    <a:lumMod val="50000"/>
                    <a:lumOff val="50000"/>
                  </a:schemeClr>
                </a:solidFill>
                <a:latin typeface="Arial" panose="020B0604020202020204" pitchFamily="34" charset="0"/>
                <a:cs typeface="Arial" panose="020B0604020202020204" pitchFamily="34" charset="0"/>
              </a:rPr>
              <a:t>, N=∞. Hence, although </a:t>
            </a:r>
            <a:r>
              <a:rPr lang="en-GB" dirty="0">
                <a:latin typeface="Arial" panose="020B0604020202020204" pitchFamily="34" charset="0"/>
                <a:cs typeface="Arial" panose="020B0604020202020204" pitchFamily="34" charset="0"/>
              </a:rPr>
              <a:t>relatives</a:t>
            </a:r>
            <a:r>
              <a:rPr lang="en-GB" dirty="0">
                <a:solidFill>
                  <a:schemeClr val="tx1">
                    <a:lumMod val="50000"/>
                    <a:lumOff val="50000"/>
                  </a:schemeClr>
                </a:solidFill>
                <a:latin typeface="Arial" panose="020B0604020202020204" pitchFamily="34" charset="0"/>
                <a:cs typeface="Arial" panose="020B0604020202020204" pitchFamily="34" charset="0"/>
              </a:rPr>
              <a:t> exist, the probability that </a:t>
            </a:r>
            <a:r>
              <a:rPr lang="en-GB" dirty="0">
                <a:latin typeface="Arial" panose="020B0604020202020204" pitchFamily="34" charset="0"/>
                <a:cs typeface="Arial" panose="020B0604020202020204" pitchFamily="34" charset="0"/>
              </a:rPr>
              <a:t>relatives</a:t>
            </a:r>
            <a:r>
              <a:rPr lang="en-GB" dirty="0">
                <a:solidFill>
                  <a:schemeClr val="tx1">
                    <a:lumMod val="50000"/>
                    <a:lumOff val="50000"/>
                  </a:schemeClr>
                </a:solidFill>
                <a:latin typeface="Arial" panose="020B0604020202020204" pitchFamily="34" charset="0"/>
                <a:cs typeface="Arial" panose="020B0604020202020204" pitchFamily="34" charset="0"/>
              </a:rPr>
              <a:t> mate with each other (and thus produce </a:t>
            </a:r>
            <a:r>
              <a:rPr lang="en-GB" dirty="0">
                <a:latin typeface="Arial" panose="020B0604020202020204" pitchFamily="34" charset="0"/>
                <a:cs typeface="Arial" panose="020B0604020202020204" pitchFamily="34" charset="0"/>
              </a:rPr>
              <a:t>inbred offspring</a:t>
            </a:r>
            <a:r>
              <a:rPr lang="en-GB" dirty="0">
                <a:solidFill>
                  <a:schemeClr val="tx1">
                    <a:lumMod val="50000"/>
                    <a:lumOff val="50000"/>
                  </a:schemeClr>
                </a:solidFill>
                <a:latin typeface="Arial" panose="020B0604020202020204" pitchFamily="34" charset="0"/>
                <a:cs typeface="Arial" panose="020B0604020202020204" pitchFamily="34" charset="0"/>
              </a:rPr>
              <a:t>) is </a:t>
            </a:r>
            <a:br>
              <a:rPr lang="en-GB" dirty="0">
                <a:solidFill>
                  <a:schemeClr val="tx1">
                    <a:lumMod val="50000"/>
                    <a:lumOff val="50000"/>
                  </a:schemeClr>
                </a:solidFill>
                <a:latin typeface="Arial" panose="020B0604020202020204" pitchFamily="34" charset="0"/>
                <a:cs typeface="Arial" panose="020B0604020202020204" pitchFamily="34" charset="0"/>
              </a:rPr>
            </a:br>
            <a:r>
              <a:rPr lang="en-GB" dirty="0">
                <a:solidFill>
                  <a:schemeClr val="tx1">
                    <a:lumMod val="50000"/>
                    <a:lumOff val="50000"/>
                  </a:schemeClr>
                </a:solidFill>
                <a:latin typeface="Arial" panose="020B0604020202020204" pitchFamily="34" charset="0"/>
                <a:cs typeface="Arial" panose="020B0604020202020204" pitchFamily="34" charset="0"/>
              </a:rPr>
              <a:t>approximately zero. It is a model. Admittedly.</a:t>
            </a:r>
          </a:p>
        </p:txBody>
      </p:sp>
      <p:sp>
        <p:nvSpPr>
          <p:cNvPr id="9" name="TextBox 8">
            <a:extLst>
              <a:ext uri="{FF2B5EF4-FFF2-40B4-BE49-F238E27FC236}">
                <a16:creationId xmlns:a16="http://schemas.microsoft.com/office/drawing/2014/main" id="{BDDCE64B-14BC-4309-9789-1769C0435A07}"/>
              </a:ext>
            </a:extLst>
          </p:cNvPr>
          <p:cNvSpPr txBox="1"/>
          <p:nvPr/>
        </p:nvSpPr>
        <p:spPr>
          <a:xfrm>
            <a:off x="1080601" y="2505670"/>
            <a:ext cx="2094777" cy="2031325"/>
          </a:xfrm>
          <a:prstGeom prst="rect">
            <a:avLst/>
          </a:prstGeom>
          <a:solidFill>
            <a:srgbClr val="FFFFFF">
              <a:alpha val="74118"/>
            </a:srgbClr>
          </a:solidFill>
          <a:effectLst>
            <a:outerShdw blurRad="50800" dist="38100" dir="2700000" algn="tl" rotWithShape="0">
              <a:prstClr val="black">
                <a:alpha val="40000"/>
              </a:prstClr>
            </a:outerShdw>
          </a:effectLst>
        </p:spPr>
        <p:txBody>
          <a:bodyPr wrap="square">
            <a:spAutoFit/>
          </a:bodyPr>
          <a:lstStyle/>
          <a:p>
            <a:r>
              <a:rPr lang="en-GB" dirty="0">
                <a:latin typeface="Arial" panose="020B0604020202020204" pitchFamily="34" charset="0"/>
                <a:cs typeface="Arial" panose="020B0604020202020204" pitchFamily="34" charset="0"/>
              </a:rPr>
              <a:t>36 genotypes, shown as 36 coloured squares.</a:t>
            </a:r>
          </a:p>
          <a:p>
            <a:r>
              <a:rPr lang="en-GB" dirty="0">
                <a:latin typeface="Arial" panose="020B0604020202020204" pitchFamily="34" charset="0"/>
                <a:cs typeface="Arial" panose="020B0604020202020204" pitchFamily="34" charset="0"/>
              </a:rPr>
              <a:t>Colour mimics ‘trait’. Take 36 as ‘many’, as approx. N=∞   ;-)</a:t>
            </a:r>
          </a:p>
        </p:txBody>
      </p:sp>
    </p:spTree>
    <p:extLst>
      <p:ext uri="{BB962C8B-B14F-4D97-AF65-F5344CB8AC3E}">
        <p14:creationId xmlns:p14="http://schemas.microsoft.com/office/powerpoint/2010/main" val="24596294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8828" y="42040"/>
            <a:ext cx="12029902" cy="1569660"/>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altLang="de-DE" sz="2400" dirty="0">
                <a:latin typeface="Arial" panose="020B0604020202020204" pitchFamily="34" charset="0"/>
                <a:cs typeface="Arial" panose="020B0604020202020204" pitchFamily="34" charset="0"/>
              </a:rPr>
              <a:t>Colours indicate </a:t>
            </a:r>
            <a:r>
              <a:rPr lang="en-GB" altLang="de-DE" sz="2400" dirty="0">
                <a:solidFill>
                  <a:srgbClr val="0000FF"/>
                </a:solidFill>
                <a:latin typeface="Arial" panose="020B0604020202020204" pitchFamily="34" charset="0"/>
                <a:cs typeface="Arial" panose="020B0604020202020204" pitchFamily="34" charset="0"/>
              </a:rPr>
              <a:t>clear</a:t>
            </a:r>
            <a:r>
              <a:rPr lang="en-GB" altLang="de-DE" sz="2400" dirty="0">
                <a:latin typeface="Arial" panose="020B0604020202020204" pitchFamily="34" charset="0"/>
                <a:cs typeface="Arial" panose="020B0604020202020204" pitchFamily="34" charset="0"/>
              </a:rPr>
              <a:t> contrasts between HWE individual; </a:t>
            </a:r>
            <a:r>
              <a:rPr lang="en-GB" altLang="de-DE" sz="2400" dirty="0">
                <a:solidFill>
                  <a:srgbClr val="0000FF"/>
                </a:solidFill>
                <a:latin typeface="Arial" panose="020B0604020202020204" pitchFamily="34" charset="0"/>
                <a:cs typeface="Arial" panose="020B0604020202020204" pitchFamily="34" charset="0"/>
              </a:rPr>
              <a:t>less clear</a:t>
            </a:r>
            <a:r>
              <a:rPr lang="en-GB" altLang="de-DE" sz="2400" dirty="0">
                <a:latin typeface="Arial" panose="020B0604020202020204" pitchFamily="34" charset="0"/>
                <a:cs typeface="Arial" panose="020B0604020202020204" pitchFamily="34" charset="0"/>
              </a:rPr>
              <a:t> between their FS families; </a:t>
            </a:r>
            <a:r>
              <a:rPr lang="en-GB" altLang="de-DE" sz="2400" dirty="0">
                <a:solidFill>
                  <a:srgbClr val="0000FF"/>
                </a:solidFill>
                <a:latin typeface="Arial" panose="020B0604020202020204" pitchFamily="34" charset="0"/>
                <a:cs typeface="Arial" panose="020B0604020202020204" pitchFamily="34" charset="0"/>
              </a:rPr>
              <a:t>even-less clear </a:t>
            </a:r>
            <a:r>
              <a:rPr lang="en-GB" altLang="de-DE" sz="2400" dirty="0">
                <a:latin typeface="Arial" panose="020B0604020202020204" pitchFamily="34" charset="0"/>
                <a:cs typeface="Arial" panose="020B0604020202020204" pitchFamily="34" charset="0"/>
              </a:rPr>
              <a:t>between half-sib offspring. </a:t>
            </a:r>
            <a:r>
              <a:rPr lang="en-GB" altLang="de-DE" sz="2400" dirty="0">
                <a:solidFill>
                  <a:schemeClr val="tx1">
                    <a:lumMod val="50000"/>
                    <a:lumOff val="50000"/>
                  </a:schemeClr>
                </a:solidFill>
                <a:latin typeface="Arial" panose="020B0604020202020204" pitchFamily="34" charset="0"/>
                <a:cs typeface="Arial" panose="020B0604020202020204" pitchFamily="34" charset="0"/>
              </a:rPr>
              <a:t>Caution: Different from the Diallel-GCA setting, </a:t>
            </a:r>
            <a:r>
              <a:rPr lang="en-GB" altLang="de-DE" sz="2400" dirty="0">
                <a:latin typeface="Arial" panose="020B0604020202020204" pitchFamily="34" charset="0"/>
                <a:cs typeface="Arial" panose="020B0604020202020204" pitchFamily="34" charset="0"/>
              </a:rPr>
              <a:t>here </a:t>
            </a:r>
            <a:r>
              <a:rPr lang="en-GB" altLang="de-DE" sz="2400" dirty="0">
                <a:solidFill>
                  <a:srgbClr val="0000FF"/>
                </a:solidFill>
                <a:latin typeface="Arial" panose="020B0604020202020204" pitchFamily="34" charset="0"/>
                <a:cs typeface="Arial" panose="020B0604020202020204" pitchFamily="34" charset="0"/>
              </a:rPr>
              <a:t>parents are non-inbred</a:t>
            </a:r>
            <a:r>
              <a:rPr lang="en-GB" altLang="de-DE" sz="2400" dirty="0">
                <a:latin typeface="Arial" panose="020B0604020202020204" pitchFamily="34" charset="0"/>
                <a:cs typeface="Arial" panose="020B0604020202020204" pitchFamily="34" charset="0"/>
              </a:rPr>
              <a:t>. </a:t>
            </a:r>
            <a:r>
              <a:rPr lang="en-GB" altLang="de-DE" sz="2400" dirty="0">
                <a:solidFill>
                  <a:schemeClr val="tx1">
                    <a:lumMod val="50000"/>
                    <a:lumOff val="50000"/>
                  </a:schemeClr>
                </a:solidFill>
                <a:latin typeface="Arial" panose="020B0604020202020204" pitchFamily="34" charset="0"/>
                <a:cs typeface="Arial" panose="020B0604020202020204" pitchFamily="34" charset="0"/>
              </a:rPr>
              <a:t>The colour analogy isn’t perfect, don’t ask about locus, allele, gene action, mono-polymorphic </a:t>
            </a:r>
            <a:r>
              <a:rPr lang="en-GB" altLang="de-DE" sz="2400" i="1" dirty="0">
                <a:solidFill>
                  <a:schemeClr val="tx1">
                    <a:lumMod val="50000"/>
                    <a:lumOff val="50000"/>
                  </a:schemeClr>
                </a:solidFill>
                <a:latin typeface="Arial" panose="020B0604020202020204" pitchFamily="34" charset="0"/>
                <a:cs typeface="Arial" panose="020B0604020202020204" pitchFamily="34" charset="0"/>
              </a:rPr>
              <a:t>et cetera</a:t>
            </a:r>
            <a:r>
              <a:rPr lang="en-GB" altLang="de-DE" sz="2400" dirty="0">
                <a:solidFill>
                  <a:schemeClr val="tx1">
                    <a:lumMod val="50000"/>
                    <a:lumOff val="50000"/>
                  </a:schemeClr>
                </a:solidFill>
                <a:latin typeface="Arial" panose="020B0604020202020204" pitchFamily="34" charset="0"/>
                <a:cs typeface="Arial" panose="020B0604020202020204" pitchFamily="34" charset="0"/>
              </a:rPr>
              <a:t>. </a:t>
            </a:r>
            <a:endParaRPr lang="en-GB" dirty="0"/>
          </a:p>
        </p:txBody>
      </p:sp>
      <p:grpSp>
        <p:nvGrpSpPr>
          <p:cNvPr id="232" name="Group 231"/>
          <p:cNvGrpSpPr/>
          <p:nvPr/>
        </p:nvGrpSpPr>
        <p:grpSpPr>
          <a:xfrm>
            <a:off x="109538" y="1670050"/>
            <a:ext cx="5961062" cy="5391150"/>
            <a:chOff x="109538" y="1670050"/>
            <a:chExt cx="5961062" cy="5391150"/>
          </a:xfrm>
        </p:grpSpPr>
        <p:graphicFrame>
          <p:nvGraphicFramePr>
            <p:cNvPr id="27" name="Object 26"/>
            <p:cNvGraphicFramePr>
              <a:graphicFrameLocks noChangeAspect="1"/>
            </p:cNvGraphicFramePr>
            <p:nvPr>
              <p:extLst>
                <p:ext uri="{D42A27DB-BD31-4B8C-83A1-F6EECF244321}">
                  <p14:modId xmlns:p14="http://schemas.microsoft.com/office/powerpoint/2010/main" val="3716461909"/>
                </p:ext>
              </p:extLst>
            </p:nvPr>
          </p:nvGraphicFramePr>
          <p:xfrm>
            <a:off x="109538" y="1670050"/>
            <a:ext cx="5961062" cy="5391150"/>
          </p:xfrm>
          <a:graphic>
            <a:graphicData uri="http://schemas.openxmlformats.org/presentationml/2006/ole">
              <mc:AlternateContent xmlns:mc="http://schemas.openxmlformats.org/markup-compatibility/2006">
                <mc:Choice xmlns:v="urn:schemas-microsoft-com:vml" Requires="v">
                  <p:oleObj spid="_x0000_s29968" name="Document" r:id="rId3" imgW="5960676" imgH="5390509" progId="Word.Document.12">
                    <p:link updateAutomatic="1"/>
                  </p:oleObj>
                </mc:Choice>
                <mc:Fallback>
                  <p:oleObj name="Document" r:id="rId3" imgW="5960676" imgH="5390509" progId="Word.Document.12">
                    <p:link updateAutomatic="1"/>
                    <p:pic>
                      <p:nvPicPr>
                        <p:cNvPr id="27" name="Object 26"/>
                        <p:cNvPicPr/>
                        <p:nvPr/>
                      </p:nvPicPr>
                      <p:blipFill>
                        <a:blip r:embed="rId4"/>
                        <a:stretch>
                          <a:fillRect/>
                        </a:stretch>
                      </p:blipFill>
                      <p:spPr>
                        <a:xfrm>
                          <a:off x="109538" y="1670050"/>
                          <a:ext cx="5961062" cy="5391150"/>
                        </a:xfrm>
                        <a:prstGeom prst="rect">
                          <a:avLst/>
                        </a:prstGeom>
                      </p:spPr>
                    </p:pic>
                  </p:oleObj>
                </mc:Fallback>
              </mc:AlternateContent>
            </a:graphicData>
          </a:graphic>
        </p:graphicFrame>
        <p:cxnSp>
          <p:nvCxnSpPr>
            <p:cNvPr id="228" name="Straight Arrow Connector 227"/>
            <p:cNvCxnSpPr/>
            <p:nvPr/>
          </p:nvCxnSpPr>
          <p:spPr>
            <a:xfrm>
              <a:off x="113244" y="1686721"/>
              <a:ext cx="669925" cy="0"/>
            </a:xfrm>
            <a:prstGeom prst="straightConnector1">
              <a:avLst/>
            </a:prstGeom>
            <a:ln>
              <a:solidFill>
                <a:schemeClr val="tx1"/>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43" name="Straight Arrow Connector 242"/>
            <p:cNvCxnSpPr/>
            <p:nvPr/>
          </p:nvCxnSpPr>
          <p:spPr>
            <a:xfrm>
              <a:off x="113244" y="1686720"/>
              <a:ext cx="0" cy="658550"/>
            </a:xfrm>
            <a:prstGeom prst="straightConnector1">
              <a:avLst/>
            </a:prstGeom>
            <a:ln>
              <a:solidFill>
                <a:schemeClr val="tx1"/>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19" name="Rectangle 18"/>
          <p:cNvSpPr/>
          <p:nvPr/>
        </p:nvSpPr>
        <p:spPr>
          <a:xfrm>
            <a:off x="5177727" y="2399663"/>
            <a:ext cx="700726" cy="735969"/>
          </a:xfrm>
          <a:prstGeom prst="rect">
            <a:avLst/>
          </a:prstGeom>
          <a:noFill/>
          <a:ln w="5715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6" name="TextBox 265"/>
          <p:cNvSpPr txBox="1"/>
          <p:nvPr/>
        </p:nvSpPr>
        <p:spPr>
          <a:xfrm>
            <a:off x="5926660" y="1664104"/>
            <a:ext cx="6182070" cy="4985980"/>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solidFill>
                  <a:schemeClr val="tx1">
                    <a:lumMod val="50000"/>
                    <a:lumOff val="50000"/>
                  </a:schemeClr>
                </a:solidFill>
                <a:latin typeface="Arial" panose="020B0604020202020204" pitchFamily="34" charset="0"/>
                <a:cs typeface="Arial" panose="020B0604020202020204" pitchFamily="34" charset="0"/>
              </a:rPr>
              <a:t>Top-row and left-most column (grey frame) with </a:t>
            </a:r>
            <a:r>
              <a:rPr lang="en-GB" dirty="0">
                <a:latin typeface="Arial" panose="020B0604020202020204" pitchFamily="34" charset="0"/>
                <a:cs typeface="Arial" panose="020B0604020202020204" pitchFamily="34" charset="0"/>
              </a:rPr>
              <a:t>clear colours (</a:t>
            </a:r>
            <a:r>
              <a:rPr lang="en-GB" dirty="0">
                <a:solidFill>
                  <a:srgbClr val="FF0000"/>
                </a:solidFill>
                <a:latin typeface="Arial" panose="020B0604020202020204" pitchFamily="34" charset="0"/>
                <a:cs typeface="Arial" panose="020B0604020202020204" pitchFamily="34" charset="0"/>
              </a:rPr>
              <a:t>red</a:t>
            </a:r>
            <a:r>
              <a:rPr lang="en-GB" dirty="0">
                <a:solidFill>
                  <a:schemeClr val="tx1">
                    <a:lumMod val="50000"/>
                    <a:lumOff val="50000"/>
                  </a:schemeClr>
                </a:solidFill>
                <a:latin typeface="Arial" panose="020B0604020202020204" pitchFamily="34" charset="0"/>
                <a:cs typeface="Arial" panose="020B0604020202020204" pitchFamily="34" charset="0"/>
              </a:rPr>
              <a:t>, </a:t>
            </a:r>
            <a:r>
              <a:rPr lang="en-GB" dirty="0">
                <a:solidFill>
                  <a:srgbClr val="0000FF"/>
                </a:solidFill>
                <a:latin typeface="Arial" panose="020B0604020202020204" pitchFamily="34" charset="0"/>
                <a:cs typeface="Arial" panose="020B0604020202020204" pitchFamily="34" charset="0"/>
              </a:rPr>
              <a:t>blue</a:t>
            </a:r>
            <a:r>
              <a:rPr lang="en-GB" dirty="0">
                <a:solidFill>
                  <a:schemeClr val="tx1">
                    <a:lumMod val="50000"/>
                    <a:lumOff val="50000"/>
                  </a:schemeClr>
                </a:solidFill>
                <a:latin typeface="Arial" panose="020B0604020202020204" pitchFamily="34" charset="0"/>
                <a:cs typeface="Arial" panose="020B0604020202020204" pitchFamily="34" charset="0"/>
              </a:rPr>
              <a:t>, </a:t>
            </a:r>
            <a:r>
              <a:rPr lang="en-GB" dirty="0">
                <a:solidFill>
                  <a:srgbClr val="00B050"/>
                </a:solidFill>
                <a:latin typeface="Arial" panose="020B0604020202020204" pitchFamily="34" charset="0"/>
                <a:cs typeface="Arial" panose="020B0604020202020204" pitchFamily="34" charset="0"/>
              </a:rPr>
              <a:t>green</a:t>
            </a:r>
            <a:r>
              <a:rPr lang="en-GB" dirty="0">
                <a:solidFill>
                  <a:schemeClr val="tx1">
                    <a:lumMod val="50000"/>
                    <a:lumOff val="50000"/>
                  </a:schemeClr>
                </a:solidFill>
                <a:latin typeface="Arial" panose="020B0604020202020204" pitchFamily="34" charset="0"/>
                <a:cs typeface="Arial" panose="020B0604020202020204" pitchFamily="34" charset="0"/>
              </a:rPr>
              <a:t>, </a:t>
            </a:r>
            <a:r>
              <a:rPr lang="en-GB" dirty="0">
                <a:solidFill>
                  <a:srgbClr val="ACB319"/>
                </a:solidFill>
                <a:latin typeface="Arial" panose="020B0604020202020204" pitchFamily="34" charset="0"/>
                <a:cs typeface="Arial" panose="020B0604020202020204" pitchFamily="34" charset="0"/>
              </a:rPr>
              <a:t>yellow</a:t>
            </a:r>
            <a:r>
              <a:rPr lang="en-GB" dirty="0">
                <a:solidFill>
                  <a:schemeClr val="tx1">
                    <a:lumMod val="50000"/>
                    <a:lumOff val="50000"/>
                  </a:schemeClr>
                </a:solidFill>
                <a:latin typeface="Arial" panose="020B0604020202020204" pitchFamily="34" charset="0"/>
                <a:cs typeface="Arial" panose="020B0604020202020204" pitchFamily="34" charset="0"/>
              </a:rPr>
              <a:t>, </a:t>
            </a:r>
            <a:r>
              <a:rPr lang="en-GB" dirty="0">
                <a:solidFill>
                  <a:srgbClr val="CC0099"/>
                </a:solidFill>
                <a:latin typeface="Arial" panose="020B0604020202020204" pitchFamily="34" charset="0"/>
                <a:cs typeface="Arial" panose="020B0604020202020204" pitchFamily="34" charset="0"/>
              </a:rPr>
              <a:t>violet</a:t>
            </a:r>
            <a:r>
              <a:rPr lang="en-GB" dirty="0">
                <a:solidFill>
                  <a:schemeClr val="tx1">
                    <a:lumMod val="50000"/>
                    <a:lumOff val="50000"/>
                  </a:schemeClr>
                </a:solidFill>
                <a:latin typeface="Arial" panose="020B0604020202020204" pitchFamily="34" charset="0"/>
                <a:cs typeface="Arial" panose="020B0604020202020204" pitchFamily="34" charset="0"/>
              </a:rPr>
              <a:t>, </a:t>
            </a:r>
            <a:r>
              <a:rPr lang="en-GB" dirty="0">
                <a:latin typeface="Arial" panose="020B0604020202020204" pitchFamily="34" charset="0"/>
                <a:cs typeface="Arial" panose="020B0604020202020204" pitchFamily="34" charset="0"/>
              </a:rPr>
              <a:t>black</a:t>
            </a:r>
            <a:r>
              <a:rPr lang="en-GB" dirty="0">
                <a:solidFill>
                  <a:schemeClr val="tx1">
                    <a:lumMod val="50000"/>
                    <a:lumOff val="50000"/>
                  </a:schemeClr>
                </a:solidFill>
                <a:latin typeface="Arial" panose="020B0604020202020204" pitchFamily="34" charset="0"/>
                <a:cs typeface="Arial" panose="020B0604020202020204" pitchFamily="34" charset="0"/>
              </a:rPr>
              <a:t>): The N=∞ genotypes of the ‘HWE population’. No, it is not N=6, it wants to be N=∞: You get the point. The diagonal is fake-colour. Why? For instance, crossing one </a:t>
            </a:r>
            <a:r>
              <a:rPr lang="en-GB" dirty="0">
                <a:solidFill>
                  <a:srgbClr val="FF0000"/>
                </a:solidFill>
                <a:latin typeface="Arial" panose="020B0604020202020204" pitchFamily="34" charset="0"/>
                <a:cs typeface="Arial" panose="020B0604020202020204" pitchFamily="34" charset="0"/>
              </a:rPr>
              <a:t>red</a:t>
            </a:r>
            <a:r>
              <a:rPr lang="en-GB" dirty="0">
                <a:solidFill>
                  <a:schemeClr val="tx1">
                    <a:lumMod val="50000"/>
                    <a:lumOff val="50000"/>
                  </a:schemeClr>
                </a:solidFill>
                <a:latin typeface="Arial" panose="020B0604020202020204" pitchFamily="34" charset="0"/>
                <a:cs typeface="Arial" panose="020B0604020202020204" pitchFamily="34" charset="0"/>
              </a:rPr>
              <a:t> with another </a:t>
            </a:r>
            <a:r>
              <a:rPr lang="en-GB" dirty="0">
                <a:solidFill>
                  <a:srgbClr val="FF0000"/>
                </a:solidFill>
                <a:latin typeface="Arial" panose="020B0604020202020204" pitchFamily="34" charset="0"/>
                <a:cs typeface="Arial" panose="020B0604020202020204" pitchFamily="34" charset="0"/>
              </a:rPr>
              <a:t>red</a:t>
            </a:r>
            <a:r>
              <a:rPr lang="en-GB" dirty="0">
                <a:solidFill>
                  <a:schemeClr val="tx1">
                    <a:lumMod val="50000"/>
                    <a:lumOff val="50000"/>
                  </a:schemeClr>
                </a:solidFill>
                <a:latin typeface="Arial" panose="020B0604020202020204" pitchFamily="34" charset="0"/>
                <a:cs typeface="Arial" panose="020B0604020202020204" pitchFamily="34" charset="0"/>
              </a:rPr>
              <a:t> should make a </a:t>
            </a:r>
            <a:r>
              <a:rPr lang="en-GB" dirty="0">
                <a:solidFill>
                  <a:srgbClr val="FF0000"/>
                </a:solidFill>
                <a:latin typeface="Arial" panose="020B0604020202020204" pitchFamily="34" charset="0"/>
                <a:cs typeface="Arial" panose="020B0604020202020204" pitchFamily="34" charset="0"/>
              </a:rPr>
              <a:t>red</a:t>
            </a:r>
            <a:r>
              <a:rPr lang="en-GB" dirty="0">
                <a:solidFill>
                  <a:schemeClr val="tx1">
                    <a:lumMod val="50000"/>
                    <a:lumOff val="50000"/>
                  </a:schemeClr>
                </a:solidFill>
                <a:latin typeface="Arial" panose="020B0604020202020204" pitchFamily="34" charset="0"/>
                <a:cs typeface="Arial" panose="020B0604020202020204" pitchFamily="34" charset="0"/>
              </a:rPr>
              <a:t>dish FS-family. Yet. The probability to mate two such </a:t>
            </a:r>
            <a:r>
              <a:rPr lang="en-GB" dirty="0">
                <a:solidFill>
                  <a:srgbClr val="FF0000"/>
                </a:solidFill>
                <a:latin typeface="Arial" panose="020B0604020202020204" pitchFamily="34" charset="0"/>
                <a:cs typeface="Arial" panose="020B0604020202020204" pitchFamily="34" charset="0"/>
              </a:rPr>
              <a:t>red</a:t>
            </a:r>
            <a:r>
              <a:rPr lang="en-GB" dirty="0">
                <a:solidFill>
                  <a:schemeClr val="tx1">
                    <a:lumMod val="50000"/>
                    <a:lumOff val="50000"/>
                  </a:schemeClr>
                </a:solidFill>
                <a:latin typeface="Arial" panose="020B0604020202020204" pitchFamily="34" charset="0"/>
                <a:cs typeface="Arial" panose="020B0604020202020204" pitchFamily="34" charset="0"/>
              </a:rPr>
              <a:t>s with each other is </a:t>
            </a:r>
            <a:r>
              <a:rPr lang="en-GB" dirty="0">
                <a:latin typeface="Arial" panose="020B0604020202020204" pitchFamily="34" charset="0"/>
                <a:cs typeface="Arial" panose="020B0604020202020204" pitchFamily="34" charset="0"/>
              </a:rPr>
              <a:t>zero</a:t>
            </a:r>
            <a:r>
              <a:rPr lang="en-GB" dirty="0">
                <a:solidFill>
                  <a:schemeClr val="tx1">
                    <a:lumMod val="50000"/>
                    <a:lumOff val="50000"/>
                  </a:schemeClr>
                </a:solidFill>
                <a:latin typeface="Arial" panose="020B0604020202020204" pitchFamily="34" charset="0"/>
                <a:cs typeface="Arial" panose="020B0604020202020204" pitchFamily="34" charset="0"/>
              </a:rPr>
              <a:t>. Here, the diagonal is 6/36=1/6, but with N=∞, the diagonal would be 1/∞ </a:t>
            </a:r>
            <a:r>
              <a:rPr lang="en-GB" dirty="0">
                <a:latin typeface="Arial" panose="020B0604020202020204" pitchFamily="34" charset="0"/>
                <a:cs typeface="Arial" panose="020B0604020202020204" pitchFamily="34" charset="0"/>
              </a:rPr>
              <a:t>= 0</a:t>
            </a:r>
            <a:r>
              <a:rPr lang="en-GB" dirty="0">
                <a:solidFill>
                  <a:schemeClr val="tx1">
                    <a:lumMod val="50000"/>
                    <a:lumOff val="50000"/>
                  </a:schemeClr>
                </a:solidFill>
                <a:latin typeface="Arial" panose="020B0604020202020204" pitchFamily="34" charset="0"/>
                <a:cs typeface="Arial" panose="020B0604020202020204" pitchFamily="34" charset="0"/>
              </a:rPr>
              <a:t>. Therefore I filled the diagonal with an </a:t>
            </a:r>
            <a:r>
              <a:rPr lang="en-GB" dirty="0" err="1">
                <a:solidFill>
                  <a:schemeClr val="tx1">
                    <a:lumMod val="50000"/>
                    <a:lumOff val="50000"/>
                  </a:schemeClr>
                </a:solidFill>
                <a:latin typeface="Arial" panose="020B0604020202020204" pitchFamily="34" charset="0"/>
                <a:cs typeface="Arial" panose="020B0604020202020204" pitchFamily="34" charset="0"/>
              </a:rPr>
              <a:t>inconspi-cuous</a:t>
            </a:r>
            <a:r>
              <a:rPr lang="en-GB" dirty="0">
                <a:solidFill>
                  <a:schemeClr val="tx1">
                    <a:lumMod val="50000"/>
                    <a:lumOff val="50000"/>
                  </a:schemeClr>
                </a:solidFill>
                <a:latin typeface="Arial" panose="020B0604020202020204" pitchFamily="34" charset="0"/>
                <a:cs typeface="Arial" panose="020B0604020202020204" pitchFamily="34" charset="0"/>
              </a:rPr>
              <a:t> camouflage colour, so as not to disturb the </a:t>
            </a:r>
            <a:r>
              <a:rPr lang="en-GB" dirty="0">
                <a:latin typeface="Arial" panose="020B0604020202020204" pitchFamily="34" charset="0"/>
                <a:cs typeface="Arial" panose="020B0604020202020204" pitchFamily="34" charset="0"/>
              </a:rPr>
              <a:t>intended visual effect </a:t>
            </a:r>
            <a:r>
              <a:rPr lang="en-GB" dirty="0">
                <a:solidFill>
                  <a:schemeClr val="tx1">
                    <a:lumMod val="50000"/>
                    <a:lumOff val="50000"/>
                  </a:schemeClr>
                </a:solidFill>
                <a:latin typeface="Arial" panose="020B0604020202020204" pitchFamily="34" charset="0"/>
                <a:cs typeface="Arial" panose="020B0604020202020204" pitchFamily="34" charset="0"/>
              </a:rPr>
              <a:t>;-) which is: </a:t>
            </a:r>
            <a:r>
              <a:rPr lang="en-GB"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All these FS families show an unclear mixture of colours </a:t>
            </a:r>
            <a:r>
              <a:rPr lang="en-GB" dirty="0">
                <a:solidFill>
                  <a:srgbClr val="0000FF"/>
                </a:solidFill>
                <a:latin typeface="Arial" panose="020B0604020202020204" pitchFamily="34" charset="0"/>
                <a:cs typeface="Arial" panose="020B0604020202020204" pitchFamily="34" charset="0"/>
              </a:rPr>
              <a:t>(as average of their members) </a:t>
            </a:r>
            <a:r>
              <a:rPr lang="en-GB"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based on the clear colours of their respective parents</a:t>
            </a:r>
            <a:r>
              <a:rPr lang="en-GB" dirty="0">
                <a:solidFill>
                  <a:schemeClr val="tx1">
                    <a:lumMod val="50000"/>
                    <a:lumOff val="50000"/>
                  </a:schemeClr>
                </a:solidFill>
                <a:latin typeface="Arial" panose="020B0604020202020204" pitchFamily="34" charset="0"/>
                <a:cs typeface="Arial" panose="020B0604020202020204" pitchFamily="34" charset="0"/>
              </a:rPr>
              <a:t>. </a:t>
            </a:r>
            <a:endParaRPr lang="en-GB" sz="1200" dirty="0">
              <a:solidFill>
                <a:schemeClr val="tx1">
                  <a:lumMod val="50000"/>
                  <a:lumOff val="50000"/>
                </a:schemeClr>
              </a:solidFill>
              <a:latin typeface="Arial" panose="020B0604020202020204" pitchFamily="34" charset="0"/>
              <a:cs typeface="Arial" panose="020B0604020202020204" pitchFamily="34" charset="0"/>
            </a:endParaRPr>
          </a:p>
          <a:p>
            <a:endParaRPr lang="en-GB" sz="1200" dirty="0">
              <a:solidFill>
                <a:schemeClr val="tx1">
                  <a:lumMod val="50000"/>
                  <a:lumOff val="50000"/>
                </a:schemeClr>
              </a:solidFill>
              <a:latin typeface="Arial" panose="020B0604020202020204" pitchFamily="34" charset="0"/>
              <a:cs typeface="Arial" panose="020B0604020202020204" pitchFamily="34" charset="0"/>
            </a:endParaRPr>
          </a:p>
          <a:p>
            <a:r>
              <a:rPr lang="en-GB" dirty="0">
                <a:solidFill>
                  <a:schemeClr val="tx1">
                    <a:lumMod val="50000"/>
                    <a:lumOff val="50000"/>
                  </a:schemeClr>
                </a:solidFill>
                <a:latin typeface="Arial" panose="020B0604020202020204" pitchFamily="34" charset="0"/>
                <a:cs typeface="Arial" panose="020B0604020202020204" pitchFamily="34" charset="0"/>
              </a:rPr>
              <a:t>The right-most column shows the mean of all offspring from crossing one genotype (such as </a:t>
            </a:r>
            <a:r>
              <a:rPr lang="en-GB" dirty="0">
                <a:solidFill>
                  <a:srgbClr val="FF0000"/>
                </a:solidFill>
                <a:latin typeface="Arial" panose="020B0604020202020204" pitchFamily="34" charset="0"/>
                <a:cs typeface="Arial" panose="020B0604020202020204" pitchFamily="34" charset="0"/>
              </a:rPr>
              <a:t>red</a:t>
            </a:r>
            <a:r>
              <a:rPr lang="en-GB" dirty="0">
                <a:solidFill>
                  <a:schemeClr val="tx1">
                    <a:lumMod val="50000"/>
                    <a:lumOff val="50000"/>
                  </a:schemeClr>
                </a:solidFill>
                <a:latin typeface="Arial" panose="020B0604020202020204" pitchFamily="34" charset="0"/>
                <a:cs typeface="Arial" panose="020B0604020202020204" pitchFamily="34" charset="0"/>
              </a:rPr>
              <a:t>) with all-other genotypes, i.e., it shows the colours of the N=∞  ;-)  half-sib families in this imagined-visualized HWE-population.  </a:t>
            </a:r>
          </a:p>
        </p:txBody>
      </p:sp>
      <p:sp>
        <p:nvSpPr>
          <p:cNvPr id="248" name="Oval 247"/>
          <p:cNvSpPr/>
          <p:nvPr/>
        </p:nvSpPr>
        <p:spPr>
          <a:xfrm>
            <a:off x="3279000" y="2670134"/>
            <a:ext cx="180000" cy="180000"/>
          </a:xfrm>
          <a:prstGeom prst="ellipse">
            <a:avLst/>
          </a:prstGeom>
          <a:noFill/>
          <a:ln w="31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72" name="Oval 271"/>
          <p:cNvSpPr/>
          <p:nvPr/>
        </p:nvSpPr>
        <p:spPr>
          <a:xfrm>
            <a:off x="2554708" y="3373998"/>
            <a:ext cx="180000" cy="180000"/>
          </a:xfrm>
          <a:prstGeom prst="ellipse">
            <a:avLst/>
          </a:prstGeom>
          <a:noFill/>
          <a:ln w="31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73" name="Oval 272"/>
          <p:cNvSpPr/>
          <p:nvPr/>
        </p:nvSpPr>
        <p:spPr>
          <a:xfrm>
            <a:off x="3275859" y="4076298"/>
            <a:ext cx="180000" cy="180000"/>
          </a:xfrm>
          <a:prstGeom prst="ellipse">
            <a:avLst/>
          </a:prstGeom>
          <a:noFill/>
          <a:ln w="31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75" name="Oval 274"/>
          <p:cNvSpPr/>
          <p:nvPr/>
        </p:nvSpPr>
        <p:spPr>
          <a:xfrm>
            <a:off x="5400000" y="2676419"/>
            <a:ext cx="180000" cy="180000"/>
          </a:xfrm>
          <a:prstGeom prst="ellipse">
            <a:avLst/>
          </a:prstGeom>
          <a:noFill/>
          <a:ln w="31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77" name="Oval 276"/>
          <p:cNvSpPr/>
          <p:nvPr/>
        </p:nvSpPr>
        <p:spPr>
          <a:xfrm>
            <a:off x="5429878" y="3378714"/>
            <a:ext cx="180000" cy="180000"/>
          </a:xfrm>
          <a:prstGeom prst="ellipse">
            <a:avLst/>
          </a:prstGeom>
          <a:noFill/>
          <a:ln w="31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78" name="Oval 277"/>
          <p:cNvSpPr/>
          <p:nvPr/>
        </p:nvSpPr>
        <p:spPr>
          <a:xfrm>
            <a:off x="5400000" y="4099865"/>
            <a:ext cx="180000" cy="180000"/>
          </a:xfrm>
          <a:prstGeom prst="ellipse">
            <a:avLst/>
          </a:prstGeom>
          <a:noFill/>
          <a:ln w="31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Rectangle 1"/>
          <p:cNvSpPr/>
          <p:nvPr/>
        </p:nvSpPr>
        <p:spPr>
          <a:xfrm>
            <a:off x="828000" y="1663155"/>
            <a:ext cx="4349727" cy="735969"/>
          </a:xfrm>
          <a:prstGeom prst="rect">
            <a:avLst/>
          </a:prstGeom>
          <a:noFill/>
          <a:ln w="57150">
            <a:solidFill>
              <a:schemeClr val="tx1">
                <a:lumMod val="50000"/>
                <a:lumOff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Rectangle 23"/>
          <p:cNvSpPr/>
          <p:nvPr/>
        </p:nvSpPr>
        <p:spPr>
          <a:xfrm>
            <a:off x="109010" y="2416060"/>
            <a:ext cx="734689" cy="4305251"/>
          </a:xfrm>
          <a:prstGeom prst="rect">
            <a:avLst/>
          </a:prstGeom>
          <a:noFill/>
          <a:ln w="57150">
            <a:solidFill>
              <a:schemeClr val="tx1">
                <a:lumMod val="50000"/>
                <a:lumOff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9" name="Textfeld 5"/>
          <p:cNvSpPr txBox="1"/>
          <p:nvPr/>
        </p:nvSpPr>
        <p:spPr>
          <a:xfrm>
            <a:off x="11527368" y="6365560"/>
            <a:ext cx="626538"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r"/>
            <a:fld id="{5B255CE3-06F4-4E80-85AD-A0878CDD5C50}" type="slidenum">
              <a:rPr lang="en-GB" sz="2400" smtClean="0">
                <a:latin typeface="Arial" panose="020B0604020202020204" pitchFamily="34" charset="0"/>
                <a:cs typeface="Arial" panose="020B0604020202020204" pitchFamily="34" charset="0"/>
              </a:rPr>
              <a:pPr algn="r"/>
              <a:t>13</a:t>
            </a:fld>
            <a:endParaRPr lang="en-GB" sz="2400" dirty="0">
              <a:latin typeface="Arial" panose="020B0604020202020204" pitchFamily="34" charset="0"/>
              <a:cs typeface="Arial" panose="020B0604020202020204" pitchFamily="34" charset="0"/>
            </a:endParaRPr>
          </a:p>
        </p:txBody>
      </p:sp>
      <p:sp>
        <p:nvSpPr>
          <p:cNvPr id="18" name="Rectangle 17"/>
          <p:cNvSpPr/>
          <p:nvPr/>
        </p:nvSpPr>
        <p:spPr>
          <a:xfrm>
            <a:off x="834289" y="2400013"/>
            <a:ext cx="4349727" cy="735969"/>
          </a:xfrm>
          <a:prstGeom prst="rect">
            <a:avLst/>
          </a:prstGeom>
          <a:noFill/>
          <a:ln w="5715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8" name="Gruppieren 7">
            <a:extLst>
              <a:ext uri="{FF2B5EF4-FFF2-40B4-BE49-F238E27FC236}">
                <a16:creationId xmlns:a16="http://schemas.microsoft.com/office/drawing/2014/main" id="{1D30FB36-ECC9-4740-9F8C-724983F27811}"/>
              </a:ext>
            </a:extLst>
          </p:cNvPr>
          <p:cNvGrpSpPr/>
          <p:nvPr/>
        </p:nvGrpSpPr>
        <p:grpSpPr>
          <a:xfrm>
            <a:off x="920028" y="2510106"/>
            <a:ext cx="4481154" cy="500056"/>
            <a:chOff x="920028" y="2510106"/>
            <a:chExt cx="4481154" cy="500056"/>
          </a:xfrm>
        </p:grpSpPr>
        <p:sp>
          <p:nvSpPr>
            <p:cNvPr id="4" name="TextBox 3"/>
            <p:cNvSpPr txBox="1"/>
            <p:nvPr/>
          </p:nvSpPr>
          <p:spPr>
            <a:xfrm>
              <a:off x="920028" y="2593947"/>
              <a:ext cx="4267109" cy="338554"/>
            </a:xfrm>
            <a:prstGeom prst="rect">
              <a:avLst/>
            </a:prstGeom>
            <a:solidFill>
              <a:srgbClr val="FFFFFF"/>
            </a:solidFill>
          </p:spPr>
          <p:txBody>
            <a:bodyPr wrap="square" rtlCol="0">
              <a:spAutoFit/>
            </a:bodyPr>
            <a:lstStyle/>
            <a:p>
              <a:r>
                <a:rPr lang="de-DE" sz="1600" dirty="0">
                  <a:latin typeface="Arial" panose="020B0604020202020204" pitchFamily="34" charset="0"/>
                  <a:cs typeface="Arial" panose="020B0604020202020204" pitchFamily="34" charset="0"/>
                </a:rPr>
                <a:t>Mix </a:t>
              </a:r>
              <a:r>
                <a:rPr lang="de-DE" sz="1600" dirty="0" err="1">
                  <a:latin typeface="Arial" panose="020B0604020202020204" pitchFamily="34" charset="0"/>
                  <a:cs typeface="Arial" panose="020B0604020202020204" pitchFamily="34" charset="0"/>
                </a:rPr>
                <a:t>of</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these</a:t>
              </a:r>
              <a:r>
                <a:rPr lang="de-DE" sz="1600" dirty="0">
                  <a:latin typeface="Arial" panose="020B0604020202020204" pitchFamily="34" charset="0"/>
                  <a:cs typeface="Arial" panose="020B0604020202020204" pitchFamily="34" charset="0"/>
                </a:rPr>
                <a:t> FS </a:t>
              </a:r>
              <a:r>
                <a:rPr lang="de-DE" sz="1600" dirty="0" err="1">
                  <a:latin typeface="Arial" panose="020B0604020202020204" pitchFamily="34" charset="0"/>
                  <a:cs typeface="Arial" panose="020B0604020202020204" pitchFamily="34" charset="0"/>
                </a:rPr>
                <a:t>make</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the</a:t>
              </a:r>
              <a:r>
                <a:rPr lang="de-DE" sz="1600" dirty="0">
                  <a:latin typeface="Arial" panose="020B0604020202020204" pitchFamily="34" charset="0"/>
                  <a:cs typeface="Arial" panose="020B0604020202020204" pitchFamily="34" charset="0"/>
                </a:rPr>
                <a:t> </a:t>
              </a:r>
              <a:r>
                <a:rPr lang="de-DE" sz="1600" b="1" dirty="0" err="1">
                  <a:solidFill>
                    <a:srgbClr val="FF0000"/>
                  </a:solidFill>
                  <a:latin typeface="Arial" panose="020B0604020202020204" pitchFamily="34" charset="0"/>
                  <a:cs typeface="Arial" panose="020B0604020202020204" pitchFamily="34" charset="0"/>
                </a:rPr>
                <a:t>red</a:t>
              </a:r>
              <a:r>
                <a:rPr lang="de-DE" sz="1600" dirty="0">
                  <a:solidFill>
                    <a:schemeClr val="bg1">
                      <a:lumMod val="85000"/>
                    </a:schemeClr>
                  </a:solidFill>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parent‘s</a:t>
              </a:r>
              <a:r>
                <a:rPr lang="de-DE" sz="1600" dirty="0">
                  <a:latin typeface="Arial" panose="020B0604020202020204" pitchFamily="34" charset="0"/>
                  <a:cs typeface="Arial" panose="020B0604020202020204" pitchFamily="34" charset="0"/>
                </a:rPr>
                <a:t> HS</a:t>
              </a:r>
              <a:endParaRPr lang="en-GB" sz="1600" dirty="0">
                <a:latin typeface="Arial" panose="020B0604020202020204" pitchFamily="34" charset="0"/>
                <a:cs typeface="Arial" panose="020B0604020202020204" pitchFamily="34" charset="0"/>
              </a:endParaRPr>
            </a:p>
          </p:txBody>
        </p:sp>
        <p:sp>
          <p:nvSpPr>
            <p:cNvPr id="6" name="Right Arrow 5"/>
            <p:cNvSpPr/>
            <p:nvPr/>
          </p:nvSpPr>
          <p:spPr>
            <a:xfrm>
              <a:off x="4973092" y="2510106"/>
              <a:ext cx="428090" cy="500056"/>
            </a:xfrm>
            <a:prstGeom prst="rightArrow">
              <a:avLst/>
            </a:prstGeom>
            <a:solidFill>
              <a:srgbClr val="FFFFFF"/>
            </a:solidFill>
          </p:spPr>
          <p:txBody>
            <a:bodyPr wrap="square" rtlCol="0">
              <a:spAutoFit/>
            </a:bodyPr>
            <a:lstStyle/>
            <a:p>
              <a:endParaRPr lang="en-GB"/>
            </a:p>
          </p:txBody>
        </p:sp>
      </p:grpSp>
      <p:sp>
        <p:nvSpPr>
          <p:cNvPr id="3" name="Rectangle 2"/>
          <p:cNvSpPr/>
          <p:nvPr/>
        </p:nvSpPr>
        <p:spPr>
          <a:xfrm>
            <a:off x="886609" y="2394954"/>
            <a:ext cx="4958499" cy="4326357"/>
          </a:xfrm>
          <a:prstGeom prst="rect">
            <a:avLst/>
          </a:prstGeom>
          <a:solidFill>
            <a:srgbClr val="FFFFFF">
              <a:alpha val="87843"/>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423576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grpId="0" nodeType="clickEffect">
                                  <p:stCondLst>
                                    <p:cond delay="0"/>
                                  </p:stCondLst>
                                  <p:childTnLst>
                                    <p:animEffect transition="out" filter="wipe(left)">
                                      <p:cBhvr>
                                        <p:cTn id="6" dur="2000"/>
                                        <p:tgtEl>
                                          <p:spTgt spid="3"/>
                                        </p:tgtEl>
                                      </p:cBhvr>
                                    </p:animEffect>
                                    <p:set>
                                      <p:cBhvr>
                                        <p:cTn id="7" dur="1" fill="hold">
                                          <p:stCondLst>
                                            <p:cond delay="19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2" name="Group 231"/>
          <p:cNvGrpSpPr/>
          <p:nvPr/>
        </p:nvGrpSpPr>
        <p:grpSpPr>
          <a:xfrm>
            <a:off x="109538" y="1670050"/>
            <a:ext cx="5961062" cy="5391150"/>
            <a:chOff x="109538" y="1670050"/>
            <a:chExt cx="5961062" cy="5391150"/>
          </a:xfrm>
        </p:grpSpPr>
        <p:graphicFrame>
          <p:nvGraphicFramePr>
            <p:cNvPr id="27" name="Object 26"/>
            <p:cNvGraphicFramePr>
              <a:graphicFrameLocks noChangeAspect="1"/>
            </p:cNvGraphicFramePr>
            <p:nvPr>
              <p:extLst>
                <p:ext uri="{D42A27DB-BD31-4B8C-83A1-F6EECF244321}">
                  <p14:modId xmlns:p14="http://schemas.microsoft.com/office/powerpoint/2010/main" val="346403351"/>
                </p:ext>
              </p:extLst>
            </p:nvPr>
          </p:nvGraphicFramePr>
          <p:xfrm>
            <a:off x="109538" y="1670050"/>
            <a:ext cx="5961062" cy="5391150"/>
          </p:xfrm>
          <a:graphic>
            <a:graphicData uri="http://schemas.openxmlformats.org/presentationml/2006/ole">
              <mc:AlternateContent xmlns:mc="http://schemas.openxmlformats.org/markup-compatibility/2006">
                <mc:Choice xmlns:v="urn:schemas-microsoft-com:vml" Requires="v">
                  <p:oleObj spid="_x0000_s30991" name="Document" r:id="rId3" imgW="5960676" imgH="5390509" progId="Word.Document.12">
                    <p:link updateAutomatic="1"/>
                  </p:oleObj>
                </mc:Choice>
                <mc:Fallback>
                  <p:oleObj name="Document" r:id="rId3" imgW="5960676" imgH="5390509" progId="Word.Document.12">
                    <p:link updateAutomatic="1"/>
                    <p:pic>
                      <p:nvPicPr>
                        <p:cNvPr id="27" name="Object 26"/>
                        <p:cNvPicPr/>
                        <p:nvPr/>
                      </p:nvPicPr>
                      <p:blipFill>
                        <a:blip r:embed="rId4"/>
                        <a:stretch>
                          <a:fillRect/>
                        </a:stretch>
                      </p:blipFill>
                      <p:spPr>
                        <a:xfrm>
                          <a:off x="109538" y="1670050"/>
                          <a:ext cx="5961062" cy="5391150"/>
                        </a:xfrm>
                        <a:prstGeom prst="rect">
                          <a:avLst/>
                        </a:prstGeom>
                      </p:spPr>
                    </p:pic>
                  </p:oleObj>
                </mc:Fallback>
              </mc:AlternateContent>
            </a:graphicData>
          </a:graphic>
        </p:graphicFrame>
        <p:cxnSp>
          <p:nvCxnSpPr>
            <p:cNvPr id="228" name="Straight Arrow Connector 227"/>
            <p:cNvCxnSpPr/>
            <p:nvPr/>
          </p:nvCxnSpPr>
          <p:spPr>
            <a:xfrm>
              <a:off x="113244" y="1686721"/>
              <a:ext cx="669925" cy="0"/>
            </a:xfrm>
            <a:prstGeom prst="straightConnector1">
              <a:avLst/>
            </a:prstGeom>
            <a:ln>
              <a:solidFill>
                <a:schemeClr val="tx1"/>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43" name="Straight Arrow Connector 242"/>
            <p:cNvCxnSpPr/>
            <p:nvPr/>
          </p:nvCxnSpPr>
          <p:spPr>
            <a:xfrm>
              <a:off x="113244" y="1686720"/>
              <a:ext cx="0" cy="658550"/>
            </a:xfrm>
            <a:prstGeom prst="straightConnector1">
              <a:avLst/>
            </a:prstGeom>
            <a:ln>
              <a:solidFill>
                <a:schemeClr val="tx1"/>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257" name="TextBox 256"/>
          <p:cNvSpPr txBox="1"/>
          <p:nvPr/>
        </p:nvSpPr>
        <p:spPr>
          <a:xfrm>
            <a:off x="6070071" y="1695415"/>
            <a:ext cx="6083835" cy="1200329"/>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Three HS-family as example cases; colour is mean value (colour) of their members. Although the differences can still be told, slightly more or less reddish-blueish-greenish, the differences are very much </a:t>
            </a:r>
            <a:r>
              <a:rPr lang="en-GB" dirty="0">
                <a:solidFill>
                  <a:srgbClr val="0000FF"/>
                </a:solidFill>
                <a:latin typeface="Arial" panose="020B0604020202020204" pitchFamily="34" charset="0"/>
                <a:cs typeface="Arial" panose="020B0604020202020204" pitchFamily="34" charset="0"/>
              </a:rPr>
              <a:t>blurred</a:t>
            </a:r>
            <a:r>
              <a:rPr lang="en-GB" dirty="0">
                <a:latin typeface="Arial" panose="020B0604020202020204" pitchFamily="34" charset="0"/>
                <a:cs typeface="Arial" panose="020B0604020202020204" pitchFamily="34" charset="0"/>
              </a:rPr>
              <a:t>, </a:t>
            </a:r>
            <a:r>
              <a:rPr lang="en-GB" dirty="0">
                <a:solidFill>
                  <a:srgbClr val="0000FF"/>
                </a:solidFill>
                <a:latin typeface="Arial" panose="020B0604020202020204" pitchFamily="34" charset="0"/>
                <a:cs typeface="Arial" panose="020B0604020202020204" pitchFamily="34" charset="0"/>
              </a:rPr>
              <a:t>obfuscated</a:t>
            </a:r>
            <a:r>
              <a:rPr lang="en-GB" dirty="0">
                <a:latin typeface="Arial" panose="020B0604020202020204" pitchFamily="34" charset="0"/>
                <a:cs typeface="Arial" panose="020B0604020202020204" pitchFamily="34" charset="0"/>
              </a:rPr>
              <a:t>. </a:t>
            </a:r>
          </a:p>
        </p:txBody>
      </p:sp>
      <p:cxnSp>
        <p:nvCxnSpPr>
          <p:cNvPr id="258" name="Straight Arrow Connector 257"/>
          <p:cNvCxnSpPr>
            <a:stCxn id="257" idx="1"/>
            <a:endCxn id="275" idx="6"/>
          </p:cNvCxnSpPr>
          <p:nvPr/>
        </p:nvCxnSpPr>
        <p:spPr>
          <a:xfrm flipH="1">
            <a:off x="5580000" y="2295580"/>
            <a:ext cx="490071" cy="470839"/>
          </a:xfrm>
          <a:prstGeom prst="straightConnector1">
            <a:avLst/>
          </a:prstGeom>
          <a:ln w="28575">
            <a:solidFill>
              <a:schemeClr val="tx1"/>
            </a:solidFill>
            <a:tailEnd type="triangle"/>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62" name="Straight Arrow Connector 261"/>
          <p:cNvCxnSpPr>
            <a:stCxn id="257" idx="1"/>
            <a:endCxn id="277" idx="6"/>
          </p:cNvCxnSpPr>
          <p:nvPr/>
        </p:nvCxnSpPr>
        <p:spPr>
          <a:xfrm flipH="1">
            <a:off x="5609878" y="2295580"/>
            <a:ext cx="460193" cy="1173134"/>
          </a:xfrm>
          <a:prstGeom prst="straightConnector1">
            <a:avLst/>
          </a:prstGeom>
          <a:ln w="28575">
            <a:solidFill>
              <a:schemeClr val="tx1"/>
            </a:solidFill>
            <a:tailEnd type="triangle"/>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63" name="Straight Arrow Connector 262"/>
          <p:cNvCxnSpPr>
            <a:stCxn id="257" idx="1"/>
            <a:endCxn id="278" idx="7"/>
          </p:cNvCxnSpPr>
          <p:nvPr/>
        </p:nvCxnSpPr>
        <p:spPr>
          <a:xfrm flipH="1">
            <a:off x="5553640" y="2295580"/>
            <a:ext cx="516431" cy="1830645"/>
          </a:xfrm>
          <a:prstGeom prst="straightConnector1">
            <a:avLst/>
          </a:prstGeom>
          <a:ln w="28575">
            <a:solidFill>
              <a:schemeClr val="tx1"/>
            </a:solidFill>
            <a:tailEnd type="triangle"/>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48" name="Oval 247"/>
          <p:cNvSpPr/>
          <p:nvPr/>
        </p:nvSpPr>
        <p:spPr>
          <a:xfrm>
            <a:off x="3279000" y="2670134"/>
            <a:ext cx="180000" cy="180000"/>
          </a:xfrm>
          <a:prstGeom prst="ellipse">
            <a:avLst/>
          </a:prstGeom>
          <a:noFill/>
          <a:ln w="31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72" name="Oval 271"/>
          <p:cNvSpPr/>
          <p:nvPr/>
        </p:nvSpPr>
        <p:spPr>
          <a:xfrm>
            <a:off x="2554708" y="3373998"/>
            <a:ext cx="180000" cy="180000"/>
          </a:xfrm>
          <a:prstGeom prst="ellipse">
            <a:avLst/>
          </a:prstGeom>
          <a:noFill/>
          <a:ln w="31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73" name="Oval 272"/>
          <p:cNvSpPr/>
          <p:nvPr/>
        </p:nvSpPr>
        <p:spPr>
          <a:xfrm>
            <a:off x="3275859" y="4076298"/>
            <a:ext cx="180000" cy="180000"/>
          </a:xfrm>
          <a:prstGeom prst="ellipse">
            <a:avLst/>
          </a:prstGeom>
          <a:noFill/>
          <a:ln w="31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75" name="Oval 274"/>
          <p:cNvSpPr/>
          <p:nvPr/>
        </p:nvSpPr>
        <p:spPr>
          <a:xfrm>
            <a:off x="5400000" y="2676419"/>
            <a:ext cx="180000" cy="180000"/>
          </a:xfrm>
          <a:prstGeom prst="ellipse">
            <a:avLst/>
          </a:prstGeom>
          <a:noFill/>
          <a:ln w="31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77" name="Oval 276"/>
          <p:cNvSpPr/>
          <p:nvPr/>
        </p:nvSpPr>
        <p:spPr>
          <a:xfrm>
            <a:off x="5429878" y="3378714"/>
            <a:ext cx="180000" cy="180000"/>
          </a:xfrm>
          <a:prstGeom prst="ellipse">
            <a:avLst/>
          </a:prstGeom>
          <a:noFill/>
          <a:ln w="31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78" name="Oval 277"/>
          <p:cNvSpPr/>
          <p:nvPr/>
        </p:nvSpPr>
        <p:spPr>
          <a:xfrm>
            <a:off x="5400000" y="4099865"/>
            <a:ext cx="180000" cy="180000"/>
          </a:xfrm>
          <a:prstGeom prst="ellipse">
            <a:avLst/>
          </a:prstGeom>
          <a:noFill/>
          <a:ln w="31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36" name="Rectangle 335"/>
          <p:cNvSpPr/>
          <p:nvPr/>
        </p:nvSpPr>
        <p:spPr>
          <a:xfrm>
            <a:off x="828000" y="5990053"/>
            <a:ext cx="4349727" cy="735969"/>
          </a:xfrm>
          <a:prstGeom prst="rect">
            <a:avLst/>
          </a:prstGeom>
          <a:noFill/>
          <a:ln w="57150">
            <a:solidFill>
              <a:schemeClr val="tx1">
                <a:lumMod val="50000"/>
                <a:lumOff val="50000"/>
              </a:schemeClr>
            </a:solidFill>
            <a:prstDash val="dash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40" name="Rectangle 339"/>
          <p:cNvSpPr/>
          <p:nvPr/>
        </p:nvSpPr>
        <p:spPr>
          <a:xfrm>
            <a:off x="5168157" y="5982195"/>
            <a:ext cx="684000" cy="735969"/>
          </a:xfrm>
          <a:prstGeom prst="rect">
            <a:avLst/>
          </a:prstGeom>
          <a:noFill/>
          <a:ln w="57150">
            <a:solidFill>
              <a:schemeClr val="tx1">
                <a:lumMod val="50000"/>
                <a:lumOff val="50000"/>
              </a:schemeClr>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9" name="Textfeld 5"/>
          <p:cNvSpPr txBox="1"/>
          <p:nvPr/>
        </p:nvSpPr>
        <p:spPr>
          <a:xfrm>
            <a:off x="11527368" y="6365560"/>
            <a:ext cx="626538"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r"/>
            <a:fld id="{5B255CE3-06F4-4E80-85AD-A0878CDD5C50}" type="slidenum">
              <a:rPr lang="en-GB" sz="2400" smtClean="0">
                <a:latin typeface="Arial" panose="020B0604020202020204" pitchFamily="34" charset="0"/>
                <a:cs typeface="Arial" panose="020B0604020202020204" pitchFamily="34" charset="0"/>
              </a:rPr>
              <a:pPr algn="r"/>
              <a:t>14</a:t>
            </a:fld>
            <a:endParaRPr lang="en-GB" sz="2400" dirty="0">
              <a:latin typeface="Arial" panose="020B0604020202020204" pitchFamily="34" charset="0"/>
              <a:cs typeface="Arial" panose="020B0604020202020204" pitchFamily="34" charset="0"/>
            </a:endParaRPr>
          </a:p>
        </p:txBody>
      </p:sp>
      <p:pic>
        <p:nvPicPr>
          <p:cNvPr id="2" name="Picture 1"/>
          <p:cNvPicPr>
            <a:picLocks noChangeAspect="1"/>
          </p:cNvPicPr>
          <p:nvPr/>
        </p:nvPicPr>
        <p:blipFill>
          <a:blip r:embed="rId5"/>
          <a:stretch>
            <a:fillRect/>
          </a:stretch>
        </p:blipFill>
        <p:spPr>
          <a:xfrm>
            <a:off x="10300531" y="2959471"/>
            <a:ext cx="1853375" cy="1867091"/>
          </a:xfrm>
          <a:prstGeom prst="rect">
            <a:avLst/>
          </a:prstGeom>
        </p:spPr>
      </p:pic>
      <p:sp>
        <p:nvSpPr>
          <p:cNvPr id="3" name="TextBox 2"/>
          <p:cNvSpPr txBox="1"/>
          <p:nvPr/>
        </p:nvSpPr>
        <p:spPr>
          <a:xfrm>
            <a:off x="10300531" y="4834473"/>
            <a:ext cx="1853375" cy="36933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de-DE" dirty="0">
                <a:latin typeface="Arial" panose="020B0604020202020204" pitchFamily="34" charset="0"/>
                <a:cs typeface="Arial" panose="020B0604020202020204" pitchFamily="34" charset="0"/>
              </a:rPr>
              <a:t>Diagonal </a:t>
            </a:r>
            <a:r>
              <a:rPr lang="de-DE" dirty="0" err="1">
                <a:latin typeface="Arial" panose="020B0604020202020204" pitchFamily="34" charset="0"/>
                <a:cs typeface="Arial" panose="020B0604020202020204" pitchFamily="34" charset="0"/>
              </a:rPr>
              <a:t>white</a:t>
            </a:r>
            <a:endParaRPr lang="en-GB" dirty="0">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id="{A7163884-7B5F-4E3A-A104-23F6B3ED2D14}"/>
              </a:ext>
            </a:extLst>
          </p:cNvPr>
          <p:cNvSpPr txBox="1"/>
          <p:nvPr/>
        </p:nvSpPr>
        <p:spPr>
          <a:xfrm>
            <a:off x="78828" y="42040"/>
            <a:ext cx="12029902" cy="1569660"/>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altLang="de-DE" sz="2400" dirty="0">
                <a:latin typeface="Arial" panose="020B0604020202020204" pitchFamily="34" charset="0"/>
                <a:cs typeface="Arial" panose="020B0604020202020204" pitchFamily="34" charset="0"/>
              </a:rPr>
              <a:t>Colours indicate </a:t>
            </a:r>
            <a:r>
              <a:rPr lang="en-GB" altLang="de-DE" sz="2400" dirty="0">
                <a:solidFill>
                  <a:srgbClr val="0000FF"/>
                </a:solidFill>
                <a:latin typeface="Arial" panose="020B0604020202020204" pitchFamily="34" charset="0"/>
                <a:cs typeface="Arial" panose="020B0604020202020204" pitchFamily="34" charset="0"/>
              </a:rPr>
              <a:t>clear</a:t>
            </a:r>
            <a:r>
              <a:rPr lang="en-GB" altLang="de-DE" sz="2400" dirty="0">
                <a:latin typeface="Arial" panose="020B0604020202020204" pitchFamily="34" charset="0"/>
                <a:cs typeface="Arial" panose="020B0604020202020204" pitchFamily="34" charset="0"/>
              </a:rPr>
              <a:t> contrasts between HWE individual; </a:t>
            </a:r>
            <a:r>
              <a:rPr lang="en-GB" altLang="de-DE" sz="2400" dirty="0">
                <a:solidFill>
                  <a:srgbClr val="0000FF"/>
                </a:solidFill>
                <a:latin typeface="Arial" panose="020B0604020202020204" pitchFamily="34" charset="0"/>
                <a:cs typeface="Arial" panose="020B0604020202020204" pitchFamily="34" charset="0"/>
              </a:rPr>
              <a:t>less clear</a:t>
            </a:r>
            <a:r>
              <a:rPr lang="en-GB" altLang="de-DE" sz="2400" dirty="0">
                <a:latin typeface="Arial" panose="020B0604020202020204" pitchFamily="34" charset="0"/>
                <a:cs typeface="Arial" panose="020B0604020202020204" pitchFamily="34" charset="0"/>
              </a:rPr>
              <a:t> between their FS families; </a:t>
            </a:r>
            <a:r>
              <a:rPr lang="en-GB" altLang="de-DE" sz="2400" dirty="0">
                <a:solidFill>
                  <a:srgbClr val="0000FF"/>
                </a:solidFill>
                <a:latin typeface="Arial" panose="020B0604020202020204" pitchFamily="34" charset="0"/>
                <a:cs typeface="Arial" panose="020B0604020202020204" pitchFamily="34" charset="0"/>
              </a:rPr>
              <a:t>even-less clear </a:t>
            </a:r>
            <a:r>
              <a:rPr lang="en-GB" altLang="de-DE" sz="2400" dirty="0">
                <a:latin typeface="Arial" panose="020B0604020202020204" pitchFamily="34" charset="0"/>
                <a:cs typeface="Arial" panose="020B0604020202020204" pitchFamily="34" charset="0"/>
              </a:rPr>
              <a:t>between half-sib offspring. </a:t>
            </a:r>
            <a:r>
              <a:rPr lang="en-GB" altLang="de-DE" sz="2400" dirty="0">
                <a:solidFill>
                  <a:schemeClr val="tx1">
                    <a:lumMod val="50000"/>
                    <a:lumOff val="50000"/>
                  </a:schemeClr>
                </a:solidFill>
                <a:latin typeface="Arial" panose="020B0604020202020204" pitchFamily="34" charset="0"/>
                <a:cs typeface="Arial" panose="020B0604020202020204" pitchFamily="34" charset="0"/>
              </a:rPr>
              <a:t>Caution: Different from the Diallel-GCA setting, </a:t>
            </a:r>
            <a:r>
              <a:rPr lang="en-GB" altLang="de-DE" sz="2400" dirty="0">
                <a:latin typeface="Arial" panose="020B0604020202020204" pitchFamily="34" charset="0"/>
                <a:cs typeface="Arial" panose="020B0604020202020204" pitchFamily="34" charset="0"/>
              </a:rPr>
              <a:t>here </a:t>
            </a:r>
            <a:r>
              <a:rPr lang="en-GB" altLang="de-DE" sz="2400" dirty="0">
                <a:solidFill>
                  <a:srgbClr val="0000FF"/>
                </a:solidFill>
                <a:latin typeface="Arial" panose="020B0604020202020204" pitchFamily="34" charset="0"/>
                <a:cs typeface="Arial" panose="020B0604020202020204" pitchFamily="34" charset="0"/>
              </a:rPr>
              <a:t>parents are non-inbred</a:t>
            </a:r>
            <a:r>
              <a:rPr lang="en-GB" altLang="de-DE" sz="2400" dirty="0">
                <a:latin typeface="Arial" panose="020B0604020202020204" pitchFamily="34" charset="0"/>
                <a:cs typeface="Arial" panose="020B0604020202020204" pitchFamily="34" charset="0"/>
              </a:rPr>
              <a:t>. </a:t>
            </a:r>
            <a:r>
              <a:rPr lang="en-GB" altLang="de-DE" sz="2400" dirty="0">
                <a:solidFill>
                  <a:schemeClr val="tx1">
                    <a:lumMod val="50000"/>
                    <a:lumOff val="50000"/>
                  </a:schemeClr>
                </a:solidFill>
                <a:latin typeface="Arial" panose="020B0604020202020204" pitchFamily="34" charset="0"/>
                <a:cs typeface="Arial" panose="020B0604020202020204" pitchFamily="34" charset="0"/>
              </a:rPr>
              <a:t>The colour analogy isn’t perfect, don’t ask about locus, allele, gene action, mono-polymorphic </a:t>
            </a:r>
            <a:r>
              <a:rPr lang="en-GB" altLang="de-DE" sz="2400" i="1" dirty="0">
                <a:solidFill>
                  <a:schemeClr val="tx1">
                    <a:lumMod val="50000"/>
                    <a:lumOff val="50000"/>
                  </a:schemeClr>
                </a:solidFill>
                <a:latin typeface="Arial" panose="020B0604020202020204" pitchFamily="34" charset="0"/>
                <a:cs typeface="Arial" panose="020B0604020202020204" pitchFamily="34" charset="0"/>
              </a:rPr>
              <a:t>et cetera</a:t>
            </a:r>
            <a:r>
              <a:rPr lang="en-GB" altLang="de-DE" sz="2400" dirty="0">
                <a:solidFill>
                  <a:schemeClr val="tx1">
                    <a:lumMod val="50000"/>
                    <a:lumOff val="50000"/>
                  </a:schemeClr>
                </a:solidFill>
                <a:latin typeface="Arial" panose="020B0604020202020204" pitchFamily="34" charset="0"/>
                <a:cs typeface="Arial" panose="020B0604020202020204" pitchFamily="34" charset="0"/>
              </a:rPr>
              <a:t>. </a:t>
            </a:r>
            <a:endParaRPr lang="en-GB" dirty="0"/>
          </a:p>
        </p:txBody>
      </p:sp>
    </p:spTree>
    <p:extLst>
      <p:ext uri="{BB962C8B-B14F-4D97-AF65-F5344CB8AC3E}">
        <p14:creationId xmlns:p14="http://schemas.microsoft.com/office/powerpoint/2010/main" val="42640164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2" name="Group 231"/>
          <p:cNvGrpSpPr/>
          <p:nvPr/>
        </p:nvGrpSpPr>
        <p:grpSpPr>
          <a:xfrm>
            <a:off x="109538" y="1670050"/>
            <a:ext cx="5961062" cy="5391150"/>
            <a:chOff x="109538" y="1670050"/>
            <a:chExt cx="5961062" cy="5391150"/>
          </a:xfrm>
        </p:grpSpPr>
        <p:graphicFrame>
          <p:nvGraphicFramePr>
            <p:cNvPr id="27" name="Object 26"/>
            <p:cNvGraphicFramePr>
              <a:graphicFrameLocks noChangeAspect="1"/>
            </p:cNvGraphicFramePr>
            <p:nvPr>
              <p:extLst>
                <p:ext uri="{D42A27DB-BD31-4B8C-83A1-F6EECF244321}">
                  <p14:modId xmlns:p14="http://schemas.microsoft.com/office/powerpoint/2010/main" val="2834853662"/>
                </p:ext>
              </p:extLst>
            </p:nvPr>
          </p:nvGraphicFramePr>
          <p:xfrm>
            <a:off x="109538" y="1670050"/>
            <a:ext cx="5961062" cy="5391150"/>
          </p:xfrm>
          <a:graphic>
            <a:graphicData uri="http://schemas.openxmlformats.org/presentationml/2006/ole">
              <mc:AlternateContent xmlns:mc="http://schemas.openxmlformats.org/markup-compatibility/2006">
                <mc:Choice xmlns:v="urn:schemas-microsoft-com:vml" Requires="v">
                  <p:oleObj spid="_x0000_s46232" name="Document" r:id="rId3" imgW="5960676" imgH="5390509" progId="Word.Document.12">
                    <p:link updateAutomatic="1"/>
                  </p:oleObj>
                </mc:Choice>
                <mc:Fallback>
                  <p:oleObj name="Document" r:id="rId3" imgW="5960676" imgH="5390509" progId="Word.Document.12">
                    <p:link updateAutomatic="1"/>
                    <p:pic>
                      <p:nvPicPr>
                        <p:cNvPr id="27" name="Object 26"/>
                        <p:cNvPicPr/>
                        <p:nvPr/>
                      </p:nvPicPr>
                      <p:blipFill>
                        <a:blip r:embed="rId4"/>
                        <a:stretch>
                          <a:fillRect/>
                        </a:stretch>
                      </p:blipFill>
                      <p:spPr>
                        <a:xfrm>
                          <a:off x="109538" y="1670050"/>
                          <a:ext cx="5961062" cy="5391150"/>
                        </a:xfrm>
                        <a:prstGeom prst="rect">
                          <a:avLst/>
                        </a:prstGeom>
                      </p:spPr>
                    </p:pic>
                  </p:oleObj>
                </mc:Fallback>
              </mc:AlternateContent>
            </a:graphicData>
          </a:graphic>
        </p:graphicFrame>
        <p:cxnSp>
          <p:nvCxnSpPr>
            <p:cNvPr id="228" name="Straight Arrow Connector 227"/>
            <p:cNvCxnSpPr/>
            <p:nvPr/>
          </p:nvCxnSpPr>
          <p:spPr>
            <a:xfrm>
              <a:off x="113244" y="1686721"/>
              <a:ext cx="669925" cy="0"/>
            </a:xfrm>
            <a:prstGeom prst="straightConnector1">
              <a:avLst/>
            </a:prstGeom>
            <a:ln>
              <a:solidFill>
                <a:schemeClr val="tx1"/>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43" name="Straight Arrow Connector 242"/>
            <p:cNvCxnSpPr/>
            <p:nvPr/>
          </p:nvCxnSpPr>
          <p:spPr>
            <a:xfrm>
              <a:off x="113244" y="1686720"/>
              <a:ext cx="0" cy="658550"/>
            </a:xfrm>
            <a:prstGeom prst="straightConnector1">
              <a:avLst/>
            </a:prstGeom>
            <a:ln>
              <a:solidFill>
                <a:schemeClr val="tx1"/>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231" name="TextBox 230"/>
          <p:cNvSpPr txBox="1"/>
          <p:nvPr/>
        </p:nvSpPr>
        <p:spPr>
          <a:xfrm>
            <a:off x="6070070" y="3058806"/>
            <a:ext cx="6083835" cy="1200329"/>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dirty="0">
                <a:solidFill>
                  <a:schemeClr val="tx1">
                    <a:lumMod val="50000"/>
                    <a:lumOff val="50000"/>
                  </a:schemeClr>
                </a:solidFill>
                <a:latin typeface="Arial" panose="020B0604020202020204" pitchFamily="34" charset="0"/>
                <a:cs typeface="Arial" panose="020B0604020202020204" pitchFamily="34" charset="0"/>
              </a:rPr>
              <a:t>Three ‚randomly‘ picked FS-family, colour indicate mean values of their members. They are – okay – rather different, but by far not as different from each other as their parents have been (last season; when they lived).  </a:t>
            </a:r>
          </a:p>
        </p:txBody>
      </p:sp>
      <p:cxnSp>
        <p:nvCxnSpPr>
          <p:cNvPr id="234" name="Straight Arrow Connector 233"/>
          <p:cNvCxnSpPr>
            <a:stCxn id="231" idx="1"/>
            <a:endCxn id="248" idx="6"/>
          </p:cNvCxnSpPr>
          <p:nvPr/>
        </p:nvCxnSpPr>
        <p:spPr>
          <a:xfrm flipH="1" flipV="1">
            <a:off x="3459000" y="2760134"/>
            <a:ext cx="2611070" cy="898837"/>
          </a:xfrm>
          <a:prstGeom prst="straightConnector1">
            <a:avLst/>
          </a:prstGeom>
          <a:ln w="28575">
            <a:solidFill>
              <a:schemeClr val="tx1">
                <a:lumMod val="50000"/>
                <a:lumOff val="50000"/>
              </a:schemeClr>
            </a:solidFill>
            <a:tailEnd type="triangle"/>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51" name="Straight Arrow Connector 250"/>
          <p:cNvCxnSpPr>
            <a:stCxn id="231" idx="1"/>
            <a:endCxn id="273" idx="7"/>
          </p:cNvCxnSpPr>
          <p:nvPr/>
        </p:nvCxnSpPr>
        <p:spPr>
          <a:xfrm flipH="1">
            <a:off x="3429499" y="3658971"/>
            <a:ext cx="2640571" cy="443687"/>
          </a:xfrm>
          <a:prstGeom prst="straightConnector1">
            <a:avLst/>
          </a:prstGeom>
          <a:ln w="28575">
            <a:solidFill>
              <a:schemeClr val="tx1">
                <a:lumMod val="50000"/>
                <a:lumOff val="50000"/>
              </a:schemeClr>
            </a:solidFill>
            <a:tailEnd type="triangle"/>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56" name="Straight Arrow Connector 255"/>
          <p:cNvCxnSpPr>
            <a:stCxn id="231" idx="1"/>
            <a:endCxn id="272" idx="6"/>
          </p:cNvCxnSpPr>
          <p:nvPr/>
        </p:nvCxnSpPr>
        <p:spPr>
          <a:xfrm flipH="1" flipV="1">
            <a:off x="2734708" y="3463998"/>
            <a:ext cx="3335362" cy="194973"/>
          </a:xfrm>
          <a:prstGeom prst="straightConnector1">
            <a:avLst/>
          </a:prstGeom>
          <a:ln w="28575">
            <a:solidFill>
              <a:schemeClr val="tx1">
                <a:lumMod val="50000"/>
                <a:lumOff val="50000"/>
              </a:schemeClr>
            </a:solidFill>
            <a:tailEnd type="triangle"/>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57" name="TextBox 256"/>
          <p:cNvSpPr txBox="1"/>
          <p:nvPr/>
        </p:nvSpPr>
        <p:spPr>
          <a:xfrm>
            <a:off x="6070071" y="1695415"/>
            <a:ext cx="6083835" cy="1200329"/>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spc="-50" dirty="0">
                <a:latin typeface="Arial" panose="020B0604020202020204" pitchFamily="34" charset="0"/>
                <a:cs typeface="Arial" panose="020B0604020202020204" pitchFamily="34" charset="0"/>
              </a:rPr>
              <a:t>Three HS-families as example cases; colour indicate mean value of their members. Although the differences can still be told, slightly more or less reddish-blueish-greenish, the differences are very much blurred, obfuscated. </a:t>
            </a:r>
          </a:p>
        </p:txBody>
      </p:sp>
      <p:cxnSp>
        <p:nvCxnSpPr>
          <p:cNvPr id="258" name="Straight Arrow Connector 257"/>
          <p:cNvCxnSpPr>
            <a:stCxn id="257" idx="1"/>
            <a:endCxn id="275" idx="6"/>
          </p:cNvCxnSpPr>
          <p:nvPr/>
        </p:nvCxnSpPr>
        <p:spPr>
          <a:xfrm flipH="1">
            <a:off x="5580000" y="2295580"/>
            <a:ext cx="490071" cy="470839"/>
          </a:xfrm>
          <a:prstGeom prst="straightConnector1">
            <a:avLst/>
          </a:prstGeom>
          <a:ln w="28575">
            <a:solidFill>
              <a:schemeClr val="tx1"/>
            </a:solidFill>
            <a:tailEnd type="triangle"/>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62" name="Straight Arrow Connector 261"/>
          <p:cNvCxnSpPr>
            <a:stCxn id="257" idx="1"/>
            <a:endCxn id="277" idx="6"/>
          </p:cNvCxnSpPr>
          <p:nvPr/>
        </p:nvCxnSpPr>
        <p:spPr>
          <a:xfrm flipH="1">
            <a:off x="5609878" y="2295580"/>
            <a:ext cx="460193" cy="1173134"/>
          </a:xfrm>
          <a:prstGeom prst="straightConnector1">
            <a:avLst/>
          </a:prstGeom>
          <a:ln w="28575">
            <a:solidFill>
              <a:schemeClr val="tx1"/>
            </a:solidFill>
            <a:tailEnd type="triangle"/>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63" name="Straight Arrow Connector 262"/>
          <p:cNvCxnSpPr>
            <a:stCxn id="257" idx="1"/>
            <a:endCxn id="278" idx="7"/>
          </p:cNvCxnSpPr>
          <p:nvPr/>
        </p:nvCxnSpPr>
        <p:spPr>
          <a:xfrm flipH="1">
            <a:off x="5553640" y="2295580"/>
            <a:ext cx="516431" cy="1830645"/>
          </a:xfrm>
          <a:prstGeom prst="straightConnector1">
            <a:avLst/>
          </a:prstGeom>
          <a:ln w="28575">
            <a:solidFill>
              <a:schemeClr val="tx1"/>
            </a:solidFill>
            <a:tailEnd type="triangle"/>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48" name="Oval 247"/>
          <p:cNvSpPr/>
          <p:nvPr/>
        </p:nvSpPr>
        <p:spPr>
          <a:xfrm>
            <a:off x="3279000" y="2670134"/>
            <a:ext cx="180000" cy="180000"/>
          </a:xfrm>
          <a:prstGeom prst="ellipse">
            <a:avLst/>
          </a:prstGeom>
          <a:noFill/>
          <a:ln w="28575">
            <a:solidFill>
              <a:schemeClr val="bg1">
                <a:lumMod val="95000"/>
              </a:schemeClr>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72" name="Oval 271"/>
          <p:cNvSpPr/>
          <p:nvPr/>
        </p:nvSpPr>
        <p:spPr>
          <a:xfrm>
            <a:off x="2554708" y="3373998"/>
            <a:ext cx="180000" cy="180000"/>
          </a:xfrm>
          <a:prstGeom prst="ellipse">
            <a:avLst/>
          </a:prstGeom>
          <a:noFill/>
          <a:ln w="28575">
            <a:solidFill>
              <a:schemeClr val="bg1">
                <a:lumMod val="95000"/>
              </a:schemeClr>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73" name="Oval 272"/>
          <p:cNvSpPr/>
          <p:nvPr/>
        </p:nvSpPr>
        <p:spPr>
          <a:xfrm>
            <a:off x="3275859" y="4076298"/>
            <a:ext cx="180000" cy="180000"/>
          </a:xfrm>
          <a:prstGeom prst="ellipse">
            <a:avLst/>
          </a:prstGeom>
          <a:noFill/>
          <a:ln w="28575">
            <a:solidFill>
              <a:schemeClr val="bg1">
                <a:lumMod val="95000"/>
              </a:schemeClr>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75" name="Oval 274"/>
          <p:cNvSpPr/>
          <p:nvPr/>
        </p:nvSpPr>
        <p:spPr>
          <a:xfrm>
            <a:off x="5400000" y="2676419"/>
            <a:ext cx="180000" cy="180000"/>
          </a:xfrm>
          <a:prstGeom prst="ellipse">
            <a:avLst/>
          </a:prstGeom>
          <a:noFill/>
          <a:ln w="28575">
            <a:solidFill>
              <a:schemeClr val="bg1">
                <a:lumMod val="95000"/>
              </a:schemeClr>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77" name="Oval 276"/>
          <p:cNvSpPr/>
          <p:nvPr/>
        </p:nvSpPr>
        <p:spPr>
          <a:xfrm>
            <a:off x="5429878" y="3378714"/>
            <a:ext cx="180000" cy="180000"/>
          </a:xfrm>
          <a:prstGeom prst="ellipse">
            <a:avLst/>
          </a:prstGeom>
          <a:noFill/>
          <a:ln w="28575">
            <a:solidFill>
              <a:schemeClr val="bg1">
                <a:lumMod val="95000"/>
              </a:schemeClr>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78" name="Oval 277"/>
          <p:cNvSpPr/>
          <p:nvPr/>
        </p:nvSpPr>
        <p:spPr>
          <a:xfrm>
            <a:off x="5400000" y="4099865"/>
            <a:ext cx="180000" cy="180000"/>
          </a:xfrm>
          <a:prstGeom prst="ellipse">
            <a:avLst/>
          </a:prstGeom>
          <a:noFill/>
          <a:ln w="28575">
            <a:solidFill>
              <a:schemeClr val="bg1">
                <a:lumMod val="95000"/>
              </a:schemeClr>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35" name="TextBox 334"/>
          <p:cNvSpPr txBox="1"/>
          <p:nvPr/>
        </p:nvSpPr>
        <p:spPr>
          <a:xfrm>
            <a:off x="6070070" y="4758907"/>
            <a:ext cx="6081081" cy="1754326"/>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Analogy does not show </a:t>
            </a:r>
            <a:r>
              <a:rPr lang="en-GB" dirty="0">
                <a:solidFill>
                  <a:srgbClr val="0000FF"/>
                </a:solidFill>
                <a:latin typeface="Arial" panose="020B0604020202020204" pitchFamily="34" charset="0"/>
                <a:cs typeface="Arial" panose="020B0604020202020204" pitchFamily="34" charset="0"/>
              </a:rPr>
              <a:t>segregation </a:t>
            </a:r>
            <a:r>
              <a:rPr lang="en-GB" dirty="0">
                <a:latin typeface="Arial" panose="020B0604020202020204" pitchFamily="34" charset="0"/>
                <a:cs typeface="Arial" panose="020B0604020202020204" pitchFamily="34" charset="0"/>
              </a:rPr>
              <a:t>(genetic diversity) inside families caused by heterozygosity of their parents.  Although the diversity in colours in the white-dashed frame reminds us of the diversity inside the HS family (which is shown in undashed grey frame), the segregation inside the FS families is not shown. </a:t>
            </a:r>
          </a:p>
        </p:txBody>
      </p:sp>
      <p:sp>
        <p:nvSpPr>
          <p:cNvPr id="336" name="Rectangle 335"/>
          <p:cNvSpPr/>
          <p:nvPr/>
        </p:nvSpPr>
        <p:spPr>
          <a:xfrm>
            <a:off x="828000" y="5990053"/>
            <a:ext cx="4349727" cy="735969"/>
          </a:xfrm>
          <a:prstGeom prst="rect">
            <a:avLst/>
          </a:prstGeom>
          <a:noFill/>
          <a:ln w="57150">
            <a:solidFill>
              <a:schemeClr val="bg1"/>
            </a:solidFill>
            <a:prstDash val="dash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337" name="Straight Arrow Connector 336"/>
          <p:cNvCxnSpPr>
            <a:stCxn id="335" idx="1"/>
            <a:endCxn id="336" idx="0"/>
          </p:cNvCxnSpPr>
          <p:nvPr/>
        </p:nvCxnSpPr>
        <p:spPr>
          <a:xfrm flipH="1">
            <a:off x="3002864" y="5636070"/>
            <a:ext cx="3067206" cy="353983"/>
          </a:xfrm>
          <a:prstGeom prst="straightConnector1">
            <a:avLst/>
          </a:prstGeom>
          <a:ln w="28575">
            <a:solidFill>
              <a:schemeClr val="bg1"/>
            </a:solidFill>
            <a:prstDash val="solid"/>
            <a:tailEnd type="triangle"/>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40" name="Rectangle 339"/>
          <p:cNvSpPr/>
          <p:nvPr/>
        </p:nvSpPr>
        <p:spPr>
          <a:xfrm>
            <a:off x="5168157" y="5982195"/>
            <a:ext cx="684000" cy="735969"/>
          </a:xfrm>
          <a:prstGeom prst="rect">
            <a:avLst/>
          </a:prstGeom>
          <a:noFill/>
          <a:ln w="57150">
            <a:solidFill>
              <a:schemeClr val="tx1">
                <a:lumMod val="50000"/>
                <a:lumOff val="50000"/>
              </a:schemeClr>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342" name="Straight Arrow Connector 341"/>
          <p:cNvCxnSpPr>
            <a:cxnSpLocks/>
            <a:stCxn id="335" idx="1"/>
            <a:endCxn id="28" idx="7"/>
          </p:cNvCxnSpPr>
          <p:nvPr/>
        </p:nvCxnSpPr>
        <p:spPr>
          <a:xfrm flipH="1">
            <a:off x="5555916" y="5636070"/>
            <a:ext cx="514154" cy="685184"/>
          </a:xfrm>
          <a:prstGeom prst="straightConnector1">
            <a:avLst/>
          </a:prstGeom>
          <a:ln w="28575">
            <a:solidFill>
              <a:schemeClr val="bg1"/>
            </a:solidFill>
            <a:prstDash val="solid"/>
            <a:tailEnd type="triangle"/>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59" name="Textfeld 5"/>
          <p:cNvSpPr txBox="1"/>
          <p:nvPr/>
        </p:nvSpPr>
        <p:spPr>
          <a:xfrm>
            <a:off x="11527368" y="6365560"/>
            <a:ext cx="626538"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r"/>
            <a:fld id="{5B255CE3-06F4-4E80-85AD-A0878CDD5C50}" type="slidenum">
              <a:rPr lang="en-GB" sz="2400" smtClean="0">
                <a:latin typeface="Arial" panose="020B0604020202020204" pitchFamily="34" charset="0"/>
                <a:cs typeface="Arial" panose="020B0604020202020204" pitchFamily="34" charset="0"/>
              </a:rPr>
              <a:pPr algn="r"/>
              <a:t>15</a:t>
            </a:fld>
            <a:endParaRPr lang="en-GB" sz="2400" dirty="0">
              <a:latin typeface="Arial" panose="020B0604020202020204" pitchFamily="34" charset="0"/>
              <a:cs typeface="Arial" panose="020B0604020202020204" pitchFamily="34" charset="0"/>
            </a:endParaRPr>
          </a:p>
        </p:txBody>
      </p:sp>
      <p:sp>
        <p:nvSpPr>
          <p:cNvPr id="28" name="Oval 27">
            <a:extLst>
              <a:ext uri="{FF2B5EF4-FFF2-40B4-BE49-F238E27FC236}">
                <a16:creationId xmlns:a16="http://schemas.microsoft.com/office/drawing/2014/main" id="{C147B594-CEA3-4C96-A46C-C0F8921DB807}"/>
              </a:ext>
            </a:extLst>
          </p:cNvPr>
          <p:cNvSpPr/>
          <p:nvPr/>
        </p:nvSpPr>
        <p:spPr>
          <a:xfrm>
            <a:off x="5402276" y="6294894"/>
            <a:ext cx="180000" cy="180000"/>
          </a:xfrm>
          <a:prstGeom prst="ellipse">
            <a:avLst/>
          </a:prstGeom>
          <a:noFill/>
          <a:ln w="28575">
            <a:solidFill>
              <a:schemeClr val="bg1">
                <a:lumMod val="95000"/>
              </a:schemeClr>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9" name="TextBox 28">
            <a:extLst>
              <a:ext uri="{FF2B5EF4-FFF2-40B4-BE49-F238E27FC236}">
                <a16:creationId xmlns:a16="http://schemas.microsoft.com/office/drawing/2014/main" id="{10DF0483-2996-4A22-AF3C-CB34D291893B}"/>
              </a:ext>
            </a:extLst>
          </p:cNvPr>
          <p:cNvSpPr txBox="1"/>
          <p:nvPr/>
        </p:nvSpPr>
        <p:spPr>
          <a:xfrm>
            <a:off x="78828" y="42040"/>
            <a:ext cx="12029902" cy="1569660"/>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altLang="de-DE" sz="2400" dirty="0">
                <a:latin typeface="Arial" panose="020B0604020202020204" pitchFamily="34" charset="0"/>
                <a:cs typeface="Arial" panose="020B0604020202020204" pitchFamily="34" charset="0"/>
              </a:rPr>
              <a:t>Colours indicate </a:t>
            </a:r>
            <a:r>
              <a:rPr lang="en-GB" altLang="de-DE" sz="2400" dirty="0">
                <a:solidFill>
                  <a:srgbClr val="0000FF"/>
                </a:solidFill>
                <a:latin typeface="Arial" panose="020B0604020202020204" pitchFamily="34" charset="0"/>
                <a:cs typeface="Arial" panose="020B0604020202020204" pitchFamily="34" charset="0"/>
              </a:rPr>
              <a:t>clear</a:t>
            </a:r>
            <a:r>
              <a:rPr lang="en-GB" altLang="de-DE" sz="2400" dirty="0">
                <a:latin typeface="Arial" panose="020B0604020202020204" pitchFamily="34" charset="0"/>
                <a:cs typeface="Arial" panose="020B0604020202020204" pitchFamily="34" charset="0"/>
              </a:rPr>
              <a:t> contrasts between HWE individual; </a:t>
            </a:r>
            <a:r>
              <a:rPr lang="en-GB" altLang="de-DE" sz="2400" dirty="0">
                <a:solidFill>
                  <a:srgbClr val="0000FF"/>
                </a:solidFill>
                <a:latin typeface="Arial" panose="020B0604020202020204" pitchFamily="34" charset="0"/>
                <a:cs typeface="Arial" panose="020B0604020202020204" pitchFamily="34" charset="0"/>
              </a:rPr>
              <a:t>less clear</a:t>
            </a:r>
            <a:r>
              <a:rPr lang="en-GB" altLang="de-DE" sz="2400" dirty="0">
                <a:latin typeface="Arial" panose="020B0604020202020204" pitchFamily="34" charset="0"/>
                <a:cs typeface="Arial" panose="020B0604020202020204" pitchFamily="34" charset="0"/>
              </a:rPr>
              <a:t> between their FS families; </a:t>
            </a:r>
            <a:r>
              <a:rPr lang="en-GB" altLang="de-DE" sz="2400" dirty="0">
                <a:solidFill>
                  <a:srgbClr val="0000FF"/>
                </a:solidFill>
                <a:latin typeface="Arial" panose="020B0604020202020204" pitchFamily="34" charset="0"/>
                <a:cs typeface="Arial" panose="020B0604020202020204" pitchFamily="34" charset="0"/>
              </a:rPr>
              <a:t>even-less clear </a:t>
            </a:r>
            <a:r>
              <a:rPr lang="en-GB" altLang="de-DE" sz="2400" dirty="0">
                <a:latin typeface="Arial" panose="020B0604020202020204" pitchFamily="34" charset="0"/>
                <a:cs typeface="Arial" panose="020B0604020202020204" pitchFamily="34" charset="0"/>
              </a:rPr>
              <a:t>between half-sib offspring. </a:t>
            </a:r>
            <a:r>
              <a:rPr lang="en-GB" altLang="de-DE" sz="2400" dirty="0">
                <a:solidFill>
                  <a:schemeClr val="tx1">
                    <a:lumMod val="50000"/>
                    <a:lumOff val="50000"/>
                  </a:schemeClr>
                </a:solidFill>
                <a:latin typeface="Arial" panose="020B0604020202020204" pitchFamily="34" charset="0"/>
                <a:cs typeface="Arial" panose="020B0604020202020204" pitchFamily="34" charset="0"/>
              </a:rPr>
              <a:t>Caution: Different from the Diallel-GCA setting, </a:t>
            </a:r>
            <a:r>
              <a:rPr lang="en-GB" altLang="de-DE" sz="2400" dirty="0">
                <a:latin typeface="Arial" panose="020B0604020202020204" pitchFamily="34" charset="0"/>
                <a:cs typeface="Arial" panose="020B0604020202020204" pitchFamily="34" charset="0"/>
              </a:rPr>
              <a:t>here </a:t>
            </a:r>
            <a:r>
              <a:rPr lang="en-GB" altLang="de-DE" sz="2400" dirty="0">
                <a:solidFill>
                  <a:srgbClr val="0000FF"/>
                </a:solidFill>
                <a:latin typeface="Arial" panose="020B0604020202020204" pitchFamily="34" charset="0"/>
                <a:cs typeface="Arial" panose="020B0604020202020204" pitchFamily="34" charset="0"/>
              </a:rPr>
              <a:t>parents are non-inbred</a:t>
            </a:r>
            <a:r>
              <a:rPr lang="en-GB" altLang="de-DE" sz="2400" dirty="0">
                <a:latin typeface="Arial" panose="020B0604020202020204" pitchFamily="34" charset="0"/>
                <a:cs typeface="Arial" panose="020B0604020202020204" pitchFamily="34" charset="0"/>
              </a:rPr>
              <a:t>. </a:t>
            </a:r>
            <a:r>
              <a:rPr lang="en-GB" altLang="de-DE" sz="2400" dirty="0">
                <a:solidFill>
                  <a:schemeClr val="tx1">
                    <a:lumMod val="50000"/>
                    <a:lumOff val="50000"/>
                  </a:schemeClr>
                </a:solidFill>
                <a:latin typeface="Arial" panose="020B0604020202020204" pitchFamily="34" charset="0"/>
                <a:cs typeface="Arial" panose="020B0604020202020204" pitchFamily="34" charset="0"/>
              </a:rPr>
              <a:t>The colour analogy isn’t perfect, don’t ask about locus, allele, gene action, mono-polymorphic </a:t>
            </a:r>
            <a:r>
              <a:rPr lang="en-GB" altLang="de-DE" sz="2400" i="1" dirty="0">
                <a:solidFill>
                  <a:schemeClr val="tx1">
                    <a:lumMod val="50000"/>
                    <a:lumOff val="50000"/>
                  </a:schemeClr>
                </a:solidFill>
                <a:latin typeface="Arial" panose="020B0604020202020204" pitchFamily="34" charset="0"/>
                <a:cs typeface="Arial" panose="020B0604020202020204" pitchFamily="34" charset="0"/>
              </a:rPr>
              <a:t>et cetera</a:t>
            </a:r>
            <a:r>
              <a:rPr lang="en-GB" altLang="de-DE" sz="2400" dirty="0">
                <a:solidFill>
                  <a:schemeClr val="tx1">
                    <a:lumMod val="50000"/>
                    <a:lumOff val="50000"/>
                  </a:schemeClr>
                </a:solidFill>
                <a:latin typeface="Arial" panose="020B0604020202020204" pitchFamily="34" charset="0"/>
                <a:cs typeface="Arial" panose="020B0604020202020204" pitchFamily="34" charset="0"/>
              </a:rPr>
              <a:t>. </a:t>
            </a:r>
            <a:endParaRPr lang="en-GB" dirty="0"/>
          </a:p>
        </p:txBody>
      </p:sp>
    </p:spTree>
    <p:extLst>
      <p:ext uri="{BB962C8B-B14F-4D97-AF65-F5344CB8AC3E}">
        <p14:creationId xmlns:p14="http://schemas.microsoft.com/office/powerpoint/2010/main" val="7555897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47FCD5DF-FD6C-4623-8206-894A68AD28EF}"/>
              </a:ext>
            </a:extLst>
          </p:cNvPr>
          <p:cNvSpPr txBox="1"/>
          <p:nvPr/>
        </p:nvSpPr>
        <p:spPr>
          <a:xfrm>
            <a:off x="61294" y="0"/>
            <a:ext cx="12040530" cy="2677656"/>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I have included two pages from UNPLAB-</a:t>
            </a:r>
            <a:r>
              <a:rPr lang="en-GB" sz="24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PopGen</a:t>
            </a:r>
            <a:r>
              <a:rPr lang="en-GB" sz="2400" dirty="0">
                <a:latin typeface="Arial" panose="020B0604020202020204" pitchFamily="34" charset="0"/>
                <a:cs typeface="Arial" panose="020B0604020202020204" pitchFamily="34" charset="0"/>
              </a:rPr>
              <a:t>_Ch-3[Inbreeding] in this chapter (pages 27 and 28) . Since you have already studied the chapters on Population Genetics ;-) ... you can skip ahead to the next page. However, if, quite unexpectedly, this is not the case, then perhaps you should go there. Or you can carefully study the screenshots here directly below. The topic is, of course: </a:t>
            </a:r>
            <a:br>
              <a:rPr lang="en-GB" sz="2400" dirty="0">
                <a:latin typeface="Arial" panose="020B0604020202020204" pitchFamily="34" charset="0"/>
                <a:cs typeface="Arial" panose="020B0604020202020204" pitchFamily="34" charset="0"/>
              </a:rPr>
            </a:br>
            <a:r>
              <a:rPr lang="en-GB" sz="2400" dirty="0">
                <a:latin typeface="Arial" panose="020B0604020202020204" pitchFamily="34" charset="0"/>
                <a:cs typeface="Arial" panose="020B0604020202020204" pitchFamily="34" charset="0"/>
              </a:rPr>
              <a:t>What does ‘</a:t>
            </a:r>
            <a:r>
              <a:rPr lang="en-GB" sz="2400"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identical by descent</a:t>
            </a:r>
            <a:r>
              <a:rPr lang="en-GB" sz="2400" dirty="0">
                <a:latin typeface="Arial" panose="020B0604020202020204" pitchFamily="34" charset="0"/>
                <a:cs typeface="Arial" panose="020B0604020202020204" pitchFamily="34" charset="0"/>
              </a:rPr>
              <a:t>’ really mean, especially in comparison to ‘</a:t>
            </a:r>
            <a:r>
              <a:rPr lang="en-GB" sz="24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alike in state</a:t>
            </a:r>
            <a:r>
              <a:rPr lang="en-GB" sz="2400" dirty="0">
                <a:latin typeface="Arial" panose="020B0604020202020204" pitchFamily="34" charset="0"/>
                <a:cs typeface="Arial" panose="020B0604020202020204" pitchFamily="34" charset="0"/>
              </a:rPr>
              <a:t>’? </a:t>
            </a:r>
          </a:p>
        </p:txBody>
      </p:sp>
      <p:sp>
        <p:nvSpPr>
          <p:cNvPr id="7" name="Textfeld 5">
            <a:extLst>
              <a:ext uri="{FF2B5EF4-FFF2-40B4-BE49-F238E27FC236}">
                <a16:creationId xmlns:a16="http://schemas.microsoft.com/office/drawing/2014/main" id="{ACE698A1-A618-4425-A244-2E30AC5065BF}"/>
              </a:ext>
            </a:extLst>
          </p:cNvPr>
          <p:cNvSpPr txBox="1"/>
          <p:nvPr/>
        </p:nvSpPr>
        <p:spPr>
          <a:xfrm>
            <a:off x="11494120" y="2647670"/>
            <a:ext cx="626538"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fld id="{5B255CE3-06F4-4E80-85AD-A0878CDD5C50}" type="slidenum">
              <a:rPr lang="en-GB" sz="2400" smtClean="0">
                <a:latin typeface="Arial" panose="020B0604020202020204" pitchFamily="34" charset="0"/>
                <a:cs typeface="Arial" panose="020B0604020202020204" pitchFamily="34" charset="0"/>
              </a:rPr>
              <a:pPr algn="ctr"/>
              <a:t>16</a:t>
            </a:fld>
            <a:endParaRPr lang="en-GB" sz="2400"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717FEB48-305F-4711-91BE-0FD604AB93AD}"/>
              </a:ext>
            </a:extLst>
          </p:cNvPr>
          <p:cNvPicPr>
            <a:picLocks noChangeAspect="1"/>
          </p:cNvPicPr>
          <p:nvPr/>
        </p:nvPicPr>
        <p:blipFill>
          <a:blip r:embed="rId2"/>
          <a:stretch>
            <a:fillRect/>
          </a:stretch>
        </p:blipFill>
        <p:spPr>
          <a:xfrm>
            <a:off x="6282712" y="3212970"/>
            <a:ext cx="5819111" cy="3289922"/>
          </a:xfrm>
          <a:prstGeom prst="rect">
            <a:avLst/>
          </a:prstGeom>
          <a:effectLst>
            <a:outerShdw blurRad="50800" dist="38100" dir="2700000" algn="tl" rotWithShape="0">
              <a:prstClr val="black">
                <a:alpha val="40000"/>
              </a:prstClr>
            </a:outerShdw>
          </a:effectLst>
        </p:spPr>
      </p:pic>
      <p:pic>
        <p:nvPicPr>
          <p:cNvPr id="9" name="Picture 8">
            <a:extLst>
              <a:ext uri="{FF2B5EF4-FFF2-40B4-BE49-F238E27FC236}">
                <a16:creationId xmlns:a16="http://schemas.microsoft.com/office/drawing/2014/main" id="{FFB1024F-1271-4BDB-AF38-0255467DB519}"/>
              </a:ext>
            </a:extLst>
          </p:cNvPr>
          <p:cNvPicPr>
            <a:picLocks noChangeAspect="1"/>
          </p:cNvPicPr>
          <p:nvPr/>
        </p:nvPicPr>
        <p:blipFill>
          <a:blip r:embed="rId3"/>
          <a:stretch>
            <a:fillRect/>
          </a:stretch>
        </p:blipFill>
        <p:spPr>
          <a:xfrm>
            <a:off x="61294" y="3212969"/>
            <a:ext cx="5844626" cy="3289923"/>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2012319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8828" y="42040"/>
            <a:ext cx="11979002"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Remember, think about it, take it all in: Alike in State </a:t>
            </a:r>
            <a:r>
              <a:rPr lang="en-GB" sz="2400" i="1" dirty="0">
                <a:latin typeface="Arial" panose="020B0604020202020204" pitchFamily="34" charset="0"/>
                <a:cs typeface="Arial" panose="020B0604020202020204" pitchFamily="34" charset="0"/>
              </a:rPr>
              <a:t>vs</a:t>
            </a:r>
            <a:r>
              <a:rPr lang="en-GB" sz="2400" dirty="0">
                <a:latin typeface="Arial" panose="020B0604020202020204" pitchFamily="34" charset="0"/>
                <a:cs typeface="Arial" panose="020B0604020202020204" pitchFamily="34" charset="0"/>
              </a:rPr>
              <a:t>. </a:t>
            </a:r>
            <a:r>
              <a:rPr lang="en-GB" sz="2400" dirty="0">
                <a:solidFill>
                  <a:srgbClr val="0000FF"/>
                </a:solidFill>
                <a:latin typeface="Arial" panose="020B0604020202020204" pitchFamily="34" charset="0"/>
                <a:cs typeface="Arial" panose="020B0604020202020204" pitchFamily="34" charset="0"/>
              </a:rPr>
              <a:t>Identical by Descent</a:t>
            </a:r>
          </a:p>
        </p:txBody>
      </p:sp>
      <p:sp>
        <p:nvSpPr>
          <p:cNvPr id="87" name="Text Box 30"/>
          <p:cNvSpPr txBox="1">
            <a:spLocks noChangeArrowheads="1"/>
          </p:cNvSpPr>
          <p:nvPr/>
        </p:nvSpPr>
        <p:spPr bwMode="auto">
          <a:xfrm>
            <a:off x="283654" y="5596314"/>
            <a:ext cx="5181600" cy="1200329"/>
          </a:xfrm>
          <a:prstGeom prst="rect">
            <a:avLst/>
          </a:prstGeom>
          <a:solidFill>
            <a:schemeClr val="bg1"/>
          </a:solidFill>
          <a:ln w="9525">
            <a:solidFill>
              <a:schemeClr val="bg2"/>
            </a:solidFill>
            <a:miter lim="800000"/>
            <a:headEnd/>
            <a:tailEnd/>
          </a:ln>
          <a:effectLst>
            <a:outerShdw blurRad="50800" dist="38100" dir="2700000" algn="tl" rotWithShape="0">
              <a:prstClr val="black">
                <a:alpha val="40000"/>
              </a:prstClr>
            </a:outerShdw>
          </a:effectLst>
        </p:spPr>
        <p:txBody>
          <a:bodyPr wrap="square">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spcBef>
                <a:spcPct val="50000"/>
              </a:spcBef>
            </a:pPr>
            <a:r>
              <a:rPr lang="en-GB" altLang="de-DE" sz="1800" dirty="0">
                <a:latin typeface="Arial" panose="020B0604020202020204" pitchFamily="34" charset="0"/>
                <a:cs typeface="Arial" panose="020B0604020202020204" pitchFamily="34" charset="0"/>
              </a:rPr>
              <a:t>Pedigree shows individuals </a:t>
            </a:r>
            <a:r>
              <a:rPr lang="en-GB" altLang="de-DE" sz="1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X</a:t>
            </a:r>
            <a:r>
              <a:rPr lang="en-GB" altLang="de-DE" sz="1800" dirty="0">
                <a:latin typeface="Arial" panose="020B0604020202020204" pitchFamily="34" charset="0"/>
                <a:cs typeface="Arial" panose="020B0604020202020204" pitchFamily="34" charset="0"/>
              </a:rPr>
              <a:t> and </a:t>
            </a:r>
            <a:r>
              <a:rPr lang="en-GB" altLang="de-DE" sz="1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Y</a:t>
            </a:r>
            <a:r>
              <a:rPr lang="en-GB" altLang="de-DE" sz="1800" dirty="0">
                <a:latin typeface="Arial" panose="020B0604020202020204" pitchFamily="34" charset="0"/>
                <a:cs typeface="Arial" panose="020B0604020202020204" pitchFamily="34" charset="0"/>
              </a:rPr>
              <a:t>. They are half-sib siblings, they share one common parent; it therefore may happen they share (copies of) the allele </a:t>
            </a:r>
            <a:r>
              <a:rPr lang="en-GB" altLang="de-DE" sz="1800" dirty="0">
                <a:solidFill>
                  <a:srgbClr val="0000FF"/>
                </a:solidFill>
                <a:latin typeface="Arial" panose="020B0604020202020204" pitchFamily="34" charset="0"/>
                <a:cs typeface="Arial" panose="020B0604020202020204" pitchFamily="34" charset="0"/>
              </a:rPr>
              <a:t>A1</a:t>
            </a:r>
            <a:r>
              <a:rPr lang="en-GB" altLang="de-DE" sz="1800" dirty="0">
                <a:latin typeface="Arial" panose="020B0604020202020204" pitchFamily="34" charset="0"/>
                <a:cs typeface="Arial" panose="020B0604020202020204" pitchFamily="34" charset="0"/>
              </a:rPr>
              <a:t>as </a:t>
            </a:r>
            <a:r>
              <a:rPr lang="en-GB" altLang="de-DE" sz="1800" dirty="0" err="1">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ibd</a:t>
            </a:r>
            <a:r>
              <a:rPr lang="en-GB" altLang="de-DE" sz="1800" dirty="0">
                <a:latin typeface="Arial" panose="020B0604020202020204" pitchFamily="34" charset="0"/>
                <a:cs typeface="Arial" panose="020B0604020202020204" pitchFamily="34" charset="0"/>
              </a:rPr>
              <a:t>.</a:t>
            </a:r>
          </a:p>
        </p:txBody>
      </p:sp>
      <p:grpSp>
        <p:nvGrpSpPr>
          <p:cNvPr id="130" name="Group 129"/>
          <p:cNvGrpSpPr/>
          <p:nvPr/>
        </p:nvGrpSpPr>
        <p:grpSpPr>
          <a:xfrm>
            <a:off x="78827" y="630362"/>
            <a:ext cx="5521325" cy="4862007"/>
            <a:chOff x="78827" y="630362"/>
            <a:chExt cx="5521325" cy="4862007"/>
          </a:xfrm>
        </p:grpSpPr>
        <p:sp>
          <p:nvSpPr>
            <p:cNvPr id="65" name="Text Box 5"/>
            <p:cNvSpPr txBox="1">
              <a:spLocks noChangeArrowheads="1"/>
            </p:cNvSpPr>
            <p:nvPr/>
          </p:nvSpPr>
          <p:spPr bwMode="auto">
            <a:xfrm>
              <a:off x="1539328" y="2156852"/>
              <a:ext cx="8921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spcBef>
                  <a:spcPct val="50000"/>
                </a:spcBef>
              </a:pPr>
              <a:r>
                <a:rPr lang="en-GB" altLang="de-DE" sz="1800" b="1" dirty="0">
                  <a:latin typeface="Arial" panose="020B0604020202020204" pitchFamily="34" charset="0"/>
                  <a:cs typeface="Arial" panose="020B0604020202020204" pitchFamily="34" charset="0"/>
                </a:rPr>
                <a:t>A</a:t>
              </a:r>
              <a:r>
                <a:rPr lang="en-GB" altLang="de-DE" sz="1800" b="1" baseline="-25000" dirty="0">
                  <a:latin typeface="Arial" panose="020B0604020202020204" pitchFamily="34" charset="0"/>
                  <a:cs typeface="Arial" panose="020B0604020202020204" pitchFamily="34" charset="0"/>
                </a:rPr>
                <a:t>1</a:t>
              </a:r>
              <a:r>
                <a:rPr lang="en-GB" altLang="de-DE" sz="1800" b="1" dirty="0">
                  <a:latin typeface="Arial" panose="020B0604020202020204" pitchFamily="34" charset="0"/>
                  <a:cs typeface="Arial" panose="020B0604020202020204" pitchFamily="34" charset="0"/>
                </a:rPr>
                <a:t>A</a:t>
              </a:r>
              <a:r>
                <a:rPr lang="en-GB" altLang="de-DE" sz="1800" b="1" baseline="-25000" dirty="0">
                  <a:latin typeface="Arial" panose="020B0604020202020204" pitchFamily="34" charset="0"/>
                  <a:cs typeface="Arial" panose="020B0604020202020204" pitchFamily="34" charset="0"/>
                </a:rPr>
                <a:t>1</a:t>
              </a:r>
            </a:p>
          </p:txBody>
        </p:sp>
        <p:sp>
          <p:nvSpPr>
            <p:cNvPr id="66" name="Text Box 6"/>
            <p:cNvSpPr txBox="1">
              <a:spLocks noChangeArrowheads="1"/>
            </p:cNvSpPr>
            <p:nvPr/>
          </p:nvSpPr>
          <p:spPr bwMode="auto">
            <a:xfrm>
              <a:off x="2453728" y="2156852"/>
              <a:ext cx="8921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spcBef>
                  <a:spcPct val="50000"/>
                </a:spcBef>
              </a:pPr>
              <a:r>
                <a:rPr lang="en-GB" altLang="de-DE" sz="1800" b="1" dirty="0">
                  <a:solidFill>
                    <a:srgbClr val="0000FF"/>
                  </a:solidFill>
                  <a:latin typeface="Arial" panose="020B0604020202020204" pitchFamily="34" charset="0"/>
                  <a:cs typeface="Arial" panose="020B0604020202020204" pitchFamily="34" charset="0"/>
                </a:rPr>
                <a:t>A</a:t>
              </a:r>
              <a:r>
                <a:rPr lang="en-GB" altLang="de-DE" sz="1800" b="1" baseline="-25000" dirty="0">
                  <a:solidFill>
                    <a:srgbClr val="0000FF"/>
                  </a:solidFill>
                  <a:latin typeface="Arial" panose="020B0604020202020204" pitchFamily="34" charset="0"/>
                  <a:cs typeface="Arial" panose="020B0604020202020204" pitchFamily="34" charset="0"/>
                </a:rPr>
                <a:t>1</a:t>
              </a:r>
              <a:r>
                <a:rPr lang="en-GB" altLang="de-DE" sz="1800" b="1" dirty="0">
                  <a:latin typeface="Arial" panose="020B0604020202020204" pitchFamily="34" charset="0"/>
                  <a:cs typeface="Arial" panose="020B0604020202020204" pitchFamily="34" charset="0"/>
                </a:rPr>
                <a:t>A</a:t>
              </a:r>
              <a:r>
                <a:rPr lang="en-GB" altLang="de-DE" sz="1800" b="1" baseline="-25000" dirty="0">
                  <a:latin typeface="Arial" panose="020B0604020202020204" pitchFamily="34" charset="0"/>
                  <a:cs typeface="Arial" panose="020B0604020202020204" pitchFamily="34" charset="0"/>
                </a:rPr>
                <a:t>2</a:t>
              </a:r>
            </a:p>
          </p:txBody>
        </p:sp>
        <p:sp>
          <p:nvSpPr>
            <p:cNvPr id="67" name="Text Box 7"/>
            <p:cNvSpPr txBox="1">
              <a:spLocks noChangeArrowheads="1"/>
            </p:cNvSpPr>
            <p:nvPr/>
          </p:nvSpPr>
          <p:spPr bwMode="auto">
            <a:xfrm>
              <a:off x="3444328" y="2156852"/>
              <a:ext cx="8921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spcBef>
                  <a:spcPct val="50000"/>
                </a:spcBef>
              </a:pPr>
              <a:r>
                <a:rPr lang="en-GB" altLang="de-DE" sz="1800" b="1" dirty="0">
                  <a:latin typeface="Arial" panose="020B0604020202020204" pitchFamily="34" charset="0"/>
                  <a:cs typeface="Arial" panose="020B0604020202020204" pitchFamily="34" charset="0"/>
                </a:rPr>
                <a:t>A</a:t>
              </a:r>
              <a:r>
                <a:rPr lang="en-GB" altLang="de-DE" sz="1800" b="1" baseline="-25000" dirty="0">
                  <a:latin typeface="Arial" panose="020B0604020202020204" pitchFamily="34" charset="0"/>
                  <a:cs typeface="Arial" panose="020B0604020202020204" pitchFamily="34" charset="0"/>
                </a:rPr>
                <a:t>2</a:t>
              </a:r>
              <a:r>
                <a:rPr lang="en-GB" altLang="de-DE" sz="1800" b="1" dirty="0">
                  <a:latin typeface="Arial" panose="020B0604020202020204" pitchFamily="34" charset="0"/>
                  <a:cs typeface="Arial" panose="020B0604020202020204" pitchFamily="34" charset="0"/>
                </a:rPr>
                <a:t>A</a:t>
              </a:r>
              <a:r>
                <a:rPr lang="en-GB" altLang="de-DE" sz="1800" b="1" baseline="-25000" dirty="0">
                  <a:latin typeface="Arial" panose="020B0604020202020204" pitchFamily="34" charset="0"/>
                  <a:cs typeface="Arial" panose="020B0604020202020204" pitchFamily="34" charset="0"/>
                </a:rPr>
                <a:t>2</a:t>
              </a:r>
            </a:p>
          </p:txBody>
        </p:sp>
        <p:sp>
          <p:nvSpPr>
            <p:cNvPr id="68" name="Text Box 8"/>
            <p:cNvSpPr txBox="1">
              <a:spLocks noChangeArrowheads="1"/>
            </p:cNvSpPr>
            <p:nvPr/>
          </p:nvSpPr>
          <p:spPr bwMode="auto">
            <a:xfrm>
              <a:off x="256939" y="2122988"/>
              <a:ext cx="98867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spcBef>
                  <a:spcPct val="50000"/>
                </a:spcBef>
              </a:pPr>
              <a:r>
                <a:rPr lang="en-GB" altLang="de-DE" sz="1800" dirty="0">
                  <a:latin typeface="Arial" panose="020B0604020202020204" pitchFamily="34" charset="0"/>
                  <a:cs typeface="Arial" panose="020B0604020202020204" pitchFamily="34" charset="0"/>
                </a:rPr>
                <a:t>Three Parents</a:t>
              </a:r>
            </a:p>
          </p:txBody>
        </p:sp>
        <p:sp>
          <p:nvSpPr>
            <p:cNvPr id="69" name="AutoShape 9"/>
            <p:cNvSpPr>
              <a:spLocks/>
            </p:cNvSpPr>
            <p:nvPr/>
          </p:nvSpPr>
          <p:spPr bwMode="auto">
            <a:xfrm rot="16200000">
              <a:off x="1815553" y="2404502"/>
              <a:ext cx="228600" cy="609600"/>
            </a:xfrm>
            <a:prstGeom prst="leftBrace">
              <a:avLst>
                <a:gd name="adj1" fmla="val 22222"/>
                <a:gd name="adj2" fmla="val 50000"/>
              </a:avLst>
            </a:prstGeom>
            <a:noFill/>
            <a:ln w="19050">
              <a:solidFill>
                <a:schemeClr val="tx1"/>
              </a:solidFill>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endParaRPr lang="en-GB" altLang="en-US" sz="1800" dirty="0">
                <a:latin typeface="Arial" panose="020B0604020202020204" pitchFamily="34" charset="0"/>
                <a:cs typeface="Arial" panose="020B0604020202020204" pitchFamily="34" charset="0"/>
              </a:endParaRPr>
            </a:p>
          </p:txBody>
        </p:sp>
        <p:sp>
          <p:nvSpPr>
            <p:cNvPr id="70" name="AutoShape 10"/>
            <p:cNvSpPr>
              <a:spLocks/>
            </p:cNvSpPr>
            <p:nvPr/>
          </p:nvSpPr>
          <p:spPr bwMode="auto">
            <a:xfrm rot="16200000">
              <a:off x="3725316" y="2412439"/>
              <a:ext cx="228600" cy="609600"/>
            </a:xfrm>
            <a:prstGeom prst="leftBrace">
              <a:avLst>
                <a:gd name="adj1" fmla="val 22222"/>
                <a:gd name="adj2" fmla="val 50000"/>
              </a:avLst>
            </a:prstGeom>
            <a:noFill/>
            <a:ln w="19050">
              <a:solidFill>
                <a:schemeClr val="tx1"/>
              </a:solidFill>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endParaRPr lang="en-GB" altLang="en-US" sz="1800" dirty="0">
                <a:latin typeface="Arial" panose="020B0604020202020204" pitchFamily="34" charset="0"/>
                <a:cs typeface="Arial" panose="020B0604020202020204" pitchFamily="34" charset="0"/>
              </a:endParaRPr>
            </a:p>
          </p:txBody>
        </p:sp>
        <p:sp>
          <p:nvSpPr>
            <p:cNvPr id="71" name="AutoShape 11"/>
            <p:cNvSpPr>
              <a:spLocks/>
            </p:cNvSpPr>
            <p:nvPr/>
          </p:nvSpPr>
          <p:spPr bwMode="auto">
            <a:xfrm rot="16200000">
              <a:off x="2744241" y="2418789"/>
              <a:ext cx="228600" cy="609600"/>
            </a:xfrm>
            <a:prstGeom prst="leftBrace">
              <a:avLst>
                <a:gd name="adj1" fmla="val 22222"/>
                <a:gd name="adj2" fmla="val 50000"/>
              </a:avLst>
            </a:prstGeom>
            <a:noFill/>
            <a:ln w="19050">
              <a:solidFill>
                <a:schemeClr val="tx1"/>
              </a:solidFill>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endParaRPr lang="en-GB" altLang="en-US" sz="1800" dirty="0">
                <a:latin typeface="Arial" panose="020B0604020202020204" pitchFamily="34" charset="0"/>
                <a:cs typeface="Arial" panose="020B0604020202020204" pitchFamily="34" charset="0"/>
              </a:endParaRPr>
            </a:p>
          </p:txBody>
        </p:sp>
        <p:sp>
          <p:nvSpPr>
            <p:cNvPr id="72" name="Text Box 12"/>
            <p:cNvSpPr txBox="1">
              <a:spLocks noChangeArrowheads="1"/>
            </p:cNvSpPr>
            <p:nvPr/>
          </p:nvSpPr>
          <p:spPr bwMode="auto">
            <a:xfrm>
              <a:off x="3114128" y="3368115"/>
              <a:ext cx="892175" cy="36988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spcBef>
                  <a:spcPct val="50000"/>
                </a:spcBef>
              </a:pPr>
              <a:r>
                <a:rPr lang="en-GB" altLang="de-DE" sz="1800" b="1" dirty="0">
                  <a:solidFill>
                    <a:srgbClr val="0000FF"/>
                  </a:solidFill>
                  <a:latin typeface="Arial" panose="020B0604020202020204" pitchFamily="34" charset="0"/>
                  <a:cs typeface="Arial" panose="020B0604020202020204" pitchFamily="34" charset="0"/>
                </a:rPr>
                <a:t>A</a:t>
              </a:r>
              <a:r>
                <a:rPr lang="en-GB" altLang="de-DE" sz="1800" b="1" baseline="-25000" dirty="0">
                  <a:solidFill>
                    <a:srgbClr val="0000FF"/>
                  </a:solidFill>
                  <a:latin typeface="Arial" panose="020B0604020202020204" pitchFamily="34" charset="0"/>
                  <a:cs typeface="Arial" panose="020B0604020202020204" pitchFamily="34" charset="0"/>
                </a:rPr>
                <a:t>1</a:t>
              </a:r>
              <a:r>
                <a:rPr lang="en-GB" altLang="de-DE" sz="1800" b="1" dirty="0">
                  <a:latin typeface="Arial" panose="020B0604020202020204" pitchFamily="34" charset="0"/>
                  <a:cs typeface="Arial" panose="020B0604020202020204" pitchFamily="34" charset="0"/>
                </a:rPr>
                <a:t>A</a:t>
              </a:r>
              <a:r>
                <a:rPr lang="en-GB" altLang="de-DE" sz="1800" b="1" baseline="-25000" dirty="0">
                  <a:latin typeface="Arial" panose="020B0604020202020204" pitchFamily="34" charset="0"/>
                  <a:cs typeface="Arial" panose="020B0604020202020204" pitchFamily="34" charset="0"/>
                </a:rPr>
                <a:t>2</a:t>
              </a:r>
            </a:p>
          </p:txBody>
        </p:sp>
        <p:sp>
          <p:nvSpPr>
            <p:cNvPr id="73" name="Text Box 13"/>
            <p:cNvSpPr txBox="1">
              <a:spLocks noChangeArrowheads="1"/>
            </p:cNvSpPr>
            <p:nvPr/>
          </p:nvSpPr>
          <p:spPr bwMode="auto">
            <a:xfrm>
              <a:off x="1713953" y="3390340"/>
              <a:ext cx="892175" cy="36988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spcBef>
                  <a:spcPct val="50000"/>
                </a:spcBef>
              </a:pPr>
              <a:r>
                <a:rPr lang="en-GB" altLang="de-DE" sz="1800" b="1" dirty="0">
                  <a:latin typeface="Arial" panose="020B0604020202020204" pitchFamily="34" charset="0"/>
                  <a:cs typeface="Arial" panose="020B0604020202020204" pitchFamily="34" charset="0"/>
                </a:rPr>
                <a:t>A</a:t>
              </a:r>
              <a:r>
                <a:rPr lang="en-GB" altLang="de-DE" sz="1800" b="1" baseline="-25000" dirty="0">
                  <a:latin typeface="Arial" panose="020B0604020202020204" pitchFamily="34" charset="0"/>
                  <a:cs typeface="Arial" panose="020B0604020202020204" pitchFamily="34" charset="0"/>
                </a:rPr>
                <a:t>1</a:t>
              </a:r>
              <a:r>
                <a:rPr lang="en-GB" altLang="de-DE" sz="1800" b="1" dirty="0">
                  <a:solidFill>
                    <a:srgbClr val="0000FF"/>
                  </a:solidFill>
                  <a:latin typeface="Arial" panose="020B0604020202020204" pitchFamily="34" charset="0"/>
                  <a:cs typeface="Arial" panose="020B0604020202020204" pitchFamily="34" charset="0"/>
                </a:rPr>
                <a:t>A</a:t>
              </a:r>
              <a:r>
                <a:rPr lang="en-GB" altLang="de-DE" sz="1800" b="1" baseline="-25000" dirty="0">
                  <a:solidFill>
                    <a:srgbClr val="0000FF"/>
                  </a:solidFill>
                  <a:latin typeface="Arial" panose="020B0604020202020204" pitchFamily="34" charset="0"/>
                  <a:cs typeface="Arial" panose="020B0604020202020204" pitchFamily="34" charset="0"/>
                </a:rPr>
                <a:t>1</a:t>
              </a:r>
            </a:p>
          </p:txBody>
        </p:sp>
        <p:sp>
          <p:nvSpPr>
            <p:cNvPr id="74" name="Text Box 14"/>
            <p:cNvSpPr txBox="1">
              <a:spLocks noChangeArrowheads="1"/>
            </p:cNvSpPr>
            <p:nvPr/>
          </p:nvSpPr>
          <p:spPr bwMode="auto">
            <a:xfrm>
              <a:off x="256940" y="3273932"/>
              <a:ext cx="87321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spcBef>
                  <a:spcPct val="50000"/>
                </a:spcBef>
              </a:pPr>
              <a:r>
                <a:rPr lang="en-GB" altLang="de-DE" sz="1800" dirty="0">
                  <a:latin typeface="Arial" panose="020B0604020202020204" pitchFamily="34" charset="0"/>
                  <a:cs typeface="Arial" panose="020B0604020202020204" pitchFamily="34" charset="0"/>
                </a:rPr>
                <a:t>Off-spring</a:t>
              </a:r>
            </a:p>
          </p:txBody>
        </p:sp>
        <p:sp>
          <p:nvSpPr>
            <p:cNvPr id="75" name="Text Box 15"/>
            <p:cNvSpPr txBox="1">
              <a:spLocks noChangeArrowheads="1"/>
            </p:cNvSpPr>
            <p:nvPr/>
          </p:nvSpPr>
          <p:spPr bwMode="auto">
            <a:xfrm>
              <a:off x="1237177" y="3404627"/>
              <a:ext cx="471488" cy="36988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spcBef>
                  <a:spcPct val="50000"/>
                </a:spcBef>
              </a:pPr>
              <a:r>
                <a:rPr lang="en-GB" altLang="de-DE" sz="1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X</a:t>
              </a:r>
              <a:endParaRPr lang="en-GB" altLang="de-DE" sz="1800" b="1" baseline="-2500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76" name="Text Box 16"/>
            <p:cNvSpPr txBox="1">
              <a:spLocks noChangeArrowheads="1"/>
            </p:cNvSpPr>
            <p:nvPr/>
          </p:nvSpPr>
          <p:spPr bwMode="auto">
            <a:xfrm>
              <a:off x="3924819" y="3376052"/>
              <a:ext cx="442913" cy="36988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spcBef>
                  <a:spcPct val="50000"/>
                </a:spcBef>
              </a:pPr>
              <a:r>
                <a:rPr lang="en-GB" altLang="de-DE" sz="1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Y</a:t>
              </a:r>
              <a:endParaRPr lang="en-GB" altLang="de-DE" sz="1800" b="1" baseline="-2500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77" name="Line 17"/>
            <p:cNvSpPr>
              <a:spLocks noChangeShapeType="1"/>
            </p:cNvSpPr>
            <p:nvPr/>
          </p:nvSpPr>
          <p:spPr bwMode="auto">
            <a:xfrm flipH="1">
              <a:off x="1915566" y="2842652"/>
              <a:ext cx="4763" cy="614363"/>
            </a:xfrm>
            <a:prstGeom prst="line">
              <a:avLst/>
            </a:prstGeom>
            <a:noFill/>
            <a:ln w="19050">
              <a:solidFill>
                <a:schemeClr val="tx1"/>
              </a:solidFill>
              <a:round/>
              <a:headEnd/>
              <a:tailEnd type="triangle" w="med" len="me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txBody>
            <a:bodyPr/>
            <a:lstStyle/>
            <a:p>
              <a:endParaRPr lang="en-GB" dirty="0">
                <a:latin typeface="Arial" panose="020B0604020202020204" pitchFamily="34" charset="0"/>
                <a:cs typeface="Arial" panose="020B0604020202020204" pitchFamily="34" charset="0"/>
              </a:endParaRPr>
            </a:p>
          </p:txBody>
        </p:sp>
        <p:sp>
          <p:nvSpPr>
            <p:cNvPr id="78" name="Line 18"/>
            <p:cNvSpPr>
              <a:spLocks noChangeShapeType="1"/>
            </p:cNvSpPr>
            <p:nvPr/>
          </p:nvSpPr>
          <p:spPr bwMode="auto">
            <a:xfrm>
              <a:off x="2844253" y="2861702"/>
              <a:ext cx="461963" cy="566738"/>
            </a:xfrm>
            <a:prstGeom prst="line">
              <a:avLst/>
            </a:prstGeom>
            <a:noFill/>
            <a:ln w="19050">
              <a:solidFill>
                <a:schemeClr val="tx1"/>
              </a:solidFill>
              <a:round/>
              <a:headEnd/>
              <a:tailEnd type="triangle" w="med" len="me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txBody>
            <a:bodyPr/>
            <a:lstStyle/>
            <a:p>
              <a:endParaRPr lang="en-GB" dirty="0">
                <a:latin typeface="Arial" panose="020B0604020202020204" pitchFamily="34" charset="0"/>
                <a:cs typeface="Arial" panose="020B0604020202020204" pitchFamily="34" charset="0"/>
              </a:endParaRPr>
            </a:p>
          </p:txBody>
        </p:sp>
        <p:sp>
          <p:nvSpPr>
            <p:cNvPr id="79" name="Line 19"/>
            <p:cNvSpPr>
              <a:spLocks noChangeShapeType="1"/>
            </p:cNvSpPr>
            <p:nvPr/>
          </p:nvSpPr>
          <p:spPr bwMode="auto">
            <a:xfrm flipH="1">
              <a:off x="3658641" y="2842652"/>
              <a:ext cx="166688" cy="614363"/>
            </a:xfrm>
            <a:prstGeom prst="line">
              <a:avLst/>
            </a:prstGeom>
            <a:noFill/>
            <a:ln w="19050">
              <a:solidFill>
                <a:schemeClr val="tx1"/>
              </a:solidFill>
              <a:round/>
              <a:headEnd/>
              <a:tailEnd type="triangle" w="med" len="me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txBody>
            <a:bodyPr/>
            <a:lstStyle/>
            <a:p>
              <a:endParaRPr lang="en-GB" dirty="0">
                <a:latin typeface="Arial" panose="020B0604020202020204" pitchFamily="34" charset="0"/>
                <a:cs typeface="Arial" panose="020B0604020202020204" pitchFamily="34" charset="0"/>
              </a:endParaRPr>
            </a:p>
          </p:txBody>
        </p:sp>
        <p:sp>
          <p:nvSpPr>
            <p:cNvPr id="80" name="Line 20"/>
            <p:cNvSpPr>
              <a:spLocks noChangeShapeType="1"/>
            </p:cNvSpPr>
            <p:nvPr/>
          </p:nvSpPr>
          <p:spPr bwMode="auto">
            <a:xfrm flipV="1">
              <a:off x="1136852" y="3738002"/>
              <a:ext cx="700177" cy="582611"/>
            </a:xfrm>
            <a:prstGeom prst="line">
              <a:avLst/>
            </a:prstGeom>
            <a:noFill/>
            <a:ln w="19050" cap="rnd">
              <a:solidFill>
                <a:schemeClr val="tx1"/>
              </a:solidFill>
              <a:prstDash val="solid"/>
              <a:round/>
              <a:headEnd/>
              <a:tailEnd type="triangle" w="med" len="me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txBody>
            <a:bodyPr/>
            <a:lstStyle/>
            <a:p>
              <a:endParaRPr lang="en-GB" dirty="0">
                <a:latin typeface="Arial" panose="020B0604020202020204" pitchFamily="34" charset="0"/>
                <a:cs typeface="Arial" panose="020B0604020202020204" pitchFamily="34" charset="0"/>
              </a:endParaRPr>
            </a:p>
          </p:txBody>
        </p:sp>
        <p:sp>
          <p:nvSpPr>
            <p:cNvPr id="81" name="Line 21"/>
            <p:cNvSpPr>
              <a:spLocks noChangeShapeType="1"/>
            </p:cNvSpPr>
            <p:nvPr/>
          </p:nvSpPr>
          <p:spPr bwMode="auto">
            <a:xfrm flipH="1" flipV="1">
              <a:off x="2301328" y="3757051"/>
              <a:ext cx="409376" cy="557213"/>
            </a:xfrm>
            <a:prstGeom prst="line">
              <a:avLst/>
            </a:prstGeom>
            <a:noFill/>
            <a:ln w="19050" cap="rnd">
              <a:solidFill>
                <a:srgbClr val="0000FF"/>
              </a:solidFill>
              <a:prstDash val="solid"/>
              <a:round/>
              <a:headEnd/>
              <a:tailEnd type="triangle" w="med" len="me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txBody>
            <a:bodyPr/>
            <a:lstStyle/>
            <a:p>
              <a:endParaRPr lang="en-GB" dirty="0">
                <a:latin typeface="Arial" panose="020B0604020202020204" pitchFamily="34" charset="0"/>
                <a:cs typeface="Arial" panose="020B0604020202020204" pitchFamily="34" charset="0"/>
              </a:endParaRPr>
            </a:p>
          </p:txBody>
        </p:sp>
        <p:sp>
          <p:nvSpPr>
            <p:cNvPr id="82" name="Line 22"/>
            <p:cNvSpPr>
              <a:spLocks noChangeShapeType="1"/>
            </p:cNvSpPr>
            <p:nvPr/>
          </p:nvSpPr>
          <p:spPr bwMode="auto">
            <a:xfrm flipH="1" flipV="1">
              <a:off x="3444328" y="3672913"/>
              <a:ext cx="732130" cy="682133"/>
            </a:xfrm>
            <a:prstGeom prst="line">
              <a:avLst/>
            </a:prstGeom>
            <a:noFill/>
            <a:ln w="19050" cap="rnd">
              <a:solidFill>
                <a:schemeClr val="tx1"/>
              </a:solidFill>
              <a:prstDash val="solid"/>
              <a:round/>
              <a:headEnd/>
              <a:tailEnd type="triangle" w="med" len="me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txBody>
            <a:bodyPr/>
            <a:lstStyle/>
            <a:p>
              <a:endParaRPr lang="en-GB" dirty="0">
                <a:latin typeface="Arial" panose="020B0604020202020204" pitchFamily="34" charset="0"/>
                <a:cs typeface="Arial" panose="020B0604020202020204" pitchFamily="34" charset="0"/>
              </a:endParaRPr>
            </a:p>
          </p:txBody>
        </p:sp>
        <p:sp>
          <p:nvSpPr>
            <p:cNvPr id="83" name="Line 23"/>
            <p:cNvSpPr>
              <a:spLocks noChangeShapeType="1"/>
            </p:cNvSpPr>
            <p:nvPr/>
          </p:nvSpPr>
          <p:spPr bwMode="auto">
            <a:xfrm flipH="1">
              <a:off x="2275928" y="2864877"/>
              <a:ext cx="569913" cy="627063"/>
            </a:xfrm>
            <a:prstGeom prst="line">
              <a:avLst/>
            </a:prstGeom>
            <a:noFill/>
            <a:ln w="19050">
              <a:solidFill>
                <a:schemeClr val="tx1"/>
              </a:solidFill>
              <a:round/>
              <a:headEnd/>
              <a:tailEnd type="triangle" w="med" len="me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txBody>
            <a:bodyPr/>
            <a:lstStyle/>
            <a:p>
              <a:endParaRPr lang="en-GB" dirty="0">
                <a:latin typeface="Arial" panose="020B0604020202020204" pitchFamily="34" charset="0"/>
                <a:cs typeface="Arial" panose="020B0604020202020204" pitchFamily="34" charset="0"/>
              </a:endParaRPr>
            </a:p>
          </p:txBody>
        </p:sp>
        <p:sp>
          <p:nvSpPr>
            <p:cNvPr id="84" name="Line 27"/>
            <p:cNvSpPr>
              <a:spLocks noChangeShapeType="1"/>
            </p:cNvSpPr>
            <p:nvPr/>
          </p:nvSpPr>
          <p:spPr bwMode="auto">
            <a:xfrm flipV="1">
              <a:off x="1374978" y="3701489"/>
              <a:ext cx="766850" cy="633413"/>
            </a:xfrm>
            <a:prstGeom prst="line">
              <a:avLst/>
            </a:prstGeom>
            <a:noFill/>
            <a:ln w="19050" cap="rnd">
              <a:solidFill>
                <a:schemeClr val="tx1"/>
              </a:solidFill>
              <a:prstDash val="solid"/>
              <a:round/>
              <a:headEnd/>
              <a:tailEnd type="triangle" w="med" len="me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txBody>
            <a:bodyPr/>
            <a:lstStyle/>
            <a:p>
              <a:endParaRPr lang="en-GB" dirty="0">
                <a:latin typeface="Arial" panose="020B0604020202020204" pitchFamily="34" charset="0"/>
                <a:cs typeface="Arial" panose="020B0604020202020204" pitchFamily="34" charset="0"/>
              </a:endParaRPr>
            </a:p>
          </p:txBody>
        </p:sp>
        <p:sp>
          <p:nvSpPr>
            <p:cNvPr id="85" name="Line 28"/>
            <p:cNvSpPr>
              <a:spLocks noChangeShapeType="1"/>
            </p:cNvSpPr>
            <p:nvPr/>
          </p:nvSpPr>
          <p:spPr bwMode="auto">
            <a:xfrm flipV="1">
              <a:off x="2945104" y="3757052"/>
              <a:ext cx="346823" cy="597994"/>
            </a:xfrm>
            <a:prstGeom prst="line">
              <a:avLst/>
            </a:prstGeom>
            <a:noFill/>
            <a:ln w="19050" cap="rnd">
              <a:solidFill>
                <a:srgbClr val="0000FF"/>
              </a:solidFill>
              <a:prstDash val="solid"/>
              <a:round/>
              <a:headEnd/>
              <a:tailEnd type="triangle" w="med" len="me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txBody>
            <a:bodyPr/>
            <a:lstStyle/>
            <a:p>
              <a:endParaRPr lang="en-GB" dirty="0">
                <a:latin typeface="Arial" panose="020B0604020202020204" pitchFamily="34" charset="0"/>
                <a:cs typeface="Arial" panose="020B0604020202020204" pitchFamily="34" charset="0"/>
              </a:endParaRPr>
            </a:p>
          </p:txBody>
        </p:sp>
        <p:sp>
          <p:nvSpPr>
            <p:cNvPr id="86" name="Line 29"/>
            <p:cNvSpPr>
              <a:spLocks noChangeShapeType="1"/>
            </p:cNvSpPr>
            <p:nvPr/>
          </p:nvSpPr>
          <p:spPr bwMode="auto">
            <a:xfrm flipH="1" flipV="1">
              <a:off x="3749126" y="3654245"/>
              <a:ext cx="672157" cy="652081"/>
            </a:xfrm>
            <a:prstGeom prst="line">
              <a:avLst/>
            </a:prstGeom>
            <a:noFill/>
            <a:ln w="19050" cap="rnd">
              <a:solidFill>
                <a:schemeClr val="tx1"/>
              </a:solidFill>
              <a:prstDash val="solid"/>
              <a:round/>
              <a:headEnd/>
              <a:tailEnd type="triangle" w="med" len="me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txBody>
            <a:bodyPr/>
            <a:lstStyle/>
            <a:p>
              <a:endParaRPr lang="en-GB" dirty="0">
                <a:latin typeface="Arial" panose="020B0604020202020204" pitchFamily="34" charset="0"/>
                <a:cs typeface="Arial" panose="020B0604020202020204" pitchFamily="34" charset="0"/>
              </a:endParaRPr>
            </a:p>
          </p:txBody>
        </p:sp>
        <p:sp>
          <p:nvSpPr>
            <p:cNvPr id="89" name="Text Box 36"/>
            <p:cNvSpPr txBox="1">
              <a:spLocks noChangeArrowheads="1"/>
            </p:cNvSpPr>
            <p:nvPr/>
          </p:nvSpPr>
          <p:spPr bwMode="auto">
            <a:xfrm>
              <a:off x="78827" y="630362"/>
              <a:ext cx="5521325" cy="646331"/>
            </a:xfrm>
            <a:prstGeom prst="rect">
              <a:avLst/>
            </a:prstGeom>
            <a:solidFill>
              <a:schemeClr val="bg1"/>
            </a:solidFill>
            <a:ln>
              <a:noFill/>
            </a:ln>
            <a:effectLst>
              <a:outerShdw blurRad="50800" dist="38100" dir="2700000" algn="tl" rotWithShape="0">
                <a:prstClr val="black">
                  <a:alpha val="40000"/>
                </a:prstClr>
              </a:outerShdw>
            </a:effectLst>
          </p:spPr>
          <p:txBody>
            <a:bodyPr wrap="square">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algn="ctr" eaLnBrk="1" hangingPunct="1">
                <a:spcBef>
                  <a:spcPct val="50000"/>
                </a:spcBef>
              </a:pPr>
              <a:r>
                <a:rPr lang="en-GB" altLang="de-DE" sz="1800" dirty="0">
                  <a:solidFill>
                    <a:srgbClr val="0000FF"/>
                  </a:solidFill>
                  <a:latin typeface="Arial" panose="020B0604020202020204" pitchFamily="34" charset="0"/>
                  <a:cs typeface="Arial" panose="020B0604020202020204" pitchFamily="34" charset="0"/>
                </a:rPr>
                <a:t>Origin of genes from ancestral individuals</a:t>
              </a:r>
              <a:r>
                <a:rPr lang="en-GB" altLang="de-DE" sz="1800" b="1" dirty="0">
                  <a:latin typeface="Arial" panose="020B0604020202020204" pitchFamily="34" charset="0"/>
                  <a:cs typeface="Arial" panose="020B0604020202020204" pitchFamily="34" charset="0"/>
                </a:rPr>
                <a:t> </a:t>
              </a:r>
              <a:br>
                <a:rPr lang="en-GB" altLang="de-DE" sz="1800" b="1" dirty="0">
                  <a:latin typeface="Arial" panose="020B0604020202020204" pitchFamily="34" charset="0"/>
                  <a:cs typeface="Arial" panose="020B0604020202020204" pitchFamily="34" charset="0"/>
                </a:rPr>
              </a:br>
              <a:r>
                <a:rPr lang="en-GB" altLang="de-DE" sz="1800" b="1" dirty="0">
                  <a:solidFill>
                    <a:srgbClr val="0000FF"/>
                  </a:solidFill>
                  <a:latin typeface="Arial" panose="020B0604020202020204" pitchFamily="34" charset="0"/>
                  <a:cs typeface="Arial" panose="020B0604020202020204" pitchFamily="34" charset="0"/>
                </a:rPr>
                <a:t>1    2             3    4                 5    6</a:t>
              </a:r>
            </a:p>
          </p:txBody>
        </p:sp>
        <p:sp>
          <p:nvSpPr>
            <p:cNvPr id="2" name="Oval 1"/>
            <p:cNvSpPr/>
            <p:nvPr/>
          </p:nvSpPr>
          <p:spPr>
            <a:xfrm>
              <a:off x="1109436" y="1223916"/>
              <a:ext cx="161605" cy="165100"/>
            </a:xfrm>
            <a:prstGeom prst="ellipse">
              <a:avLst/>
            </a:prstGeom>
            <a:solidFill>
              <a:srgbClr val="C0000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9" name="Oval 98"/>
            <p:cNvSpPr/>
            <p:nvPr/>
          </p:nvSpPr>
          <p:spPr>
            <a:xfrm>
              <a:off x="1490436" y="1213915"/>
              <a:ext cx="161605" cy="165100"/>
            </a:xfrm>
            <a:prstGeom prst="ellipse">
              <a:avLst/>
            </a:prstGeom>
            <a:solidFill>
              <a:schemeClr val="tx1"/>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0" name="Oval 99"/>
            <p:cNvSpPr/>
            <p:nvPr/>
          </p:nvSpPr>
          <p:spPr>
            <a:xfrm>
              <a:off x="2453728" y="1230546"/>
              <a:ext cx="161605" cy="165100"/>
            </a:xfrm>
            <a:prstGeom prst="ellipse">
              <a:avLst/>
            </a:prstGeom>
            <a:solidFill>
              <a:schemeClr val="tx1"/>
            </a:solidFill>
            <a:ln w="57150">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1" name="Oval 100"/>
            <p:cNvSpPr/>
            <p:nvPr/>
          </p:nvSpPr>
          <p:spPr>
            <a:xfrm>
              <a:off x="2815715" y="1221131"/>
              <a:ext cx="161605" cy="165100"/>
            </a:xfrm>
            <a:prstGeom prst="ellipse">
              <a:avLst/>
            </a:prstGeom>
            <a:solidFill>
              <a:schemeClr val="bg1">
                <a:lumMod val="65000"/>
              </a:schemeClr>
            </a:solidFill>
            <a:ln w="57150">
              <a:solidFill>
                <a:schemeClr val="bg1">
                  <a:lumMod val="9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2" name="Oval 101"/>
            <p:cNvSpPr/>
            <p:nvPr/>
          </p:nvSpPr>
          <p:spPr>
            <a:xfrm>
              <a:off x="4014853" y="1249213"/>
              <a:ext cx="161605" cy="165100"/>
            </a:xfrm>
            <a:prstGeom prst="ellipse">
              <a:avLst/>
            </a:prstGeom>
            <a:noFill/>
            <a:ln w="57150">
              <a:solidFill>
                <a:srgbClr val="00B05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3" name="Oval 102"/>
            <p:cNvSpPr/>
            <p:nvPr/>
          </p:nvSpPr>
          <p:spPr>
            <a:xfrm>
              <a:off x="4421284" y="1245304"/>
              <a:ext cx="161605" cy="165100"/>
            </a:xfrm>
            <a:prstGeom prst="ellipse">
              <a:avLst/>
            </a:prstGeom>
            <a:solidFill>
              <a:srgbClr val="7030A0"/>
            </a:solidFill>
            <a:ln w="9525">
              <a:solidFill>
                <a:srgbClr val="00B05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105" name="Straight Arrow Connector 104"/>
            <p:cNvCxnSpPr>
              <a:stCxn id="103" idx="3"/>
            </p:cNvCxnSpPr>
            <p:nvPr/>
          </p:nvCxnSpPr>
          <p:spPr>
            <a:xfrm flipH="1">
              <a:off x="3941985" y="1386226"/>
              <a:ext cx="502966" cy="941338"/>
            </a:xfrm>
            <a:prstGeom prst="straightConnector1">
              <a:avLst/>
            </a:prstGeom>
            <a:ln w="19050">
              <a:solidFill>
                <a:schemeClr val="tx1"/>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11" name="Straight Arrow Connector 110"/>
            <p:cNvCxnSpPr>
              <a:stCxn id="102" idx="4"/>
            </p:cNvCxnSpPr>
            <p:nvPr/>
          </p:nvCxnSpPr>
          <p:spPr>
            <a:xfrm flipH="1">
              <a:off x="3658641" y="1414313"/>
              <a:ext cx="437015" cy="849312"/>
            </a:xfrm>
            <a:prstGeom prst="straightConnector1">
              <a:avLst/>
            </a:prstGeom>
            <a:ln w="19050">
              <a:solidFill>
                <a:schemeClr val="tx1"/>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14" name="Straight Arrow Connector 113"/>
            <p:cNvCxnSpPr>
              <a:stCxn id="101" idx="4"/>
            </p:cNvCxnSpPr>
            <p:nvPr/>
          </p:nvCxnSpPr>
          <p:spPr>
            <a:xfrm flipH="1">
              <a:off x="2874454" y="1386231"/>
              <a:ext cx="22064" cy="858205"/>
            </a:xfrm>
            <a:prstGeom prst="straightConnector1">
              <a:avLst/>
            </a:prstGeom>
            <a:ln w="19050">
              <a:solidFill>
                <a:schemeClr val="tx1"/>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17" name="Straight Arrow Connector 116"/>
            <p:cNvCxnSpPr>
              <a:stCxn id="100" idx="4"/>
            </p:cNvCxnSpPr>
            <p:nvPr/>
          </p:nvCxnSpPr>
          <p:spPr>
            <a:xfrm>
              <a:off x="2534531" y="1395646"/>
              <a:ext cx="71597" cy="843754"/>
            </a:xfrm>
            <a:prstGeom prst="straightConnector1">
              <a:avLst/>
            </a:prstGeom>
            <a:ln w="19050">
              <a:solidFill>
                <a:schemeClr val="tx1"/>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20" name="Straight Arrow Connector 119"/>
            <p:cNvCxnSpPr>
              <a:stCxn id="99" idx="4"/>
            </p:cNvCxnSpPr>
            <p:nvPr/>
          </p:nvCxnSpPr>
          <p:spPr>
            <a:xfrm>
              <a:off x="1571239" y="1379015"/>
              <a:ext cx="371192" cy="894518"/>
            </a:xfrm>
            <a:prstGeom prst="straightConnector1">
              <a:avLst/>
            </a:prstGeom>
            <a:ln w="19050">
              <a:solidFill>
                <a:schemeClr val="tx1"/>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24" name="Straight Arrow Connector 123"/>
            <p:cNvCxnSpPr>
              <a:stCxn id="2" idx="4"/>
            </p:cNvCxnSpPr>
            <p:nvPr/>
          </p:nvCxnSpPr>
          <p:spPr>
            <a:xfrm>
              <a:off x="1190239" y="1389016"/>
              <a:ext cx="505015" cy="905154"/>
            </a:xfrm>
            <a:prstGeom prst="straightConnector1">
              <a:avLst/>
            </a:prstGeom>
            <a:ln w="19050">
              <a:solidFill>
                <a:schemeClr val="tx1"/>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62" name="Text Box 25"/>
            <p:cNvSpPr txBox="1">
              <a:spLocks noChangeArrowheads="1"/>
            </p:cNvSpPr>
            <p:nvPr/>
          </p:nvSpPr>
          <p:spPr bwMode="auto">
            <a:xfrm>
              <a:off x="1989430" y="4292040"/>
              <a:ext cx="1793875" cy="1200329"/>
            </a:xfrm>
            <a:prstGeom prst="rect">
              <a:avLst/>
            </a:prstGeom>
            <a:solidFill>
              <a:schemeClr val="bg1">
                <a:lumMod val="95000"/>
              </a:schemeClr>
            </a:solidFill>
            <a:ln w="9525">
              <a:noFill/>
              <a:miter lim="800000"/>
              <a:headEnd/>
              <a:tailEnd/>
            </a:ln>
            <a:effectLst>
              <a:outerShdw blurRad="63500" sx="102000" sy="102000" algn="ctr" rotWithShape="0">
                <a:prstClr val="black">
                  <a:alpha val="40000"/>
                </a:prstClr>
              </a:outerShdw>
            </a:effectLst>
          </p:spPr>
          <p:txBody>
            <a:bodyPr>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r>
                <a:rPr lang="en-GB" altLang="de-DE" sz="1800"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Identical by descent </a:t>
              </a:r>
              <a:r>
                <a:rPr lang="en-GB" altLang="de-DE" sz="1800" dirty="0">
                  <a:solidFill>
                    <a:srgbClr val="0000FF"/>
                  </a:solidFill>
                  <a:latin typeface="Arial" panose="020B0604020202020204" pitchFamily="34" charset="0"/>
                  <a:cs typeface="Arial" panose="020B0604020202020204" pitchFamily="34" charset="0"/>
                </a:rPr>
                <a:t>(</a:t>
              </a:r>
              <a:r>
                <a:rPr lang="en-GB" altLang="de-DE" sz="1800" dirty="0">
                  <a:latin typeface="Arial" panose="020B0604020202020204" pitchFamily="34" charset="0"/>
                  <a:cs typeface="Arial" panose="020B0604020202020204" pitchFamily="34" charset="0"/>
                </a:rPr>
                <a:t>thus alike in state anyway)</a:t>
              </a:r>
            </a:p>
          </p:txBody>
        </p:sp>
        <p:sp>
          <p:nvSpPr>
            <p:cNvPr id="63" name="Text Box 26"/>
            <p:cNvSpPr txBox="1">
              <a:spLocks noChangeArrowheads="1"/>
            </p:cNvSpPr>
            <p:nvPr/>
          </p:nvSpPr>
          <p:spPr bwMode="auto">
            <a:xfrm>
              <a:off x="3845730" y="4292040"/>
              <a:ext cx="1613975" cy="1200329"/>
            </a:xfrm>
            <a:prstGeom prst="rect">
              <a:avLst/>
            </a:prstGeom>
            <a:solidFill>
              <a:schemeClr val="bg1"/>
            </a:solidFill>
            <a:ln w="9525">
              <a:noFill/>
              <a:miter lim="800000"/>
              <a:headEnd/>
              <a:tailEnd/>
            </a:ln>
            <a:effectLst>
              <a:outerShdw blurRad="63500" sx="102000" sy="102000" algn="ctr" rotWithShape="0">
                <a:prstClr val="black">
                  <a:alpha val="40000"/>
                </a:prstClr>
              </a:outerShdw>
            </a:effectLst>
          </p:spPr>
          <p:txBody>
            <a:bodyPr wrap="square">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r>
                <a:rPr lang="en-GB" altLang="de-DE" sz="1800" b="1" dirty="0">
                  <a:latin typeface="Arial" panose="020B0604020202020204" pitchFamily="34" charset="0"/>
                  <a:cs typeface="Arial" panose="020B0604020202020204" pitchFamily="34" charset="0"/>
                </a:rPr>
                <a:t>Not</a:t>
              </a:r>
              <a:r>
                <a:rPr lang="en-GB" altLang="de-DE" sz="1800" dirty="0">
                  <a:latin typeface="Arial" panose="020B0604020202020204" pitchFamily="34" charset="0"/>
                  <a:cs typeface="Arial" panose="020B0604020202020204" pitchFamily="34" charset="0"/>
                </a:rPr>
                <a:t> alike in state, </a:t>
              </a:r>
              <a:r>
                <a:rPr lang="en-GB" altLang="de-DE" sz="1800" b="1" dirty="0">
                  <a:latin typeface="Arial" panose="020B0604020202020204" pitchFamily="34" charset="0"/>
                  <a:cs typeface="Arial" panose="020B0604020202020204" pitchFamily="34" charset="0"/>
                </a:rPr>
                <a:t>not</a:t>
              </a:r>
              <a:r>
                <a:rPr lang="en-GB" altLang="de-DE" sz="1800" dirty="0">
                  <a:latin typeface="Arial" panose="020B0604020202020204" pitchFamily="34" charset="0"/>
                  <a:cs typeface="Arial" panose="020B0604020202020204" pitchFamily="34" charset="0"/>
                </a:rPr>
                <a:t> identical by descent</a:t>
              </a:r>
            </a:p>
          </p:txBody>
        </p:sp>
        <p:sp>
          <p:nvSpPr>
            <p:cNvPr id="61" name="Text Box 24"/>
            <p:cNvSpPr txBox="1">
              <a:spLocks noChangeArrowheads="1"/>
            </p:cNvSpPr>
            <p:nvPr/>
          </p:nvSpPr>
          <p:spPr bwMode="auto">
            <a:xfrm>
              <a:off x="278105" y="4292040"/>
              <a:ext cx="1664326" cy="1200329"/>
            </a:xfrm>
            <a:prstGeom prst="rect">
              <a:avLst/>
            </a:prstGeom>
            <a:solidFill>
              <a:schemeClr val="bg1"/>
            </a:solidFill>
            <a:ln w="9525">
              <a:noFill/>
              <a:miter lim="800000"/>
              <a:headEnd/>
              <a:tailEnd/>
            </a:ln>
            <a:effectLst>
              <a:outerShdw blurRad="63500" sx="102000" sy="102000" algn="ctr" rotWithShape="0">
                <a:prstClr val="black">
                  <a:alpha val="40000"/>
                </a:prstClr>
              </a:outerShdw>
            </a:effectLst>
          </p:spPr>
          <p:txBody>
            <a:bodyPr wrap="square">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r>
                <a:rPr lang="en-GB" altLang="de-DE" sz="1800" b="1" dirty="0">
                  <a:latin typeface="Arial" panose="020B0604020202020204" pitchFamily="34" charset="0"/>
                  <a:cs typeface="Arial" panose="020B0604020202020204" pitchFamily="34" charset="0"/>
                </a:rPr>
                <a:t>Alike in state</a:t>
              </a:r>
              <a:r>
                <a:rPr lang="en-GB" altLang="de-DE" sz="1800" dirty="0">
                  <a:latin typeface="Arial" panose="020B0604020202020204" pitchFamily="34" charset="0"/>
                  <a:cs typeface="Arial" panose="020B0604020202020204" pitchFamily="34" charset="0"/>
                </a:rPr>
                <a:t>, but not identical by descent</a:t>
              </a:r>
            </a:p>
          </p:txBody>
        </p:sp>
      </p:grpSp>
      <p:sp>
        <p:nvSpPr>
          <p:cNvPr id="131" name="TextBox 130"/>
          <p:cNvSpPr txBox="1"/>
          <p:nvPr/>
        </p:nvSpPr>
        <p:spPr>
          <a:xfrm>
            <a:off x="5698577" y="557254"/>
            <a:ext cx="6398629" cy="6217087"/>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err="1">
                <a:latin typeface="Arial" panose="020B0604020202020204" pitchFamily="34" charset="0"/>
                <a:cs typeface="Arial" panose="020B0604020202020204" pitchFamily="34" charset="0"/>
              </a:rPr>
              <a:t>Malécot</a:t>
            </a:r>
            <a:r>
              <a:rPr lang="en-GB" dirty="0">
                <a:latin typeface="Arial" panose="020B0604020202020204" pitchFamily="34" charset="0"/>
                <a:cs typeface="Arial" panose="020B0604020202020204" pitchFamily="34" charset="0"/>
              </a:rPr>
              <a:t> (1984) introduced the term and concept of „identity by descent, </a:t>
            </a:r>
            <a:r>
              <a:rPr lang="en-GB" dirty="0" err="1">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ibd</a:t>
            </a:r>
            <a:r>
              <a:rPr lang="en-GB" dirty="0">
                <a:latin typeface="Arial" panose="020B0604020202020204" pitchFamily="34" charset="0"/>
                <a:cs typeface="Arial" panose="020B0604020202020204" pitchFamily="34" charset="0"/>
              </a:rPr>
              <a:t>“ (</a:t>
            </a:r>
            <a:r>
              <a:rPr lang="en-GB" i="1" dirty="0" err="1">
                <a:latin typeface="Arial" panose="020B0604020202020204" pitchFamily="34" charset="0"/>
                <a:cs typeface="Arial" panose="020B0604020202020204" pitchFamily="34" charset="0"/>
              </a:rPr>
              <a:t>Abstammungsgleichheit</a:t>
            </a:r>
            <a:r>
              <a:rPr lang="en-GB" dirty="0">
                <a:latin typeface="Arial" panose="020B0604020202020204" pitchFamily="34" charset="0"/>
                <a:cs typeface="Arial" panose="020B0604020202020204" pitchFamily="34" charset="0"/>
              </a:rPr>
              <a:t>). Genes (better: alleles) are </a:t>
            </a:r>
            <a:r>
              <a:rPr lang="en-GB" dirty="0">
                <a:solidFill>
                  <a:srgbClr val="0000FF"/>
                </a:solidFill>
                <a:latin typeface="Arial" panose="020B0604020202020204" pitchFamily="34" charset="0"/>
                <a:cs typeface="Arial" panose="020B0604020202020204" pitchFamily="34" charset="0"/>
              </a:rPr>
              <a:t>identical by descent</a:t>
            </a:r>
            <a:r>
              <a:rPr lang="en-GB" dirty="0">
                <a:latin typeface="Arial" panose="020B0604020202020204" pitchFamily="34" charset="0"/>
                <a:cs typeface="Arial" panose="020B0604020202020204" pitchFamily="34" charset="0"/>
              </a:rPr>
              <a:t>, if they originated as copies of one-and-the-same gene of a common ancestor. Of course (ignore mutations) </a:t>
            </a:r>
            <a:r>
              <a:rPr lang="en-GB" dirty="0" err="1">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ibd</a:t>
            </a:r>
            <a:r>
              <a:rPr lang="en-GB" dirty="0">
                <a:latin typeface="Arial" panose="020B0604020202020204" pitchFamily="34" charset="0"/>
                <a:cs typeface="Arial" panose="020B0604020202020204" pitchFamily="34" charset="0"/>
              </a:rPr>
              <a:t>-genes are “identical”, and they are alike in state (cause same phenotypic effect) anyway. Being </a:t>
            </a:r>
            <a:r>
              <a:rPr lang="en-GB" dirty="0" err="1">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ibd</a:t>
            </a:r>
            <a:r>
              <a:rPr lang="en-GB" dirty="0">
                <a:latin typeface="Arial" panose="020B0604020202020204" pitchFamily="34" charset="0"/>
                <a:cs typeface="Arial" panose="020B0604020202020204" pitchFamily="34" charset="0"/>
              </a:rPr>
              <a:t> or not is important for the parent-offspring relationship and for the relationship among offspring (cf. UNPLAB-PopGen_Ch-3[Inbreeding], pp. 26-35).</a:t>
            </a:r>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r>
              <a:rPr lang="en-GB" sz="2000" dirty="0">
                <a:latin typeface="Arial" panose="020B0604020202020204" pitchFamily="34" charset="0"/>
                <a:cs typeface="Arial" panose="020B0604020202020204" pitchFamily="34" charset="0"/>
              </a:rPr>
              <a:t>Alleles which are </a:t>
            </a:r>
            <a:r>
              <a:rPr lang="en-GB" sz="2000" dirty="0" err="1">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ibd</a:t>
            </a:r>
            <a:r>
              <a:rPr lang="en-GB" sz="2000" dirty="0">
                <a:latin typeface="Arial" panose="020B0604020202020204" pitchFamily="34" charset="0"/>
                <a:cs typeface="Arial" panose="020B0604020202020204" pitchFamily="34" charset="0"/>
              </a:rPr>
              <a:t> are the ones that steer </a:t>
            </a:r>
            <a:r>
              <a:rPr lang="en-GB" sz="2000" dirty="0">
                <a:solidFill>
                  <a:srgbClr val="0000FF"/>
                </a:solidFill>
                <a:latin typeface="Arial" panose="020B0604020202020204" pitchFamily="34" charset="0"/>
                <a:cs typeface="Arial" panose="020B0604020202020204" pitchFamily="34" charset="0"/>
              </a:rPr>
              <a:t>Kinship</a:t>
            </a:r>
            <a:r>
              <a:rPr lang="en-GB" sz="2000" dirty="0">
                <a:latin typeface="Arial" panose="020B0604020202020204" pitchFamily="34" charset="0"/>
                <a:cs typeface="Arial" panose="020B0604020202020204" pitchFamily="34" charset="0"/>
              </a:rPr>
              <a:t> and </a:t>
            </a:r>
            <a:r>
              <a:rPr lang="en-GB" sz="2000" dirty="0">
                <a:solidFill>
                  <a:srgbClr val="0000FF"/>
                </a:solidFill>
                <a:latin typeface="Arial" panose="020B0604020202020204" pitchFamily="34" charset="0"/>
                <a:cs typeface="Arial" panose="020B0604020202020204" pitchFamily="34" charset="0"/>
              </a:rPr>
              <a:t>Inbreeding</a:t>
            </a:r>
            <a:r>
              <a:rPr lang="en-GB" sz="2000" dirty="0">
                <a:latin typeface="Arial" panose="020B0604020202020204" pitchFamily="34" charset="0"/>
                <a:cs typeface="Arial" panose="020B0604020202020204" pitchFamily="34" charset="0"/>
              </a:rPr>
              <a:t>. </a:t>
            </a:r>
          </a:p>
          <a:p>
            <a:endParaRPr lang="en-GB" sz="1200"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Of course there are always gametes which carry same alleles such as A1, although they are not </a:t>
            </a:r>
            <a:r>
              <a:rPr lang="en-GB" dirty="0" err="1">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ibd</a:t>
            </a:r>
            <a:r>
              <a:rPr lang="en-GB" dirty="0">
                <a:latin typeface="Arial" panose="020B0604020202020204" pitchFamily="34" charset="0"/>
                <a:cs typeface="Arial" panose="020B0604020202020204" pitchFamily="34" charset="0"/>
              </a:rPr>
              <a:t>. This is ‚just‘ caused by the fact that the number of alleles per locus is restricted. Being an A1-carrying gamete, you cannot fully avoid to meet a gamete that carries A1, too. This being ‘just-alike-in-state’ leads to the background noise of ‘bit-more-bit-less homozygous and similar’ which is random and is not varying in response to pedigree and inbreeding. </a:t>
            </a:r>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r>
              <a:rPr lang="en-GB" sz="1600" dirty="0">
                <a:latin typeface="Arial" panose="020B0604020202020204" pitchFamily="34" charset="0"/>
                <a:cs typeface="Arial" panose="020B0604020202020204" pitchFamily="34" charset="0"/>
              </a:rPr>
              <a:t>DOI 10.1093/genetics/152.2.477;  DOI 10.1038/nrg1960</a:t>
            </a:r>
          </a:p>
        </p:txBody>
      </p:sp>
      <p:sp>
        <p:nvSpPr>
          <p:cNvPr id="132" name="Rounded Rectangle 131"/>
          <p:cNvSpPr/>
          <p:nvPr/>
        </p:nvSpPr>
        <p:spPr>
          <a:xfrm>
            <a:off x="1571239" y="3285715"/>
            <a:ext cx="882489" cy="630017"/>
          </a:xfrm>
          <a:prstGeom prst="roundRect">
            <a:avLst/>
          </a:prstGeom>
          <a:no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3" name="Rounded Rectangle 132"/>
          <p:cNvSpPr/>
          <p:nvPr/>
        </p:nvSpPr>
        <p:spPr>
          <a:xfrm>
            <a:off x="3027420" y="3284990"/>
            <a:ext cx="882489" cy="630017"/>
          </a:xfrm>
          <a:prstGeom prst="roundRect">
            <a:avLst/>
          </a:prstGeom>
          <a:no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9" name="Textfeld 5"/>
          <p:cNvSpPr txBox="1"/>
          <p:nvPr/>
        </p:nvSpPr>
        <p:spPr>
          <a:xfrm>
            <a:off x="11527368" y="6365560"/>
            <a:ext cx="626538"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r"/>
            <a:fld id="{5B255CE3-06F4-4E80-85AD-A0878CDD5C50}" type="slidenum">
              <a:rPr lang="en-GB" sz="2400" smtClean="0">
                <a:latin typeface="Arial" panose="020B0604020202020204" pitchFamily="34" charset="0"/>
                <a:cs typeface="Arial" panose="020B0604020202020204" pitchFamily="34" charset="0"/>
              </a:rPr>
              <a:pPr algn="r"/>
              <a:t>17</a:t>
            </a:fld>
            <a:endParaRPr lang="en-GB" sz="2400" dirty="0">
              <a:latin typeface="Arial" panose="020B0604020202020204" pitchFamily="34" charset="0"/>
              <a:cs typeface="Arial" panose="020B0604020202020204" pitchFamily="34" charset="0"/>
            </a:endParaRPr>
          </a:p>
        </p:txBody>
      </p:sp>
      <p:sp>
        <p:nvSpPr>
          <p:cNvPr id="3" name="TextBox 2"/>
          <p:cNvSpPr txBox="1"/>
          <p:nvPr/>
        </p:nvSpPr>
        <p:spPr>
          <a:xfrm>
            <a:off x="2453733" y="2161778"/>
            <a:ext cx="446303" cy="369332"/>
          </a:xfrm>
          <a:prstGeom prst="rect">
            <a:avLst/>
          </a:prstGeom>
          <a:noFill/>
        </p:spPr>
        <p:txBody>
          <a:bodyPr wrap="square" rtlCol="0">
            <a:spAutoFit/>
          </a:bodyPr>
          <a:lstStyle/>
          <a:p>
            <a:r>
              <a:rPr lang="en-GB" altLang="de-DE" b="1" dirty="0">
                <a:solidFill>
                  <a:srgbClr val="0000FF"/>
                </a:solidFill>
                <a:latin typeface="Arial" panose="020B0604020202020204" pitchFamily="34" charset="0"/>
                <a:cs typeface="Arial" panose="020B0604020202020204" pitchFamily="34" charset="0"/>
              </a:rPr>
              <a:t>A</a:t>
            </a:r>
            <a:r>
              <a:rPr lang="en-GB" altLang="de-DE" b="1" baseline="-25000" dirty="0">
                <a:solidFill>
                  <a:srgbClr val="0000FF"/>
                </a:solidFill>
                <a:latin typeface="Arial" panose="020B0604020202020204" pitchFamily="34" charset="0"/>
                <a:cs typeface="Arial" panose="020B0604020202020204" pitchFamily="34" charset="0"/>
              </a:rPr>
              <a:t>1</a:t>
            </a:r>
            <a:endParaRPr lang="en-GB" dirty="0"/>
          </a:p>
        </p:txBody>
      </p:sp>
      <p:sp>
        <p:nvSpPr>
          <p:cNvPr id="48" name="TextBox 47"/>
          <p:cNvSpPr txBox="1"/>
          <p:nvPr/>
        </p:nvSpPr>
        <p:spPr>
          <a:xfrm>
            <a:off x="2455299" y="2165703"/>
            <a:ext cx="446303" cy="369332"/>
          </a:xfrm>
          <a:prstGeom prst="rect">
            <a:avLst/>
          </a:prstGeom>
          <a:noFill/>
        </p:spPr>
        <p:txBody>
          <a:bodyPr wrap="square" rtlCol="0">
            <a:spAutoFit/>
          </a:bodyPr>
          <a:lstStyle/>
          <a:p>
            <a:r>
              <a:rPr lang="en-GB" altLang="de-DE" b="1" dirty="0">
                <a:solidFill>
                  <a:srgbClr val="0000FF"/>
                </a:solidFill>
                <a:latin typeface="Arial" panose="020B0604020202020204" pitchFamily="34" charset="0"/>
                <a:cs typeface="Arial" panose="020B0604020202020204" pitchFamily="34" charset="0"/>
              </a:rPr>
              <a:t>A</a:t>
            </a:r>
            <a:r>
              <a:rPr lang="en-GB" altLang="de-DE" b="1" baseline="-25000" dirty="0">
                <a:solidFill>
                  <a:srgbClr val="0000FF"/>
                </a:solidFill>
                <a:latin typeface="Arial" panose="020B0604020202020204" pitchFamily="34" charset="0"/>
                <a:cs typeface="Arial" panose="020B0604020202020204" pitchFamily="34" charset="0"/>
              </a:rPr>
              <a:t>1</a:t>
            </a:r>
            <a:endParaRPr lang="en-GB" dirty="0"/>
          </a:p>
        </p:txBody>
      </p:sp>
      <p:sp>
        <p:nvSpPr>
          <p:cNvPr id="4" name="TextBox 3">
            <a:extLst>
              <a:ext uri="{FF2B5EF4-FFF2-40B4-BE49-F238E27FC236}">
                <a16:creationId xmlns:a16="http://schemas.microsoft.com/office/drawing/2014/main" id="{BA761C0C-4A6E-4ACE-8516-DEC10B198833}"/>
              </a:ext>
            </a:extLst>
          </p:cNvPr>
          <p:cNvSpPr txBox="1"/>
          <p:nvPr/>
        </p:nvSpPr>
        <p:spPr>
          <a:xfrm>
            <a:off x="4559613" y="3304709"/>
            <a:ext cx="1040539" cy="584775"/>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algn="ctr"/>
            <a:r>
              <a:rPr lang="en-GB" sz="1600" dirty="0">
                <a:latin typeface="Arial Narrow" panose="020B0606020202030204" pitchFamily="34" charset="0"/>
                <a:cs typeface="Arial" panose="020B0604020202020204" pitchFamily="34" charset="0"/>
              </a:rPr>
              <a:t>One out of four cases</a:t>
            </a:r>
          </a:p>
        </p:txBody>
      </p:sp>
      <p:sp>
        <p:nvSpPr>
          <p:cNvPr id="52" name="Rectangle 51">
            <a:extLst>
              <a:ext uri="{FF2B5EF4-FFF2-40B4-BE49-F238E27FC236}">
                <a16:creationId xmlns:a16="http://schemas.microsoft.com/office/drawing/2014/main" id="{F19849E7-88F0-4F83-83E8-ADDAE7393578}"/>
              </a:ext>
            </a:extLst>
          </p:cNvPr>
          <p:cNvSpPr/>
          <p:nvPr/>
        </p:nvSpPr>
        <p:spPr>
          <a:xfrm>
            <a:off x="154675" y="3157182"/>
            <a:ext cx="5477676" cy="972553"/>
          </a:xfrm>
          <a:prstGeom prst="rect">
            <a:avLst/>
          </a:prstGeom>
          <a:no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B90DE29B-38CA-41FB-A0F3-C7F0EE8CCBDC}"/>
              </a:ext>
            </a:extLst>
          </p:cNvPr>
          <p:cNvSpPr/>
          <p:nvPr/>
        </p:nvSpPr>
        <p:spPr>
          <a:xfrm>
            <a:off x="5698577" y="3245617"/>
            <a:ext cx="6398629" cy="6129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620998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1.25E-6 3.7037E-7 L -0.0401 0.18009 " pathEditMode="relative" rAng="0" ptsTypes="AA">
                                      <p:cBhvr>
                                        <p:cTn id="6" dur="2000" fill="hold"/>
                                        <p:tgtEl>
                                          <p:spTgt spid="3"/>
                                        </p:tgtEl>
                                        <p:attrNameLst>
                                          <p:attrName>ppt_x</p:attrName>
                                          <p:attrName>ppt_y</p:attrName>
                                        </p:attrNameLst>
                                      </p:cBhvr>
                                      <p:rCtr x="-2005" y="9005"/>
                                    </p:animMotion>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grpId="0" nodeType="clickEffect">
                                  <p:stCondLst>
                                    <p:cond delay="0"/>
                                  </p:stCondLst>
                                  <p:childTnLst>
                                    <p:animMotion origin="layout" path="M -1.45833E-6 0.0007 L 0.0543 0.17709 " pathEditMode="relative" rAng="0" ptsTypes="AA">
                                      <p:cBhvr>
                                        <p:cTn id="10" dur="2000" fill="hold"/>
                                        <p:tgtEl>
                                          <p:spTgt spid="48"/>
                                        </p:tgtEl>
                                        <p:attrNameLst>
                                          <p:attrName>ppt_x</p:attrName>
                                          <p:attrName>ppt_y</p:attrName>
                                        </p:attrNameLst>
                                      </p:cBhvr>
                                      <p:rCtr x="2708" y="8819"/>
                                    </p:animMotion>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52"/>
                                        </p:tgtEl>
                                        <p:attrNameLst>
                                          <p:attrName>style.visibility</p:attrName>
                                        </p:attrNameLst>
                                      </p:cBhvr>
                                      <p:to>
                                        <p:strVal val="visible"/>
                                      </p:to>
                                    </p:set>
                                    <p:animEffect transition="in" filter="wipe(left)">
                                      <p:cBhvr>
                                        <p:cTn id="15" dur="2000"/>
                                        <p:tgtEl>
                                          <p:spTgt spid="52"/>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30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45" presetClass="exit" presetSubtype="0" fill="hold" grpId="0" nodeType="clickEffect">
                                  <p:stCondLst>
                                    <p:cond delay="0"/>
                                  </p:stCondLst>
                                  <p:childTnLst>
                                    <p:animEffect transition="out" filter="fade">
                                      <p:cBhvr>
                                        <p:cTn id="22" dur="2000"/>
                                        <p:tgtEl>
                                          <p:spTgt spid="6"/>
                                        </p:tgtEl>
                                      </p:cBhvr>
                                    </p:animEffect>
                                    <p:anim calcmode="lin" valueType="num">
                                      <p:cBhvr>
                                        <p:cTn id="23" dur="2000"/>
                                        <p:tgtEl>
                                          <p:spTgt spid="6"/>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24" dur="2000"/>
                                        <p:tgtEl>
                                          <p:spTgt spid="6"/>
                                        </p:tgtEl>
                                        <p:attrNameLst>
                                          <p:attrName>ppt_h</p:attrName>
                                        </p:attrNameLst>
                                      </p:cBhvr>
                                      <p:tavLst>
                                        <p:tav tm="0">
                                          <p:val>
                                            <p:strVal val="ppt_h"/>
                                          </p:val>
                                        </p:tav>
                                        <p:tav tm="100000">
                                          <p:val>
                                            <p:strVal val="ppt_h"/>
                                          </p:val>
                                        </p:tav>
                                      </p:tavLst>
                                    </p:anim>
                                    <p:set>
                                      <p:cBhvr>
                                        <p:cTn id="25" dur="1" fill="hold">
                                          <p:stCondLst>
                                            <p:cond delay="19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8" grpId="0"/>
      <p:bldP spid="4" grpId="0" animBg="1"/>
      <p:bldP spid="52" grpId="0" animBg="1"/>
      <p:bldP spid="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5"/>
          <p:cNvSpPr txBox="1"/>
          <p:nvPr/>
        </p:nvSpPr>
        <p:spPr>
          <a:xfrm>
            <a:off x="11409830" y="6365558"/>
            <a:ext cx="782172" cy="461665"/>
          </a:xfrm>
          <a:prstGeom prst="rect">
            <a:avLst/>
          </a:prstGeom>
          <a:noFill/>
        </p:spPr>
        <p:txBody>
          <a:bodyPr wrap="square" rtlCol="0">
            <a:spAutoFit/>
          </a:bodyPr>
          <a:lstStyle/>
          <a:p>
            <a:fld id="{5B255CE3-06F4-4E80-85AD-A0878CDD5C50}" type="slidenum">
              <a:rPr lang="en-GB" sz="2400" smtClean="0"/>
              <a:t>18</a:t>
            </a:fld>
            <a:endParaRPr lang="en-GB" sz="2400" dirty="0"/>
          </a:p>
        </p:txBody>
      </p:sp>
      <p:sp>
        <p:nvSpPr>
          <p:cNvPr id="3" name="Abgerundete rechteckige Legende 4"/>
          <p:cNvSpPr/>
          <p:nvPr/>
        </p:nvSpPr>
        <p:spPr>
          <a:xfrm>
            <a:off x="96000" y="45205"/>
            <a:ext cx="11939973" cy="5842127"/>
          </a:xfrm>
          <a:prstGeom prst="wedgeRoundRectCallout">
            <a:avLst>
              <a:gd name="adj1" fmla="val -50595"/>
              <a:gd name="adj2" fmla="val 66044"/>
              <a:gd name="adj3" fmla="val 16667"/>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p>
        </p:txBody>
      </p:sp>
      <p:sp>
        <p:nvSpPr>
          <p:cNvPr id="8" name="TextBox 7"/>
          <p:cNvSpPr txBox="1"/>
          <p:nvPr/>
        </p:nvSpPr>
        <p:spPr>
          <a:xfrm>
            <a:off x="435567" y="362944"/>
            <a:ext cx="11260837" cy="5047536"/>
          </a:xfrm>
          <a:prstGeom prst="rect">
            <a:avLst/>
          </a:prstGeom>
          <a:solidFill>
            <a:schemeClr val="bg1"/>
          </a:solidFill>
          <a:ln>
            <a:noFill/>
          </a:ln>
          <a:effectLst>
            <a:outerShdw blurRad="50800" dist="38100" dir="2700000" algn="tl" rotWithShape="0">
              <a:prstClr val="black">
                <a:alpha val="40000"/>
              </a:prstClr>
            </a:outerShdw>
          </a:effectLst>
        </p:spPr>
        <p:txBody>
          <a:bodyPr wrap="square" rtlCol="0">
            <a:spAutoFit/>
          </a:bodyPr>
          <a:lstStyle/>
          <a:p>
            <a:r>
              <a:rPr lang="de-DE" sz="2200" b="1" i="1" dirty="0">
                <a:latin typeface="Arial" panose="020B0604020202020204" pitchFamily="34" charset="0"/>
                <a:cs typeface="Arial" panose="020B0604020202020204" pitchFamily="34" charset="0"/>
              </a:rPr>
              <a:t>Verwandtschaftskoeffizient</a:t>
            </a:r>
            <a:r>
              <a:rPr lang="de-DE" sz="2200" i="1" dirty="0">
                <a:latin typeface="Arial" panose="020B0604020202020204" pitchFamily="34" charset="0"/>
                <a:cs typeface="Arial" panose="020B0604020202020204" pitchFamily="34" charset="0"/>
              </a:rPr>
              <a:t> </a:t>
            </a:r>
            <a:r>
              <a:rPr lang="de-DE" sz="2200" i="1"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zweier</a:t>
            </a:r>
            <a:r>
              <a:rPr lang="de-DE" sz="2200" i="1" dirty="0">
                <a:solidFill>
                  <a:srgbClr val="C00000"/>
                </a:solidFill>
                <a:latin typeface="Arial" panose="020B0604020202020204" pitchFamily="34" charset="0"/>
                <a:cs typeface="Arial" panose="020B0604020202020204" pitchFamily="34" charset="0"/>
              </a:rPr>
              <a:t> Genotypen </a:t>
            </a:r>
            <a:r>
              <a:rPr lang="de-DE" sz="2200" i="1" dirty="0">
                <a:latin typeface="Arial" panose="020B0604020202020204" pitchFamily="34" charset="0"/>
                <a:cs typeface="Arial" panose="020B0604020202020204" pitchFamily="34" charset="0"/>
              </a:rPr>
              <a:t>(</a:t>
            </a:r>
            <a:r>
              <a:rPr lang="de-DE" sz="2200" i="1" dirty="0" err="1">
                <a:latin typeface="Arial" panose="020B0604020202020204" pitchFamily="34" charset="0"/>
                <a:cs typeface="Arial" panose="020B0604020202020204" pitchFamily="34" charset="0"/>
              </a:rPr>
              <a:t>kinship</a:t>
            </a:r>
            <a:r>
              <a:rPr lang="de-DE" sz="2200" i="1" dirty="0">
                <a:latin typeface="Arial" panose="020B0604020202020204" pitchFamily="34" charset="0"/>
                <a:cs typeface="Arial" panose="020B0604020202020204" pitchFamily="34" charset="0"/>
              </a:rPr>
              <a:t> </a:t>
            </a:r>
            <a:r>
              <a:rPr lang="de-DE" sz="2200" i="1" dirty="0" err="1">
                <a:latin typeface="Arial" panose="020B0604020202020204" pitchFamily="34" charset="0"/>
                <a:cs typeface="Arial" panose="020B0604020202020204" pitchFamily="34" charset="0"/>
              </a:rPr>
              <a:t>coefficient</a:t>
            </a:r>
            <a:r>
              <a:rPr lang="de-DE" sz="2200" i="1" dirty="0">
                <a:latin typeface="Arial" panose="020B0604020202020204" pitchFamily="34" charset="0"/>
                <a:cs typeface="Arial" panose="020B0604020202020204" pitchFamily="34" charset="0"/>
              </a:rPr>
              <a:t>, </a:t>
            </a:r>
            <a:r>
              <a:rPr lang="de-DE" sz="2200" i="1" dirty="0" err="1">
                <a:latin typeface="Arial" panose="020B0604020202020204" pitchFamily="34" charset="0"/>
                <a:cs typeface="Arial" panose="020B0604020202020204" pitchFamily="34" charset="0"/>
              </a:rPr>
              <a:t>coancestry</a:t>
            </a:r>
            <a:r>
              <a:rPr lang="de-DE" sz="2200" i="1" dirty="0">
                <a:latin typeface="Arial" panose="020B0604020202020204" pitchFamily="34" charset="0"/>
                <a:cs typeface="Arial" panose="020B0604020202020204" pitchFamily="34" charset="0"/>
              </a:rPr>
              <a:t>) </a:t>
            </a:r>
            <a:r>
              <a:rPr lang="de-DE" sz="2000" dirty="0">
                <a:effectLst>
                  <a:outerShdw blurRad="50800" dist="38100" dir="2700000" algn="tl">
                    <a:srgbClr val="000000">
                      <a:alpha val="40000"/>
                    </a:srgbClr>
                  </a:outerShdw>
                </a:effectLst>
                <a:latin typeface="Segoe Script" panose="030B0504020000000003" pitchFamily="66" charset="0"/>
                <a:ea typeface="Calibri" panose="020F0502020204030204" pitchFamily="34" charset="0"/>
                <a:cs typeface="Times New Roman" panose="02020603050405020304" pitchFamily="18" charset="0"/>
              </a:rPr>
              <a:t>f</a:t>
            </a:r>
            <a:r>
              <a:rPr lang="de-DE" sz="2000" dirty="0">
                <a:latin typeface="Arial" panose="020B0604020202020204" pitchFamily="34" charset="0"/>
                <a:cs typeface="Arial" panose="020B0604020202020204" pitchFamily="34" charset="0"/>
              </a:rPr>
              <a:t>  </a:t>
            </a:r>
            <a:r>
              <a:rPr lang="de-DE" sz="2200" i="1" dirty="0">
                <a:latin typeface="Arial" panose="020B0604020202020204" pitchFamily="34" charset="0"/>
                <a:cs typeface="Arial" panose="020B0604020202020204" pitchFamily="34" charset="0"/>
              </a:rPr>
              <a:t>ist die Wahrscheinlichkeit, dass zwei Allele eines Genorts, die zufällig von diesen zwei Genotypen herausgegriffen werden, "aufgrund der Abstammung" identisch sind (abstammungsgleich, herkunftsgleich, </a:t>
            </a:r>
            <a:r>
              <a:rPr lang="de-DE" sz="2200" i="1" dirty="0" err="1">
                <a:solidFill>
                  <a:srgbClr val="0000FF"/>
                </a:solidFill>
                <a:latin typeface="Arial" panose="020B0604020202020204" pitchFamily="34" charset="0"/>
                <a:cs typeface="Arial" panose="020B0604020202020204" pitchFamily="34" charset="0"/>
              </a:rPr>
              <a:t>ibd</a:t>
            </a:r>
            <a:r>
              <a:rPr lang="de-DE" sz="2200" i="1" dirty="0">
                <a:latin typeface="Arial" panose="020B0604020202020204" pitchFamily="34" charset="0"/>
                <a:cs typeface="Arial" panose="020B0604020202020204" pitchFamily="34" charset="0"/>
              </a:rPr>
              <a:t>).</a:t>
            </a:r>
          </a:p>
          <a:p>
            <a:r>
              <a:rPr lang="de-DE" sz="2200" i="1" dirty="0">
                <a:latin typeface="Arial" panose="020B0604020202020204" pitchFamily="34" charset="0"/>
                <a:cs typeface="Arial" panose="020B0604020202020204" pitchFamily="34" charset="0"/>
              </a:rPr>
              <a:t>Der </a:t>
            </a:r>
            <a:r>
              <a:rPr lang="de-DE" sz="2200" b="1" i="1" dirty="0">
                <a:latin typeface="Arial" panose="020B0604020202020204" pitchFamily="34" charset="0"/>
                <a:cs typeface="Arial" panose="020B0604020202020204" pitchFamily="34" charset="0"/>
              </a:rPr>
              <a:t>Inzuchtkoeffizient</a:t>
            </a:r>
            <a:r>
              <a:rPr lang="de-DE" sz="2200" i="1" dirty="0">
                <a:latin typeface="Arial" panose="020B0604020202020204" pitchFamily="34" charset="0"/>
                <a:cs typeface="Arial" panose="020B0604020202020204" pitchFamily="34" charset="0"/>
              </a:rPr>
              <a:t> (</a:t>
            </a:r>
            <a:r>
              <a:rPr lang="en-US" sz="2200" i="1" dirty="0">
                <a:latin typeface="Arial" panose="020B0604020202020204" pitchFamily="34" charset="0"/>
                <a:cs typeface="Arial" panose="020B0604020202020204" pitchFamily="34" charset="0"/>
              </a:rPr>
              <a:t>inbreeding coefficient</a:t>
            </a:r>
            <a:r>
              <a:rPr lang="de-DE" sz="2200" i="1" dirty="0">
                <a:latin typeface="Arial" panose="020B0604020202020204" pitchFamily="34" charset="0"/>
                <a:cs typeface="Arial" panose="020B0604020202020204" pitchFamily="34" charset="0"/>
              </a:rPr>
              <a:t>)</a:t>
            </a:r>
            <a:r>
              <a:rPr lang="de-DE" sz="20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F</a:t>
            </a:r>
            <a:r>
              <a:rPr lang="de-DE" sz="2200" i="1" dirty="0">
                <a:latin typeface="Arial" panose="020B0604020202020204" pitchFamily="34" charset="0"/>
                <a:cs typeface="Arial" panose="020B0604020202020204" pitchFamily="34" charset="0"/>
              </a:rPr>
              <a:t> </a:t>
            </a:r>
            <a:r>
              <a:rPr lang="de-DE" sz="2200" i="1"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eines</a:t>
            </a:r>
            <a:r>
              <a:rPr lang="de-DE" sz="2200" i="1" dirty="0">
                <a:solidFill>
                  <a:srgbClr val="C00000"/>
                </a:solidFill>
                <a:latin typeface="Arial" panose="020B0604020202020204" pitchFamily="34" charset="0"/>
                <a:cs typeface="Arial" panose="020B0604020202020204" pitchFamily="34" charset="0"/>
              </a:rPr>
              <a:t> Genotyps </a:t>
            </a:r>
            <a:r>
              <a:rPr lang="de-DE" sz="2200" i="1" dirty="0">
                <a:latin typeface="Arial" panose="020B0604020202020204" pitchFamily="34" charset="0"/>
                <a:cs typeface="Arial" panose="020B0604020202020204" pitchFamily="34" charset="0"/>
              </a:rPr>
              <a:t>ist die Wahrscheinlichkeit dafür, dass die beiden Allele, die er an einem zufälligen Genort trägt, "aufgrund der Abstammung" identisch sind.</a:t>
            </a:r>
          </a:p>
          <a:p>
            <a:endParaRPr lang="de-DE" sz="2400" i="1" dirty="0">
              <a:latin typeface="Arial" panose="020B0604020202020204" pitchFamily="34" charset="0"/>
              <a:cs typeface="Arial" panose="020B0604020202020204" pitchFamily="34" charset="0"/>
            </a:endParaRPr>
          </a:p>
          <a:p>
            <a:r>
              <a:rPr lang="en-GB" sz="2400" b="1" dirty="0">
                <a:latin typeface="Arial" panose="020B0604020202020204" pitchFamily="34" charset="0"/>
                <a:cs typeface="Arial" panose="020B0604020202020204" pitchFamily="34" charset="0"/>
              </a:rPr>
              <a:t>Kinship coefficient </a:t>
            </a:r>
            <a:r>
              <a:rPr lang="en-GB" sz="2400" dirty="0">
                <a:latin typeface="Arial" panose="020B0604020202020204" pitchFamily="34" charset="0"/>
                <a:cs typeface="Arial" panose="020B0604020202020204" pitchFamily="34" charset="0"/>
              </a:rPr>
              <a:t>(co-ancestry) of </a:t>
            </a:r>
            <a:r>
              <a:rPr lang="en-GB" sz="2400"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two</a:t>
            </a:r>
            <a:r>
              <a:rPr lang="en-GB" sz="2400" dirty="0">
                <a:solidFill>
                  <a:srgbClr val="C00000"/>
                </a:solidFill>
                <a:latin typeface="Arial" panose="020B0604020202020204" pitchFamily="34" charset="0"/>
                <a:cs typeface="Arial" panose="020B0604020202020204" pitchFamily="34" charset="0"/>
              </a:rPr>
              <a:t> genotypes </a:t>
            </a:r>
            <a:r>
              <a:rPr lang="en-GB" sz="2400" dirty="0">
                <a:effectLst>
                  <a:outerShdw blurRad="50800" dist="38100" dir="2700000" algn="tl">
                    <a:srgbClr val="000000">
                      <a:alpha val="40000"/>
                    </a:srgbClr>
                  </a:outerShdw>
                </a:effectLst>
                <a:latin typeface="Segoe Script" panose="030B0504020000000003" pitchFamily="66" charset="0"/>
                <a:ea typeface="Calibri" panose="020F0502020204030204" pitchFamily="34" charset="0"/>
                <a:cs typeface="Times New Roman" panose="02020603050405020304" pitchFamily="18" charset="0"/>
              </a:rPr>
              <a:t>f</a:t>
            </a:r>
            <a:r>
              <a:rPr lang="en-GB" sz="2400" dirty="0">
                <a:latin typeface="Arial" panose="020B0604020202020204" pitchFamily="34" charset="0"/>
                <a:cs typeface="Arial" panose="020B0604020202020204" pitchFamily="34" charset="0"/>
              </a:rPr>
              <a:t>  is the probability that two alleles of a genetic locus, which are randomly taken from these two genotypes, are identical "by descent". </a:t>
            </a:r>
            <a:br>
              <a:rPr lang="en-GB" sz="2400" dirty="0">
                <a:latin typeface="Arial" panose="020B0604020202020204" pitchFamily="34" charset="0"/>
                <a:cs typeface="Arial" panose="020B0604020202020204" pitchFamily="34" charset="0"/>
              </a:rPr>
            </a:br>
            <a:endParaRPr lang="en-GB" sz="2400" dirty="0">
              <a:latin typeface="Arial" panose="020B0604020202020204" pitchFamily="34" charset="0"/>
              <a:cs typeface="Arial" panose="020B0604020202020204" pitchFamily="34" charset="0"/>
            </a:endParaRPr>
          </a:p>
          <a:p>
            <a:r>
              <a:rPr lang="en-GB" sz="2400" dirty="0">
                <a:latin typeface="Arial" panose="020B0604020202020204" pitchFamily="34" charset="0"/>
                <a:cs typeface="Arial" panose="020B0604020202020204" pitchFamily="34" charset="0"/>
              </a:rPr>
              <a:t>The </a:t>
            </a:r>
            <a:r>
              <a:rPr lang="en-GB" sz="2400" b="1" dirty="0">
                <a:latin typeface="Arial" panose="020B0604020202020204" pitchFamily="34" charset="0"/>
                <a:cs typeface="Arial" panose="020B0604020202020204" pitchFamily="34" charset="0"/>
              </a:rPr>
              <a:t>inbreeding coefficient </a:t>
            </a:r>
            <a:r>
              <a:rPr lang="en-GB" sz="24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F</a:t>
            </a:r>
            <a:r>
              <a:rPr lang="en-GB" sz="2400" b="1" dirty="0">
                <a:latin typeface="Arial" panose="020B0604020202020204" pitchFamily="34" charset="0"/>
                <a:cs typeface="Arial" panose="020B0604020202020204" pitchFamily="34" charset="0"/>
              </a:rPr>
              <a:t> </a:t>
            </a:r>
            <a:r>
              <a:rPr lang="en-GB" sz="2400" dirty="0">
                <a:latin typeface="Arial" panose="020B0604020202020204" pitchFamily="34" charset="0"/>
                <a:cs typeface="Arial" panose="020B0604020202020204" pitchFamily="34" charset="0"/>
              </a:rPr>
              <a:t>of </a:t>
            </a:r>
            <a:r>
              <a:rPr lang="en-GB" sz="2400"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a:t>
            </a:r>
            <a:r>
              <a:rPr lang="en-GB" sz="2400" dirty="0">
                <a:solidFill>
                  <a:srgbClr val="C00000"/>
                </a:solidFill>
                <a:latin typeface="Arial" panose="020B0604020202020204" pitchFamily="34" charset="0"/>
                <a:cs typeface="Arial" panose="020B0604020202020204" pitchFamily="34" charset="0"/>
              </a:rPr>
              <a:t> genotype</a:t>
            </a:r>
            <a:r>
              <a:rPr lang="en-GB" sz="2400" dirty="0">
                <a:latin typeface="Arial" panose="020B0604020202020204" pitchFamily="34" charset="0"/>
                <a:cs typeface="Arial" panose="020B0604020202020204" pitchFamily="34" charset="0"/>
              </a:rPr>
              <a:t> is the probability that the two alleles it carries at random locus are identical "by descent“,</a:t>
            </a:r>
            <a:r>
              <a:rPr lang="en-GB" sz="2400" dirty="0">
                <a:solidFill>
                  <a:srgbClr val="0000FF"/>
                </a:solidFill>
                <a:latin typeface="Arial" panose="020B0604020202020204" pitchFamily="34" charset="0"/>
                <a:cs typeface="Arial" panose="020B0604020202020204" pitchFamily="34" charset="0"/>
              </a:rPr>
              <a:t> </a:t>
            </a:r>
            <a:r>
              <a:rPr lang="en-GB" sz="2400" dirty="0" err="1">
                <a:solidFill>
                  <a:srgbClr val="0000FF"/>
                </a:solidFill>
                <a:latin typeface="Arial" panose="020B0604020202020204" pitchFamily="34" charset="0"/>
                <a:cs typeface="Arial" panose="020B0604020202020204" pitchFamily="34" charset="0"/>
              </a:rPr>
              <a:t>ibd</a:t>
            </a:r>
            <a:r>
              <a:rPr lang="en-GB" sz="24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6080150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p:cNvSpPr/>
          <p:nvPr/>
        </p:nvSpPr>
        <p:spPr>
          <a:xfrm>
            <a:off x="3669551" y="571319"/>
            <a:ext cx="8435975" cy="5904851"/>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TextBox 4"/>
          <p:cNvSpPr txBox="1"/>
          <p:nvPr/>
        </p:nvSpPr>
        <p:spPr>
          <a:xfrm>
            <a:off x="71999" y="36000"/>
            <a:ext cx="12029513" cy="830997"/>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altLang="de-DE" sz="2400" dirty="0">
                <a:latin typeface="Arial" panose="020B0604020202020204" pitchFamily="34" charset="0"/>
                <a:cs typeface="Arial" panose="020B0604020202020204" pitchFamily="34" charset="0"/>
              </a:rPr>
              <a:t>Full-sib siblings ( Full-sibs, FS); Half-sib-siblings (Half-sibs, HS); Parent-offspring; </a:t>
            </a:r>
            <a:r>
              <a:rPr lang="en-GB" altLang="de-DE" sz="2400" i="1" dirty="0">
                <a:latin typeface="Arial" panose="020B0604020202020204" pitchFamily="34" charset="0"/>
                <a:cs typeface="Arial" panose="020B0604020202020204" pitchFamily="34" charset="0"/>
              </a:rPr>
              <a:t>etc</a:t>
            </a:r>
            <a:r>
              <a:rPr lang="en-GB" altLang="de-DE" sz="2400" dirty="0">
                <a:latin typeface="Arial" panose="020B0604020202020204" pitchFamily="34" charset="0"/>
                <a:cs typeface="Arial" panose="020B0604020202020204" pitchFamily="34" charset="0"/>
              </a:rPr>
              <a:t>.</a:t>
            </a:r>
          </a:p>
          <a:p>
            <a:r>
              <a:rPr lang="en-GB" sz="2400" dirty="0">
                <a:latin typeface="Arial" panose="020B0604020202020204" pitchFamily="34" charset="0"/>
                <a:cs typeface="Arial" panose="020B0604020202020204" pitchFamily="34" charset="0"/>
              </a:rPr>
              <a:t>Offspring is Offspring, but as Offspring mate, it becomes new Parents</a:t>
            </a:r>
            <a:r>
              <a:rPr lang="en-GB" sz="2400" i="1" dirty="0">
                <a:latin typeface="Arial" panose="020B0604020202020204" pitchFamily="34" charset="0"/>
                <a:cs typeface="Arial" panose="020B0604020202020204" pitchFamily="34" charset="0"/>
              </a:rPr>
              <a:t> etc.</a:t>
            </a:r>
            <a:endParaRPr lang="en-GB" i="1" dirty="0"/>
          </a:p>
        </p:txBody>
      </p:sp>
      <p:pic>
        <p:nvPicPr>
          <p:cNvPr id="10" name="Picture 9"/>
          <p:cNvPicPr>
            <a:picLocks noChangeAspect="1"/>
          </p:cNvPicPr>
          <p:nvPr/>
        </p:nvPicPr>
        <p:blipFill>
          <a:blip r:embed="rId3"/>
          <a:stretch>
            <a:fillRect/>
          </a:stretch>
        </p:blipFill>
        <p:spPr>
          <a:xfrm>
            <a:off x="135388" y="1075652"/>
            <a:ext cx="3413803" cy="5037241"/>
          </a:xfrm>
          <a:prstGeom prst="rect">
            <a:avLst/>
          </a:prstGeom>
          <a:effectLst>
            <a:outerShdw blurRad="50800" dist="38100" dir="2700000" algn="tl" rotWithShape="0">
              <a:prstClr val="black">
                <a:alpha val="40000"/>
              </a:prstClr>
            </a:outerShdw>
          </a:effectLst>
        </p:spPr>
      </p:pic>
      <p:sp>
        <p:nvSpPr>
          <p:cNvPr id="59" name="Textfeld 5"/>
          <p:cNvSpPr txBox="1"/>
          <p:nvPr/>
        </p:nvSpPr>
        <p:spPr>
          <a:xfrm>
            <a:off x="78828" y="6325726"/>
            <a:ext cx="626538"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r"/>
            <a:fld id="{5B255CE3-06F4-4E80-85AD-A0878CDD5C50}" type="slidenum">
              <a:rPr lang="en-GB" sz="2400" smtClean="0">
                <a:latin typeface="Arial" panose="020B0604020202020204" pitchFamily="34" charset="0"/>
                <a:cs typeface="Arial" panose="020B0604020202020204" pitchFamily="34" charset="0"/>
              </a:rPr>
              <a:pPr algn="r"/>
              <a:t>19</a:t>
            </a:fld>
            <a:endParaRPr lang="en-GB" sz="2400" dirty="0">
              <a:latin typeface="Arial" panose="020B0604020202020204" pitchFamily="34" charset="0"/>
              <a:cs typeface="Arial" panose="020B0604020202020204" pitchFamily="34" charset="0"/>
            </a:endParaRPr>
          </a:p>
        </p:txBody>
      </p:sp>
      <p:grpSp>
        <p:nvGrpSpPr>
          <p:cNvPr id="7" name="Group 6">
            <a:extLst>
              <a:ext uri="{FF2B5EF4-FFF2-40B4-BE49-F238E27FC236}">
                <a16:creationId xmlns:a16="http://schemas.microsoft.com/office/drawing/2014/main" id="{B6934259-2B2E-453E-96B9-7DE237E85A6A}"/>
              </a:ext>
            </a:extLst>
          </p:cNvPr>
          <p:cNvGrpSpPr/>
          <p:nvPr/>
        </p:nvGrpSpPr>
        <p:grpSpPr>
          <a:xfrm>
            <a:off x="3669551" y="1161068"/>
            <a:ext cx="8431962" cy="4828822"/>
            <a:chOff x="3669551" y="1593145"/>
            <a:chExt cx="8431962" cy="4828822"/>
          </a:xfrm>
        </p:grpSpPr>
        <p:graphicFrame>
          <p:nvGraphicFramePr>
            <p:cNvPr id="23" name="Object 22"/>
            <p:cNvGraphicFramePr>
              <a:graphicFrameLocks noChangeAspect="1"/>
            </p:cNvGraphicFramePr>
            <p:nvPr>
              <p:extLst>
                <p:ext uri="{D42A27DB-BD31-4B8C-83A1-F6EECF244321}">
                  <p14:modId xmlns:p14="http://schemas.microsoft.com/office/powerpoint/2010/main" val="167758248"/>
                </p:ext>
              </p:extLst>
            </p:nvPr>
          </p:nvGraphicFramePr>
          <p:xfrm>
            <a:off x="3675063" y="1712913"/>
            <a:ext cx="8426450" cy="3552825"/>
          </p:xfrm>
          <a:graphic>
            <a:graphicData uri="http://schemas.openxmlformats.org/presentationml/2006/ole">
              <mc:AlternateContent xmlns:mc="http://schemas.openxmlformats.org/markup-compatibility/2006">
                <mc:Choice xmlns:v="urn:schemas-microsoft-com:vml" Requires="v">
                  <p:oleObj spid="_x0000_s16692" name="Document" r:id="rId4" imgW="8426940" imgH="3552478" progId="Word.Document.12">
                    <p:link updateAutomatic="1"/>
                  </p:oleObj>
                </mc:Choice>
                <mc:Fallback>
                  <p:oleObj name="Document" r:id="rId4" imgW="8426940" imgH="3552478" progId="Word.Document.12">
                    <p:link updateAutomatic="1"/>
                    <p:pic>
                      <p:nvPicPr>
                        <p:cNvPr id="23" name="Object 22"/>
                        <p:cNvPicPr/>
                        <p:nvPr/>
                      </p:nvPicPr>
                      <p:blipFill>
                        <a:blip r:embed="rId5"/>
                        <a:stretch>
                          <a:fillRect/>
                        </a:stretch>
                      </p:blipFill>
                      <p:spPr>
                        <a:xfrm>
                          <a:off x="3675063" y="1712913"/>
                          <a:ext cx="8426450" cy="3552825"/>
                        </a:xfrm>
                        <a:prstGeom prst="rect">
                          <a:avLst/>
                        </a:prstGeom>
                        <a:solidFill>
                          <a:schemeClr val="bg1"/>
                        </a:solidFill>
                        <a:ln>
                          <a:noFill/>
                        </a:ln>
                      </p:spPr>
                    </p:pic>
                  </p:oleObj>
                </mc:Fallback>
              </mc:AlternateContent>
            </a:graphicData>
          </a:graphic>
        </p:graphicFrame>
        <p:sp>
          <p:nvSpPr>
            <p:cNvPr id="2" name="Rectangle 1"/>
            <p:cNvSpPr/>
            <p:nvPr/>
          </p:nvSpPr>
          <p:spPr>
            <a:xfrm>
              <a:off x="3669551" y="1617133"/>
              <a:ext cx="8403916" cy="480483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3" name="Group 2"/>
            <p:cNvGrpSpPr/>
            <p:nvPr/>
          </p:nvGrpSpPr>
          <p:grpSpPr>
            <a:xfrm>
              <a:off x="4440766" y="1593145"/>
              <a:ext cx="5359704" cy="3914401"/>
              <a:chOff x="4440766" y="1593145"/>
              <a:chExt cx="5359704" cy="3914401"/>
            </a:xfrm>
          </p:grpSpPr>
          <p:sp>
            <p:nvSpPr>
              <p:cNvPr id="11" name="Text Box 5"/>
              <p:cNvSpPr txBox="1">
                <a:spLocks noChangeArrowheads="1"/>
              </p:cNvSpPr>
              <p:nvPr/>
            </p:nvSpPr>
            <p:spPr bwMode="auto">
              <a:xfrm>
                <a:off x="6682916" y="3247455"/>
                <a:ext cx="434943" cy="369332"/>
              </a:xfrm>
              <a:prstGeom prst="rect">
                <a:avLst/>
              </a:prstGeom>
              <a:noFill/>
              <a:ln w="9525">
                <a:solidFill>
                  <a:srgbClr val="000000"/>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algn="ctr" eaLnBrk="1" hangingPunct="1">
                  <a:spcBef>
                    <a:spcPct val="50000"/>
                  </a:spcBef>
                </a:pPr>
                <a:r>
                  <a:rPr lang="en-GB" altLang="de-DE" sz="1800" b="1" dirty="0">
                    <a:solidFill>
                      <a:schemeClr val="tx1">
                        <a:lumMod val="50000"/>
                        <a:lumOff val="50000"/>
                      </a:schemeClr>
                    </a:solidFill>
                    <a:latin typeface="Arial" panose="020B0604020202020204" pitchFamily="34" charset="0"/>
                    <a:cs typeface="Arial" panose="020B0604020202020204" pitchFamily="34" charset="0"/>
                  </a:rPr>
                  <a:t>P</a:t>
                </a:r>
                <a:r>
                  <a:rPr lang="en-GB" altLang="de-DE" sz="1800" b="1" baseline="-25000" dirty="0">
                    <a:solidFill>
                      <a:schemeClr val="tx1">
                        <a:lumMod val="50000"/>
                        <a:lumOff val="50000"/>
                      </a:schemeClr>
                    </a:solidFill>
                    <a:latin typeface="Arial" panose="020B0604020202020204" pitchFamily="34" charset="0"/>
                    <a:cs typeface="Arial" panose="020B0604020202020204" pitchFamily="34" charset="0"/>
                  </a:rPr>
                  <a:t>1</a:t>
                </a:r>
              </a:p>
            </p:txBody>
          </p:sp>
          <p:sp>
            <p:nvSpPr>
              <p:cNvPr id="12" name="Text Box 7"/>
              <p:cNvSpPr txBox="1">
                <a:spLocks noChangeArrowheads="1"/>
              </p:cNvSpPr>
              <p:nvPr/>
            </p:nvSpPr>
            <p:spPr bwMode="auto">
              <a:xfrm>
                <a:off x="7875916" y="3258330"/>
                <a:ext cx="464403" cy="369888"/>
              </a:xfrm>
              <a:prstGeom prst="rect">
                <a:avLst/>
              </a:prstGeom>
              <a:noFill/>
              <a:ln w="9525">
                <a:solidFill>
                  <a:srgbClr val="000000"/>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algn="ctr" eaLnBrk="1" hangingPunct="1">
                  <a:spcBef>
                    <a:spcPct val="50000"/>
                  </a:spcBef>
                </a:pPr>
                <a:r>
                  <a:rPr lang="en-GB" altLang="de-DE" sz="1800" b="1" dirty="0">
                    <a:solidFill>
                      <a:srgbClr val="7030A0"/>
                    </a:solidFill>
                    <a:latin typeface="Arial" panose="020B0604020202020204" pitchFamily="34" charset="0"/>
                    <a:cs typeface="Arial" panose="020B0604020202020204" pitchFamily="34" charset="0"/>
                  </a:rPr>
                  <a:t>P</a:t>
                </a:r>
                <a:r>
                  <a:rPr lang="en-GB" altLang="de-DE" sz="1800" b="1" baseline="-25000" dirty="0">
                    <a:solidFill>
                      <a:srgbClr val="7030A0"/>
                    </a:solidFill>
                    <a:latin typeface="Arial" panose="020B0604020202020204" pitchFamily="34" charset="0"/>
                    <a:cs typeface="Arial" panose="020B0604020202020204" pitchFamily="34" charset="0"/>
                  </a:rPr>
                  <a:t>2</a:t>
                </a:r>
              </a:p>
            </p:txBody>
          </p:sp>
          <p:sp>
            <p:nvSpPr>
              <p:cNvPr id="13" name="Text Box 8"/>
              <p:cNvSpPr txBox="1">
                <a:spLocks noChangeArrowheads="1"/>
              </p:cNvSpPr>
              <p:nvPr/>
            </p:nvSpPr>
            <p:spPr bwMode="auto">
              <a:xfrm>
                <a:off x="5222416" y="3247455"/>
                <a:ext cx="1371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algn="ctr" eaLnBrk="1" hangingPunct="1">
                  <a:spcBef>
                    <a:spcPct val="50000"/>
                  </a:spcBef>
                </a:pPr>
                <a:r>
                  <a:rPr lang="en-GB" altLang="de-DE" sz="1800" dirty="0">
                    <a:solidFill>
                      <a:schemeClr val="tx1">
                        <a:lumMod val="50000"/>
                        <a:lumOff val="50000"/>
                      </a:schemeClr>
                    </a:solidFill>
                    <a:latin typeface="Arial" panose="020B0604020202020204" pitchFamily="34" charset="0"/>
                    <a:cs typeface="Arial" panose="020B0604020202020204" pitchFamily="34" charset="0"/>
                  </a:rPr>
                  <a:t>Parents</a:t>
                </a:r>
              </a:p>
            </p:txBody>
          </p:sp>
          <p:sp>
            <p:nvSpPr>
              <p:cNvPr id="14" name="Text Box 14"/>
              <p:cNvSpPr txBox="1">
                <a:spLocks noChangeArrowheads="1"/>
              </p:cNvSpPr>
              <p:nvPr/>
            </p:nvSpPr>
            <p:spPr bwMode="auto">
              <a:xfrm>
                <a:off x="4440766" y="4196800"/>
                <a:ext cx="20881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algn="ctr" eaLnBrk="1" hangingPunct="1">
                  <a:spcBef>
                    <a:spcPct val="50000"/>
                  </a:spcBef>
                </a:pPr>
                <a:r>
                  <a:rPr lang="en-GB" altLang="de-DE" sz="1800" dirty="0">
                    <a:latin typeface="Arial" panose="020B0604020202020204" pitchFamily="34" charset="0"/>
                    <a:cs typeface="Arial" panose="020B0604020202020204" pitchFamily="34" charset="0"/>
                  </a:rPr>
                  <a:t>Offspring / Parents</a:t>
                </a:r>
              </a:p>
            </p:txBody>
          </p:sp>
          <p:sp>
            <p:nvSpPr>
              <p:cNvPr id="15" name="Text Box 15"/>
              <p:cNvSpPr txBox="1">
                <a:spLocks noChangeArrowheads="1"/>
              </p:cNvSpPr>
              <p:nvPr/>
            </p:nvSpPr>
            <p:spPr bwMode="auto">
              <a:xfrm>
                <a:off x="6646371" y="4180924"/>
                <a:ext cx="471488" cy="369888"/>
              </a:xfrm>
              <a:prstGeom prst="rect">
                <a:avLst/>
              </a:prstGeom>
              <a:noFill/>
              <a:ln w="9525">
                <a:solidFill>
                  <a:srgbClr val="000000"/>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txBody>
              <a:bodyPr wrap="square">
                <a:spAutoFit/>
              </a:bodyPr>
              <a:lstStyle>
                <a:defPPr>
                  <a:defRPr lang="en-US"/>
                </a:defPPr>
                <a:lvl1pPr>
                  <a:spcBef>
                    <a:spcPct val="50000"/>
                  </a:spcBef>
                  <a:defRPr b="1">
                    <a:latin typeface="Arial" panose="020B0604020202020204" pitchFamily="34" charset="0"/>
                    <a:cs typeface="Arial" panose="020B0604020202020204" pitchFamily="34" charset="0"/>
                  </a:defRPr>
                </a:lvl1pPr>
                <a:lvl2pPr marL="742950" indent="-285750" eaLnBrk="0" hangingPunct="0">
                  <a:defRPr sz="1600">
                    <a:latin typeface="Arial" charset="0"/>
                    <a:cs typeface="Arial" charset="0"/>
                  </a:defRPr>
                </a:lvl2pPr>
                <a:lvl3pPr marL="1143000" indent="-228600" eaLnBrk="0" hangingPunct="0">
                  <a:defRPr sz="1600">
                    <a:latin typeface="Arial" charset="0"/>
                    <a:cs typeface="Arial" charset="0"/>
                  </a:defRPr>
                </a:lvl3pPr>
                <a:lvl4pPr marL="1600200" indent="-228600" eaLnBrk="0" hangingPunct="0">
                  <a:defRPr sz="1600">
                    <a:latin typeface="Arial" charset="0"/>
                    <a:cs typeface="Arial" charset="0"/>
                  </a:defRPr>
                </a:lvl4pPr>
                <a:lvl5pPr marL="2057400" indent="-228600" eaLnBrk="0" hangingPunct="0">
                  <a:defRPr sz="1600">
                    <a:latin typeface="Arial" charset="0"/>
                    <a:cs typeface="Arial" charset="0"/>
                  </a:defRPr>
                </a:lvl5pPr>
                <a:lvl6pPr marL="2514600" indent="-228600" eaLnBrk="0" fontAlgn="base" hangingPunct="0">
                  <a:spcBef>
                    <a:spcPct val="0"/>
                  </a:spcBef>
                  <a:spcAft>
                    <a:spcPct val="0"/>
                  </a:spcAft>
                  <a:defRPr sz="1600">
                    <a:latin typeface="Arial" charset="0"/>
                    <a:cs typeface="Arial" charset="0"/>
                  </a:defRPr>
                </a:lvl6pPr>
                <a:lvl7pPr marL="2971800" indent="-228600" eaLnBrk="0" fontAlgn="base" hangingPunct="0">
                  <a:spcBef>
                    <a:spcPct val="0"/>
                  </a:spcBef>
                  <a:spcAft>
                    <a:spcPct val="0"/>
                  </a:spcAft>
                  <a:defRPr sz="1600">
                    <a:latin typeface="Arial" charset="0"/>
                    <a:cs typeface="Arial" charset="0"/>
                  </a:defRPr>
                </a:lvl7pPr>
                <a:lvl8pPr marL="3429000" indent="-228600" eaLnBrk="0" fontAlgn="base" hangingPunct="0">
                  <a:spcBef>
                    <a:spcPct val="0"/>
                  </a:spcBef>
                  <a:spcAft>
                    <a:spcPct val="0"/>
                  </a:spcAft>
                  <a:defRPr sz="1600">
                    <a:latin typeface="Arial" charset="0"/>
                    <a:cs typeface="Arial" charset="0"/>
                  </a:defRPr>
                </a:lvl8pPr>
                <a:lvl9pPr marL="3886200" indent="-228600" eaLnBrk="0" fontAlgn="base" hangingPunct="0">
                  <a:spcBef>
                    <a:spcPct val="0"/>
                  </a:spcBef>
                  <a:spcAft>
                    <a:spcPct val="0"/>
                  </a:spcAft>
                  <a:defRPr sz="1600">
                    <a:latin typeface="Arial" charset="0"/>
                    <a:cs typeface="Arial" charset="0"/>
                  </a:defRPr>
                </a:lvl9pPr>
              </a:lstStyle>
              <a:p>
                <a:pPr algn="ctr"/>
                <a:r>
                  <a:rPr lang="en-GB" altLang="de-DE" dirty="0"/>
                  <a:t>X</a:t>
                </a:r>
              </a:p>
            </p:txBody>
          </p:sp>
          <p:sp>
            <p:nvSpPr>
              <p:cNvPr id="16" name="Text Box 16"/>
              <p:cNvSpPr txBox="1">
                <a:spLocks noChangeArrowheads="1"/>
              </p:cNvSpPr>
              <p:nvPr/>
            </p:nvSpPr>
            <p:spPr bwMode="auto">
              <a:xfrm>
                <a:off x="7962995" y="4180924"/>
                <a:ext cx="442913" cy="369888"/>
              </a:xfrm>
              <a:prstGeom prst="rect">
                <a:avLst/>
              </a:prstGeom>
              <a:noFill/>
              <a:ln w="9525">
                <a:solidFill>
                  <a:srgbClr val="000000"/>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txBody>
              <a:bodyPr wrap="square">
                <a:spAutoFit/>
              </a:bodyPr>
              <a:lstStyle>
                <a:defPPr>
                  <a:defRPr lang="en-US"/>
                </a:defPPr>
                <a:lvl1pPr algn="ctr">
                  <a:spcBef>
                    <a:spcPct val="50000"/>
                  </a:spcBef>
                  <a:defRPr b="1">
                    <a:latin typeface="Arial" panose="020B0604020202020204" pitchFamily="34" charset="0"/>
                    <a:cs typeface="Arial" panose="020B0604020202020204" pitchFamily="34" charset="0"/>
                  </a:defRPr>
                </a:lvl1pPr>
                <a:lvl2pPr marL="742950" indent="-285750" eaLnBrk="0" hangingPunct="0">
                  <a:defRPr sz="1600">
                    <a:latin typeface="Arial" charset="0"/>
                    <a:cs typeface="Arial" charset="0"/>
                  </a:defRPr>
                </a:lvl2pPr>
                <a:lvl3pPr marL="1143000" indent="-228600" eaLnBrk="0" hangingPunct="0">
                  <a:defRPr sz="1600">
                    <a:latin typeface="Arial" charset="0"/>
                    <a:cs typeface="Arial" charset="0"/>
                  </a:defRPr>
                </a:lvl3pPr>
                <a:lvl4pPr marL="1600200" indent="-228600" eaLnBrk="0" hangingPunct="0">
                  <a:defRPr sz="1600">
                    <a:latin typeface="Arial" charset="0"/>
                    <a:cs typeface="Arial" charset="0"/>
                  </a:defRPr>
                </a:lvl4pPr>
                <a:lvl5pPr marL="2057400" indent="-228600" eaLnBrk="0" hangingPunct="0">
                  <a:defRPr sz="1600">
                    <a:latin typeface="Arial" charset="0"/>
                    <a:cs typeface="Arial" charset="0"/>
                  </a:defRPr>
                </a:lvl5pPr>
                <a:lvl6pPr marL="2514600" indent="-228600" eaLnBrk="0" fontAlgn="base" hangingPunct="0">
                  <a:spcBef>
                    <a:spcPct val="0"/>
                  </a:spcBef>
                  <a:spcAft>
                    <a:spcPct val="0"/>
                  </a:spcAft>
                  <a:defRPr sz="1600">
                    <a:latin typeface="Arial" charset="0"/>
                    <a:cs typeface="Arial" charset="0"/>
                  </a:defRPr>
                </a:lvl6pPr>
                <a:lvl7pPr marL="2971800" indent="-228600" eaLnBrk="0" fontAlgn="base" hangingPunct="0">
                  <a:spcBef>
                    <a:spcPct val="0"/>
                  </a:spcBef>
                  <a:spcAft>
                    <a:spcPct val="0"/>
                  </a:spcAft>
                  <a:defRPr sz="1600">
                    <a:latin typeface="Arial" charset="0"/>
                    <a:cs typeface="Arial" charset="0"/>
                  </a:defRPr>
                </a:lvl7pPr>
                <a:lvl8pPr marL="3429000" indent="-228600" eaLnBrk="0" fontAlgn="base" hangingPunct="0">
                  <a:spcBef>
                    <a:spcPct val="0"/>
                  </a:spcBef>
                  <a:spcAft>
                    <a:spcPct val="0"/>
                  </a:spcAft>
                  <a:defRPr sz="1600">
                    <a:latin typeface="Arial" charset="0"/>
                    <a:cs typeface="Arial" charset="0"/>
                  </a:defRPr>
                </a:lvl8pPr>
                <a:lvl9pPr marL="3886200" indent="-228600" eaLnBrk="0" fontAlgn="base" hangingPunct="0">
                  <a:spcBef>
                    <a:spcPct val="0"/>
                  </a:spcBef>
                  <a:spcAft>
                    <a:spcPct val="0"/>
                  </a:spcAft>
                  <a:defRPr sz="1600">
                    <a:latin typeface="Arial" charset="0"/>
                    <a:cs typeface="Arial" charset="0"/>
                  </a:defRPr>
                </a:lvl9pPr>
              </a:lstStyle>
              <a:p>
                <a:r>
                  <a:rPr lang="en-GB" altLang="de-DE" dirty="0"/>
                  <a:t>Y</a:t>
                </a:r>
              </a:p>
            </p:txBody>
          </p:sp>
          <p:sp>
            <p:nvSpPr>
              <p:cNvPr id="17" name="Text Box 36"/>
              <p:cNvSpPr txBox="1">
                <a:spLocks noChangeArrowheads="1"/>
              </p:cNvSpPr>
              <p:nvPr/>
            </p:nvSpPr>
            <p:spPr bwMode="auto">
              <a:xfrm>
                <a:off x="5222416" y="2164656"/>
                <a:ext cx="4578054" cy="369332"/>
              </a:xfrm>
              <a:prstGeom prst="rect">
                <a:avLst/>
              </a:prstGeom>
              <a:solidFill>
                <a:schemeClr val="bg1"/>
              </a:solidFill>
              <a:ln>
                <a:noFill/>
              </a:ln>
              <a:effectLst>
                <a:outerShdw blurRad="50800" dist="38100" dir="2700000" algn="tl" rotWithShape="0">
                  <a:prstClr val="black">
                    <a:alpha val="40000"/>
                  </a:prstClr>
                </a:outerShdw>
              </a:effectLst>
            </p:spPr>
            <p:txBody>
              <a:bodyPr wrap="square">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algn="ctr" eaLnBrk="1" hangingPunct="1">
                  <a:spcBef>
                    <a:spcPct val="50000"/>
                  </a:spcBef>
                </a:pPr>
                <a:r>
                  <a:rPr lang="en-GB" altLang="de-DE" sz="1800" dirty="0">
                    <a:latin typeface="Arial" panose="020B0604020202020204" pitchFamily="34" charset="0"/>
                    <a:cs typeface="Arial" panose="020B0604020202020204" pitchFamily="34" charset="0"/>
                  </a:rPr>
                  <a:t>Ancestral individuals</a:t>
                </a:r>
                <a:endParaRPr lang="en-GB" altLang="de-DE" sz="1800" b="1" dirty="0">
                  <a:latin typeface="Arial" panose="020B0604020202020204" pitchFamily="34" charset="0"/>
                  <a:cs typeface="Arial" panose="020B0604020202020204" pitchFamily="34" charset="0"/>
                </a:endParaRPr>
              </a:p>
            </p:txBody>
          </p:sp>
          <p:sp>
            <p:nvSpPr>
              <p:cNvPr id="18" name="TextBox 17"/>
              <p:cNvSpPr txBox="1"/>
              <p:nvPr/>
            </p:nvSpPr>
            <p:spPr>
              <a:xfrm>
                <a:off x="7366385" y="3261591"/>
                <a:ext cx="311733" cy="370390"/>
              </a:xfrm>
              <a:prstGeom prst="rect">
                <a:avLst/>
              </a:prstGeom>
              <a:solidFill>
                <a:schemeClr val="bg1"/>
              </a:solidFill>
              <a:ln>
                <a:noFill/>
              </a:ln>
              <a:effectLst/>
            </p:spPr>
            <p:txBody>
              <a:bodyPr wrap="square" rtlCol="0">
                <a:spAutoFit/>
              </a:bodyPr>
              <a:lstStyle/>
              <a:p>
                <a:pPr algn="ctr"/>
                <a:r>
                  <a:rPr lang="en-GB" b="1" dirty="0">
                    <a:solidFill>
                      <a:schemeClr val="tx1">
                        <a:lumMod val="50000"/>
                        <a:lumOff val="50000"/>
                      </a:schemeClr>
                    </a:solidFill>
                    <a:latin typeface="Bradley Hand ITC" panose="03070402050302030203" pitchFamily="66" charset="0"/>
                  </a:rPr>
                  <a:t>X</a:t>
                </a:r>
              </a:p>
            </p:txBody>
          </p:sp>
          <p:cxnSp>
            <p:nvCxnSpPr>
              <p:cNvPr id="19" name="Straight Arrow Connector 18"/>
              <p:cNvCxnSpPr>
                <a:stCxn id="18" idx="2"/>
                <a:endCxn id="15" idx="0"/>
              </p:cNvCxnSpPr>
              <p:nvPr/>
            </p:nvCxnSpPr>
            <p:spPr>
              <a:xfrm flipH="1">
                <a:off x="6882115" y="3631981"/>
                <a:ext cx="640137" cy="548943"/>
              </a:xfrm>
              <a:prstGeom prst="straightConnector1">
                <a:avLst/>
              </a:prstGeom>
              <a:noFill/>
              <a:ln w="19050">
                <a:solidFill>
                  <a:schemeClr val="tx1"/>
                </a:solidFill>
                <a:round/>
                <a:headEnd/>
                <a:tailEnd type="triangle" w="med" len="me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cxnSp>
          <p:cxnSp>
            <p:nvCxnSpPr>
              <p:cNvPr id="20" name="Straight Arrow Connector 19"/>
              <p:cNvCxnSpPr>
                <a:stCxn id="18" idx="2"/>
                <a:endCxn id="16" idx="0"/>
              </p:cNvCxnSpPr>
              <p:nvPr/>
            </p:nvCxnSpPr>
            <p:spPr>
              <a:xfrm>
                <a:off x="7522252" y="3631981"/>
                <a:ext cx="662200" cy="548943"/>
              </a:xfrm>
              <a:prstGeom prst="straightConnector1">
                <a:avLst/>
              </a:prstGeom>
              <a:noFill/>
              <a:ln w="19050">
                <a:solidFill>
                  <a:schemeClr val="tx1"/>
                </a:solidFill>
                <a:round/>
                <a:headEnd/>
                <a:tailEnd type="triangle" w="med" len="me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cxnSp>
          <p:sp>
            <p:nvSpPr>
              <p:cNvPr id="24" name="Left Brace 23"/>
              <p:cNvSpPr/>
              <p:nvPr/>
            </p:nvSpPr>
            <p:spPr>
              <a:xfrm rot="16200000">
                <a:off x="7397878" y="541086"/>
                <a:ext cx="244589" cy="4560593"/>
              </a:xfrm>
              <a:prstGeom prst="leftBrace">
                <a:avLst>
                  <a:gd name="adj1" fmla="val 48810"/>
                  <a:gd name="adj2" fmla="val 49719"/>
                </a:avLst>
              </a:prstGeom>
              <a:noFill/>
              <a:ln w="9525">
                <a:solidFill>
                  <a:schemeClr val="bg1">
                    <a:lumMod val="50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dirty="0"/>
              </a:p>
            </p:txBody>
          </p:sp>
          <p:cxnSp>
            <p:nvCxnSpPr>
              <p:cNvPr id="25" name="Straight Arrow Connector 24"/>
              <p:cNvCxnSpPr>
                <a:stCxn id="24" idx="1"/>
                <a:endCxn id="11" idx="0"/>
              </p:cNvCxnSpPr>
              <p:nvPr/>
            </p:nvCxnSpPr>
            <p:spPr>
              <a:xfrm flipH="1">
                <a:off x="6900388" y="2943677"/>
                <a:ext cx="606969" cy="303778"/>
              </a:xfrm>
              <a:prstGeom prst="straightConnector1">
                <a:avLst/>
              </a:prstGeom>
              <a:noFill/>
              <a:ln w="19050">
                <a:solidFill>
                  <a:schemeClr val="bg1">
                    <a:lumMod val="50000"/>
                  </a:schemeClr>
                </a:solidFill>
                <a:prstDash val="sysDot"/>
                <a:round/>
                <a:headEnd/>
                <a:tailEnd type="triangle" w="med" len="me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cxnSp>
          <p:cxnSp>
            <p:nvCxnSpPr>
              <p:cNvPr id="26" name="Straight Arrow Connector 25"/>
              <p:cNvCxnSpPr>
                <a:stCxn id="24" idx="1"/>
                <a:endCxn id="12" idx="0"/>
              </p:cNvCxnSpPr>
              <p:nvPr/>
            </p:nvCxnSpPr>
            <p:spPr>
              <a:xfrm>
                <a:off x="7507357" y="2943677"/>
                <a:ext cx="600761" cy="314653"/>
              </a:xfrm>
              <a:prstGeom prst="straightConnector1">
                <a:avLst/>
              </a:prstGeom>
              <a:noFill/>
              <a:ln w="19050">
                <a:solidFill>
                  <a:schemeClr val="bg1">
                    <a:lumMod val="50000"/>
                  </a:schemeClr>
                </a:solidFill>
                <a:prstDash val="sysDot"/>
                <a:round/>
                <a:headEnd/>
                <a:tailEnd type="triangle" w="med" len="me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cxnSp>
          <p:grpSp>
            <p:nvGrpSpPr>
              <p:cNvPr id="27" name="Group 26"/>
              <p:cNvGrpSpPr/>
              <p:nvPr/>
            </p:nvGrpSpPr>
            <p:grpSpPr>
              <a:xfrm rot="18874284">
                <a:off x="6353207" y="1591398"/>
                <a:ext cx="2142805" cy="2146300"/>
                <a:chOff x="6892924" y="2230599"/>
                <a:chExt cx="2142805" cy="2146300"/>
              </a:xfrm>
            </p:grpSpPr>
            <p:sp>
              <p:nvSpPr>
                <p:cNvPr id="28" name="Oval 27"/>
                <p:cNvSpPr/>
                <p:nvPr/>
              </p:nvSpPr>
              <p:spPr>
                <a:xfrm>
                  <a:off x="6892924" y="2230599"/>
                  <a:ext cx="161605" cy="165100"/>
                </a:xfrm>
                <a:prstGeom prst="ellipse">
                  <a:avLst/>
                </a:prstGeom>
                <a:solidFill>
                  <a:schemeClr val="bg1">
                    <a:lumMod val="85000"/>
                  </a:schemeClr>
                </a:solidFill>
                <a:ln w="9525">
                  <a:solidFill>
                    <a:schemeClr val="bg1">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9" name="Oval 28"/>
                <p:cNvSpPr/>
                <p:nvPr/>
              </p:nvSpPr>
              <p:spPr>
                <a:xfrm>
                  <a:off x="7045324" y="2382999"/>
                  <a:ext cx="161605" cy="165100"/>
                </a:xfrm>
                <a:prstGeom prst="ellipse">
                  <a:avLst/>
                </a:prstGeom>
                <a:solidFill>
                  <a:schemeClr val="bg1">
                    <a:lumMod val="85000"/>
                  </a:schemeClr>
                </a:solidFill>
                <a:ln w="9525">
                  <a:solidFill>
                    <a:schemeClr val="bg1">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0" name="Oval 29"/>
                <p:cNvSpPr/>
                <p:nvPr/>
              </p:nvSpPr>
              <p:spPr>
                <a:xfrm>
                  <a:off x="7197724" y="2535399"/>
                  <a:ext cx="161605" cy="165100"/>
                </a:xfrm>
                <a:prstGeom prst="ellipse">
                  <a:avLst/>
                </a:prstGeom>
                <a:solidFill>
                  <a:schemeClr val="bg1">
                    <a:lumMod val="85000"/>
                  </a:schemeClr>
                </a:solidFill>
                <a:ln w="9525">
                  <a:solidFill>
                    <a:schemeClr val="bg1">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Oval 30"/>
                <p:cNvSpPr/>
                <p:nvPr/>
              </p:nvSpPr>
              <p:spPr>
                <a:xfrm>
                  <a:off x="7350124" y="2687799"/>
                  <a:ext cx="161605" cy="165100"/>
                </a:xfrm>
                <a:prstGeom prst="ellipse">
                  <a:avLst/>
                </a:prstGeom>
                <a:solidFill>
                  <a:schemeClr val="bg1">
                    <a:lumMod val="85000"/>
                  </a:schemeClr>
                </a:solidFill>
                <a:ln w="9525">
                  <a:solidFill>
                    <a:schemeClr val="bg1">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2" name="Oval 31"/>
                <p:cNvSpPr/>
                <p:nvPr/>
              </p:nvSpPr>
              <p:spPr>
                <a:xfrm>
                  <a:off x="7502524" y="2840199"/>
                  <a:ext cx="161605" cy="165100"/>
                </a:xfrm>
                <a:prstGeom prst="ellipse">
                  <a:avLst/>
                </a:prstGeom>
                <a:solidFill>
                  <a:schemeClr val="bg1">
                    <a:lumMod val="85000"/>
                  </a:schemeClr>
                </a:solidFill>
                <a:ln w="9525">
                  <a:solidFill>
                    <a:schemeClr val="bg1">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3" name="Oval 32"/>
                <p:cNvSpPr/>
                <p:nvPr/>
              </p:nvSpPr>
              <p:spPr>
                <a:xfrm>
                  <a:off x="7654924" y="2992599"/>
                  <a:ext cx="161605" cy="165100"/>
                </a:xfrm>
                <a:prstGeom prst="ellipse">
                  <a:avLst/>
                </a:prstGeom>
                <a:solidFill>
                  <a:schemeClr val="bg1">
                    <a:lumMod val="85000"/>
                  </a:schemeClr>
                </a:solidFill>
                <a:ln w="9525">
                  <a:solidFill>
                    <a:schemeClr val="bg1">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4" name="Oval 33"/>
                <p:cNvSpPr/>
                <p:nvPr/>
              </p:nvSpPr>
              <p:spPr>
                <a:xfrm>
                  <a:off x="7807324" y="3144999"/>
                  <a:ext cx="161605" cy="165100"/>
                </a:xfrm>
                <a:prstGeom prst="ellipse">
                  <a:avLst/>
                </a:prstGeom>
                <a:solidFill>
                  <a:schemeClr val="bg1">
                    <a:lumMod val="85000"/>
                  </a:schemeClr>
                </a:solidFill>
                <a:ln w="9525">
                  <a:solidFill>
                    <a:schemeClr val="bg1">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Oval 34"/>
                <p:cNvSpPr/>
                <p:nvPr/>
              </p:nvSpPr>
              <p:spPr>
                <a:xfrm>
                  <a:off x="7959724" y="3297399"/>
                  <a:ext cx="161605" cy="165100"/>
                </a:xfrm>
                <a:prstGeom prst="ellipse">
                  <a:avLst/>
                </a:prstGeom>
                <a:solidFill>
                  <a:schemeClr val="bg1">
                    <a:lumMod val="85000"/>
                  </a:schemeClr>
                </a:solidFill>
                <a:ln w="9525">
                  <a:solidFill>
                    <a:schemeClr val="bg1">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6" name="Oval 35"/>
                <p:cNvSpPr/>
                <p:nvPr/>
              </p:nvSpPr>
              <p:spPr>
                <a:xfrm>
                  <a:off x="8112124" y="3449799"/>
                  <a:ext cx="161605" cy="165100"/>
                </a:xfrm>
                <a:prstGeom prst="ellipse">
                  <a:avLst/>
                </a:prstGeom>
                <a:solidFill>
                  <a:schemeClr val="bg1">
                    <a:lumMod val="85000"/>
                  </a:schemeClr>
                </a:solidFill>
                <a:ln w="9525">
                  <a:solidFill>
                    <a:schemeClr val="bg1">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7" name="Oval 36"/>
                <p:cNvSpPr/>
                <p:nvPr/>
              </p:nvSpPr>
              <p:spPr>
                <a:xfrm>
                  <a:off x="8264524" y="3602199"/>
                  <a:ext cx="161605" cy="165100"/>
                </a:xfrm>
                <a:prstGeom prst="ellipse">
                  <a:avLst/>
                </a:prstGeom>
                <a:solidFill>
                  <a:schemeClr val="bg1">
                    <a:lumMod val="85000"/>
                  </a:schemeClr>
                </a:solidFill>
                <a:ln w="9525">
                  <a:solidFill>
                    <a:schemeClr val="bg1">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8" name="Oval 37"/>
                <p:cNvSpPr/>
                <p:nvPr/>
              </p:nvSpPr>
              <p:spPr>
                <a:xfrm>
                  <a:off x="8416924" y="3754599"/>
                  <a:ext cx="161605" cy="165100"/>
                </a:xfrm>
                <a:prstGeom prst="ellipse">
                  <a:avLst/>
                </a:prstGeom>
                <a:solidFill>
                  <a:schemeClr val="bg1">
                    <a:lumMod val="85000"/>
                  </a:schemeClr>
                </a:solidFill>
                <a:ln w="9525">
                  <a:solidFill>
                    <a:schemeClr val="bg1">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9" name="Oval 38"/>
                <p:cNvSpPr/>
                <p:nvPr/>
              </p:nvSpPr>
              <p:spPr>
                <a:xfrm>
                  <a:off x="8569324" y="3906999"/>
                  <a:ext cx="161605" cy="165100"/>
                </a:xfrm>
                <a:prstGeom prst="ellipse">
                  <a:avLst/>
                </a:prstGeom>
                <a:solidFill>
                  <a:schemeClr val="bg1">
                    <a:lumMod val="85000"/>
                  </a:schemeClr>
                </a:solidFill>
                <a:ln w="9525">
                  <a:solidFill>
                    <a:schemeClr val="bg1">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0" name="Oval 39"/>
                <p:cNvSpPr/>
                <p:nvPr/>
              </p:nvSpPr>
              <p:spPr>
                <a:xfrm>
                  <a:off x="8721724" y="4059399"/>
                  <a:ext cx="161605" cy="165100"/>
                </a:xfrm>
                <a:prstGeom prst="ellipse">
                  <a:avLst/>
                </a:prstGeom>
                <a:solidFill>
                  <a:schemeClr val="bg1">
                    <a:lumMod val="85000"/>
                  </a:schemeClr>
                </a:solidFill>
                <a:ln w="9525">
                  <a:solidFill>
                    <a:schemeClr val="bg1">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1" name="Oval 40"/>
                <p:cNvSpPr/>
                <p:nvPr/>
              </p:nvSpPr>
              <p:spPr>
                <a:xfrm>
                  <a:off x="8874124" y="4211799"/>
                  <a:ext cx="161605" cy="165100"/>
                </a:xfrm>
                <a:prstGeom prst="ellipse">
                  <a:avLst/>
                </a:prstGeom>
                <a:solidFill>
                  <a:schemeClr val="bg1">
                    <a:lumMod val="85000"/>
                  </a:schemeClr>
                </a:solidFill>
                <a:ln w="9525">
                  <a:solidFill>
                    <a:schemeClr val="bg1">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42" name="TextBox 41"/>
              <p:cNvSpPr txBox="1"/>
              <p:nvPr/>
            </p:nvSpPr>
            <p:spPr>
              <a:xfrm>
                <a:off x="7366386" y="4201387"/>
                <a:ext cx="311733" cy="370390"/>
              </a:xfrm>
              <a:prstGeom prst="rect">
                <a:avLst/>
              </a:prstGeom>
              <a:solidFill>
                <a:schemeClr val="bg1"/>
              </a:solidFill>
              <a:ln>
                <a:noFill/>
              </a:ln>
              <a:effectLst/>
            </p:spPr>
            <p:txBody>
              <a:bodyPr wrap="square" rtlCol="0">
                <a:spAutoFit/>
              </a:bodyPr>
              <a:lstStyle/>
              <a:p>
                <a:pPr algn="ctr"/>
                <a:r>
                  <a:rPr lang="en-GB" b="1" dirty="0">
                    <a:latin typeface="Bradley Hand ITC" panose="03070402050302030203" pitchFamily="66" charset="0"/>
                  </a:rPr>
                  <a:t>X</a:t>
                </a:r>
              </a:p>
            </p:txBody>
          </p:sp>
          <p:sp>
            <p:nvSpPr>
              <p:cNvPr id="43" name="Text Box 16"/>
              <p:cNvSpPr txBox="1">
                <a:spLocks noChangeArrowheads="1"/>
              </p:cNvSpPr>
              <p:nvPr/>
            </p:nvSpPr>
            <p:spPr bwMode="auto">
              <a:xfrm>
                <a:off x="7971461" y="5133422"/>
                <a:ext cx="442913" cy="369888"/>
              </a:xfrm>
              <a:prstGeom prst="rect">
                <a:avLst/>
              </a:prstGeom>
              <a:noFill/>
              <a:ln w="9525">
                <a:solidFill>
                  <a:srgbClr val="000000"/>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txBody>
              <a:bodyPr wrap="square">
                <a:spAutoFit/>
              </a:bodyPr>
              <a:lstStyle>
                <a:defPPr>
                  <a:defRPr lang="en-US"/>
                </a:defPPr>
                <a:lvl1pPr algn="ctr">
                  <a:spcBef>
                    <a:spcPct val="50000"/>
                  </a:spcBef>
                  <a:defRPr b="1">
                    <a:latin typeface="Arial" panose="020B0604020202020204" pitchFamily="34" charset="0"/>
                    <a:cs typeface="Arial" panose="020B0604020202020204" pitchFamily="34" charset="0"/>
                  </a:defRPr>
                </a:lvl1pPr>
                <a:lvl2pPr marL="742950" indent="-285750" eaLnBrk="0" hangingPunct="0">
                  <a:defRPr sz="1600">
                    <a:latin typeface="Arial" charset="0"/>
                    <a:cs typeface="Arial" charset="0"/>
                  </a:defRPr>
                </a:lvl2pPr>
                <a:lvl3pPr marL="1143000" indent="-228600" eaLnBrk="0" hangingPunct="0">
                  <a:defRPr sz="1600">
                    <a:latin typeface="Arial" charset="0"/>
                    <a:cs typeface="Arial" charset="0"/>
                  </a:defRPr>
                </a:lvl3pPr>
                <a:lvl4pPr marL="1600200" indent="-228600" eaLnBrk="0" hangingPunct="0">
                  <a:defRPr sz="1600">
                    <a:latin typeface="Arial" charset="0"/>
                    <a:cs typeface="Arial" charset="0"/>
                  </a:defRPr>
                </a:lvl4pPr>
                <a:lvl5pPr marL="2057400" indent="-228600" eaLnBrk="0" hangingPunct="0">
                  <a:defRPr sz="1600">
                    <a:latin typeface="Arial" charset="0"/>
                    <a:cs typeface="Arial" charset="0"/>
                  </a:defRPr>
                </a:lvl5pPr>
                <a:lvl6pPr marL="2514600" indent="-228600" eaLnBrk="0" fontAlgn="base" hangingPunct="0">
                  <a:spcBef>
                    <a:spcPct val="0"/>
                  </a:spcBef>
                  <a:spcAft>
                    <a:spcPct val="0"/>
                  </a:spcAft>
                  <a:defRPr sz="1600">
                    <a:latin typeface="Arial" charset="0"/>
                    <a:cs typeface="Arial" charset="0"/>
                  </a:defRPr>
                </a:lvl6pPr>
                <a:lvl7pPr marL="2971800" indent="-228600" eaLnBrk="0" fontAlgn="base" hangingPunct="0">
                  <a:spcBef>
                    <a:spcPct val="0"/>
                  </a:spcBef>
                  <a:spcAft>
                    <a:spcPct val="0"/>
                  </a:spcAft>
                  <a:defRPr sz="1600">
                    <a:latin typeface="Arial" charset="0"/>
                    <a:cs typeface="Arial" charset="0"/>
                  </a:defRPr>
                </a:lvl7pPr>
                <a:lvl8pPr marL="3429000" indent="-228600" eaLnBrk="0" fontAlgn="base" hangingPunct="0">
                  <a:spcBef>
                    <a:spcPct val="0"/>
                  </a:spcBef>
                  <a:spcAft>
                    <a:spcPct val="0"/>
                  </a:spcAft>
                  <a:defRPr sz="1600">
                    <a:latin typeface="Arial" charset="0"/>
                    <a:cs typeface="Arial" charset="0"/>
                  </a:defRPr>
                </a:lvl8pPr>
                <a:lvl9pPr marL="3886200" indent="-228600" eaLnBrk="0" fontAlgn="base" hangingPunct="0">
                  <a:spcBef>
                    <a:spcPct val="0"/>
                  </a:spcBef>
                  <a:spcAft>
                    <a:spcPct val="0"/>
                  </a:spcAft>
                  <a:defRPr sz="1600">
                    <a:latin typeface="Arial" charset="0"/>
                    <a:cs typeface="Arial" charset="0"/>
                  </a:defRPr>
                </a:lvl9pPr>
              </a:lstStyle>
              <a:p>
                <a:r>
                  <a:rPr lang="en-GB" altLang="de-DE" dirty="0">
                    <a:solidFill>
                      <a:srgbClr val="0000FF"/>
                    </a:solidFill>
                  </a:rPr>
                  <a:t>B</a:t>
                </a:r>
              </a:p>
            </p:txBody>
          </p:sp>
          <p:cxnSp>
            <p:nvCxnSpPr>
              <p:cNvPr id="44" name="Straight Arrow Connector 43"/>
              <p:cNvCxnSpPr/>
              <p:nvPr/>
            </p:nvCxnSpPr>
            <p:spPr>
              <a:xfrm flipH="1">
                <a:off x="6890581" y="4584479"/>
                <a:ext cx="640137" cy="548943"/>
              </a:xfrm>
              <a:prstGeom prst="straightConnector1">
                <a:avLst/>
              </a:prstGeom>
              <a:noFill/>
              <a:ln w="19050">
                <a:solidFill>
                  <a:srgbClr val="0000FF"/>
                </a:solidFill>
                <a:round/>
                <a:headEnd/>
                <a:tailEnd type="triangle" w="med" len="me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cxnSp>
          <p:cxnSp>
            <p:nvCxnSpPr>
              <p:cNvPr id="45" name="Straight Arrow Connector 44"/>
              <p:cNvCxnSpPr>
                <a:endCxn id="43" idx="0"/>
              </p:cNvCxnSpPr>
              <p:nvPr/>
            </p:nvCxnSpPr>
            <p:spPr>
              <a:xfrm>
                <a:off x="7530718" y="4584479"/>
                <a:ext cx="662200" cy="548943"/>
              </a:xfrm>
              <a:prstGeom prst="straightConnector1">
                <a:avLst/>
              </a:prstGeom>
              <a:noFill/>
              <a:ln w="19050">
                <a:solidFill>
                  <a:srgbClr val="0000FF"/>
                </a:solidFill>
                <a:round/>
                <a:headEnd/>
                <a:tailEnd type="triangle" w="med" len="me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cxnSp>
          <p:sp>
            <p:nvSpPr>
              <p:cNvPr id="51" name="Text Box 16"/>
              <p:cNvSpPr txBox="1">
                <a:spLocks noChangeArrowheads="1"/>
              </p:cNvSpPr>
              <p:nvPr/>
            </p:nvSpPr>
            <p:spPr bwMode="auto">
              <a:xfrm>
                <a:off x="6701469" y="5137658"/>
                <a:ext cx="442913" cy="369888"/>
              </a:xfrm>
              <a:prstGeom prst="rect">
                <a:avLst/>
              </a:prstGeom>
              <a:noFill/>
              <a:ln w="9525">
                <a:solidFill>
                  <a:srgbClr val="000000"/>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txBody>
              <a:bodyPr wrap="square">
                <a:spAutoFit/>
              </a:bodyPr>
              <a:lstStyle>
                <a:defPPr>
                  <a:defRPr lang="en-US"/>
                </a:defPPr>
                <a:lvl1pPr algn="ctr">
                  <a:spcBef>
                    <a:spcPct val="50000"/>
                  </a:spcBef>
                  <a:defRPr b="1">
                    <a:latin typeface="Arial" panose="020B0604020202020204" pitchFamily="34" charset="0"/>
                    <a:cs typeface="Arial" panose="020B0604020202020204" pitchFamily="34" charset="0"/>
                  </a:defRPr>
                </a:lvl1pPr>
                <a:lvl2pPr marL="742950" indent="-285750" eaLnBrk="0" hangingPunct="0">
                  <a:defRPr sz="1600">
                    <a:latin typeface="Arial" charset="0"/>
                    <a:cs typeface="Arial" charset="0"/>
                  </a:defRPr>
                </a:lvl2pPr>
                <a:lvl3pPr marL="1143000" indent="-228600" eaLnBrk="0" hangingPunct="0">
                  <a:defRPr sz="1600">
                    <a:latin typeface="Arial" charset="0"/>
                    <a:cs typeface="Arial" charset="0"/>
                  </a:defRPr>
                </a:lvl3pPr>
                <a:lvl4pPr marL="1600200" indent="-228600" eaLnBrk="0" hangingPunct="0">
                  <a:defRPr sz="1600">
                    <a:latin typeface="Arial" charset="0"/>
                    <a:cs typeface="Arial" charset="0"/>
                  </a:defRPr>
                </a:lvl4pPr>
                <a:lvl5pPr marL="2057400" indent="-228600" eaLnBrk="0" hangingPunct="0">
                  <a:defRPr sz="1600">
                    <a:latin typeface="Arial" charset="0"/>
                    <a:cs typeface="Arial" charset="0"/>
                  </a:defRPr>
                </a:lvl5pPr>
                <a:lvl6pPr marL="2514600" indent="-228600" eaLnBrk="0" fontAlgn="base" hangingPunct="0">
                  <a:spcBef>
                    <a:spcPct val="0"/>
                  </a:spcBef>
                  <a:spcAft>
                    <a:spcPct val="0"/>
                  </a:spcAft>
                  <a:defRPr sz="1600">
                    <a:latin typeface="Arial" charset="0"/>
                    <a:cs typeface="Arial" charset="0"/>
                  </a:defRPr>
                </a:lvl6pPr>
                <a:lvl7pPr marL="2971800" indent="-228600" eaLnBrk="0" fontAlgn="base" hangingPunct="0">
                  <a:spcBef>
                    <a:spcPct val="0"/>
                  </a:spcBef>
                  <a:spcAft>
                    <a:spcPct val="0"/>
                  </a:spcAft>
                  <a:defRPr sz="1600">
                    <a:latin typeface="Arial" charset="0"/>
                    <a:cs typeface="Arial" charset="0"/>
                  </a:defRPr>
                </a:lvl7pPr>
                <a:lvl8pPr marL="3429000" indent="-228600" eaLnBrk="0" fontAlgn="base" hangingPunct="0">
                  <a:spcBef>
                    <a:spcPct val="0"/>
                  </a:spcBef>
                  <a:spcAft>
                    <a:spcPct val="0"/>
                  </a:spcAft>
                  <a:defRPr sz="1600">
                    <a:latin typeface="Arial" charset="0"/>
                    <a:cs typeface="Arial" charset="0"/>
                  </a:defRPr>
                </a:lvl8pPr>
                <a:lvl9pPr marL="3886200" indent="-228600" eaLnBrk="0" fontAlgn="base" hangingPunct="0">
                  <a:spcBef>
                    <a:spcPct val="0"/>
                  </a:spcBef>
                  <a:spcAft>
                    <a:spcPct val="0"/>
                  </a:spcAft>
                  <a:defRPr sz="1600">
                    <a:latin typeface="Arial" charset="0"/>
                    <a:cs typeface="Arial" charset="0"/>
                  </a:defRPr>
                </a:lvl9pPr>
              </a:lstStyle>
              <a:p>
                <a:r>
                  <a:rPr lang="en-GB" altLang="de-DE" dirty="0">
                    <a:solidFill>
                      <a:srgbClr val="0000FF"/>
                    </a:solidFill>
                  </a:rPr>
                  <a:t>A</a:t>
                </a:r>
              </a:p>
            </p:txBody>
          </p:sp>
        </p:grpSp>
        <p:sp>
          <p:nvSpPr>
            <p:cNvPr id="52" name="Text Box 14"/>
            <p:cNvSpPr txBox="1">
              <a:spLocks noChangeArrowheads="1"/>
            </p:cNvSpPr>
            <p:nvPr/>
          </p:nvSpPr>
          <p:spPr bwMode="auto">
            <a:xfrm>
              <a:off x="5363633" y="5136598"/>
              <a:ext cx="116106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algn="ctr" eaLnBrk="1" hangingPunct="1">
                <a:spcBef>
                  <a:spcPct val="50000"/>
                </a:spcBef>
              </a:pPr>
              <a:r>
                <a:rPr lang="en-GB" altLang="de-DE" sz="1800" dirty="0">
                  <a:solidFill>
                    <a:srgbClr val="0000FF"/>
                  </a:solidFill>
                  <a:latin typeface="Arial" panose="020B0604020202020204" pitchFamily="34" charset="0"/>
                  <a:cs typeface="Arial" panose="020B0604020202020204" pitchFamily="34" charset="0"/>
                </a:rPr>
                <a:t>Offspring</a:t>
              </a:r>
            </a:p>
          </p:txBody>
        </p:sp>
        <p:sp>
          <p:nvSpPr>
            <p:cNvPr id="4" name="TextBox 3"/>
            <p:cNvSpPr txBox="1"/>
            <p:nvPr/>
          </p:nvSpPr>
          <p:spPr>
            <a:xfrm>
              <a:off x="8751064" y="4329684"/>
              <a:ext cx="3039405" cy="923330"/>
            </a:xfrm>
            <a:prstGeom prst="rect">
              <a:avLst/>
            </a:prstGeom>
            <a:solidFill>
              <a:srgbClr val="FFFFFF"/>
            </a:solidFill>
            <a:effectLst>
              <a:outerShdw blurRad="50800" dist="38100" dir="2700000" algn="tl" rotWithShape="0">
                <a:prstClr val="black">
                  <a:alpha val="40000"/>
                </a:prstClr>
              </a:outerShdw>
            </a:effectLst>
          </p:spPr>
          <p:txBody>
            <a:bodyPr wrap="square" rtlCol="0">
              <a:spAutoFit/>
            </a:bodyPr>
            <a:lstStyle/>
            <a:p>
              <a:r>
                <a:rPr lang="en-GB" dirty="0">
                  <a:solidFill>
                    <a:schemeClr val="tx1">
                      <a:lumMod val="50000"/>
                      <a:lumOff val="50000"/>
                    </a:schemeClr>
                  </a:solidFill>
                  <a:latin typeface="Arial" panose="020B0604020202020204" pitchFamily="34" charset="0"/>
                  <a:cs typeface="Arial" panose="020B0604020202020204" pitchFamily="34" charset="0"/>
                </a:rPr>
                <a:t>You see: </a:t>
              </a:r>
              <a:r>
                <a:rPr lang="en-GB" b="1" dirty="0">
                  <a:latin typeface="Arial" panose="020B0604020202020204" pitchFamily="34" charset="0"/>
                  <a:cs typeface="Arial" panose="020B0604020202020204" pitchFamily="34" charset="0"/>
                </a:rPr>
                <a:t>X</a:t>
              </a:r>
              <a:r>
                <a:rPr lang="en-GB" dirty="0">
                  <a:solidFill>
                    <a:schemeClr val="tx1">
                      <a:lumMod val="50000"/>
                      <a:lumOff val="50000"/>
                    </a:schemeClr>
                  </a:solidFill>
                  <a:latin typeface="Arial" panose="020B0604020202020204" pitchFamily="34" charset="0"/>
                  <a:cs typeface="Arial" panose="020B0604020202020204" pitchFamily="34" charset="0"/>
                </a:rPr>
                <a:t> and </a:t>
              </a:r>
              <a:r>
                <a:rPr lang="en-GB" b="1" dirty="0">
                  <a:latin typeface="Arial" panose="020B0604020202020204" pitchFamily="34" charset="0"/>
                  <a:cs typeface="Arial" panose="020B0604020202020204" pitchFamily="34" charset="0"/>
                </a:rPr>
                <a:t>Y</a:t>
              </a:r>
              <a:r>
                <a:rPr lang="en-GB" dirty="0">
                  <a:solidFill>
                    <a:schemeClr val="tx1">
                      <a:lumMod val="50000"/>
                      <a:lumOff val="50000"/>
                    </a:schemeClr>
                  </a:solidFill>
                  <a:latin typeface="Arial" panose="020B0604020202020204" pitchFamily="34" charset="0"/>
                  <a:cs typeface="Arial" panose="020B0604020202020204" pitchFamily="34" charset="0"/>
                </a:rPr>
                <a:t> are full-sib siblings. As the mate …  </a:t>
              </a:r>
              <a:r>
                <a:rPr lang="en-GB" dirty="0">
                  <a:solidFill>
                    <a:srgbClr val="0000FF"/>
                  </a:solidFill>
                  <a:latin typeface="Arial" panose="020B0604020202020204" pitchFamily="34" charset="0"/>
                  <a:cs typeface="Arial" panose="020B0604020202020204" pitchFamily="34" charset="0"/>
                </a:rPr>
                <a:t>What-then are </a:t>
              </a:r>
              <a:r>
                <a:rPr lang="en-GB" b="1"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a:t>
              </a:r>
              <a:r>
                <a:rPr lang="en-GB" dirty="0">
                  <a:solidFill>
                    <a:srgbClr val="0000FF"/>
                  </a:solidFill>
                  <a:latin typeface="Arial" panose="020B0604020202020204" pitchFamily="34" charset="0"/>
                  <a:cs typeface="Arial" panose="020B0604020202020204" pitchFamily="34" charset="0"/>
                </a:rPr>
                <a:t> and </a:t>
              </a:r>
              <a:r>
                <a:rPr lang="en-GB" b="1" dirty="0">
                  <a:solidFill>
                    <a:srgbClr val="0000FF"/>
                  </a:solidFill>
                  <a:latin typeface="Arial" panose="020B0604020202020204" pitchFamily="34" charset="0"/>
                  <a:cs typeface="Arial" panose="020B0604020202020204" pitchFamily="34" charset="0"/>
                </a:rPr>
                <a:t>B</a:t>
              </a:r>
              <a:r>
                <a:rPr lang="en-GB" dirty="0">
                  <a:solidFill>
                    <a:srgbClr val="0000FF"/>
                  </a:solidFill>
                  <a:latin typeface="Arial" panose="020B0604020202020204" pitchFamily="34" charset="0"/>
                  <a:cs typeface="Arial" panose="020B0604020202020204" pitchFamily="34" charset="0"/>
                </a:rPr>
                <a:t>?</a:t>
              </a:r>
            </a:p>
          </p:txBody>
        </p:sp>
        <p:sp>
          <p:nvSpPr>
            <p:cNvPr id="53" name="Text Box 5"/>
            <p:cNvSpPr txBox="1">
              <a:spLocks noChangeArrowheads="1"/>
            </p:cNvSpPr>
            <p:nvPr/>
          </p:nvSpPr>
          <p:spPr bwMode="auto">
            <a:xfrm>
              <a:off x="8751065" y="3208710"/>
              <a:ext cx="3039404" cy="461665"/>
            </a:xfrm>
            <a:prstGeom prst="rect">
              <a:avLst/>
            </a:prstGeom>
            <a:solidFill>
              <a:schemeClr val="bg1"/>
            </a:solidFill>
            <a:ln w="9525">
              <a:noFill/>
              <a:miter lim="800000"/>
              <a:headEnd/>
              <a:tailEnd/>
            </a:ln>
            <a:effectLst>
              <a:outerShdw blurRad="50800" dist="38100" dir="2700000" algn="tl" rotWithShape="0">
                <a:prstClr val="black">
                  <a:alpha val="40000"/>
                </a:prstClr>
              </a:outerShdw>
            </a:effectLst>
          </p:spPr>
          <p:txBody>
            <a:bodyPr wrap="square">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spcBef>
                  <a:spcPct val="50000"/>
                </a:spcBef>
              </a:pPr>
              <a:r>
                <a:rPr lang="en-GB" altLang="de-DE" sz="2400" dirty="0">
                  <a:solidFill>
                    <a:schemeClr val="tx1">
                      <a:lumMod val="50000"/>
                      <a:lumOff val="50000"/>
                    </a:schemeClr>
                  </a:solidFill>
                  <a:latin typeface="Arial" panose="020B0604020202020204" pitchFamily="34" charset="0"/>
                  <a:cs typeface="Arial" panose="020B0604020202020204" pitchFamily="34" charset="0"/>
                </a:rPr>
                <a:t>P</a:t>
              </a:r>
              <a:r>
                <a:rPr lang="en-GB" altLang="de-DE" sz="2400" b="1" baseline="-25000" dirty="0">
                  <a:solidFill>
                    <a:schemeClr val="tx1">
                      <a:lumMod val="50000"/>
                      <a:lumOff val="50000"/>
                    </a:schemeClr>
                  </a:solidFill>
                  <a:latin typeface="Arial" panose="020B0604020202020204" pitchFamily="34" charset="0"/>
                  <a:cs typeface="Arial" panose="020B0604020202020204" pitchFamily="34" charset="0"/>
                </a:rPr>
                <a:t>1</a:t>
              </a:r>
              <a:r>
                <a:rPr lang="en-GB" altLang="de-DE" sz="2400" b="1" dirty="0">
                  <a:solidFill>
                    <a:schemeClr val="tx1">
                      <a:lumMod val="50000"/>
                      <a:lumOff val="50000"/>
                    </a:schemeClr>
                  </a:solidFill>
                  <a:latin typeface="Arial" panose="020B0604020202020204" pitchFamily="34" charset="0"/>
                  <a:cs typeface="Arial" panose="020B0604020202020204" pitchFamily="34" charset="0"/>
                </a:rPr>
                <a:t>(</a:t>
              </a:r>
              <a:r>
                <a:rPr lang="en-GB" altLang="de-DE" sz="2400" dirty="0" err="1">
                  <a:solidFill>
                    <a:schemeClr val="tx1">
                      <a:lumMod val="50000"/>
                      <a:lumOff val="50000"/>
                    </a:schemeClr>
                  </a:solidFill>
                  <a:latin typeface="Arial" panose="020B0604020202020204" pitchFamily="34" charset="0"/>
                  <a:cs typeface="Arial" panose="020B0604020202020204" pitchFamily="34" charset="0"/>
                </a:rPr>
                <a:t>A</a:t>
              </a:r>
              <a:r>
                <a:rPr lang="en-GB" altLang="de-DE" sz="2400" b="1" baseline="-25000" dirty="0" err="1">
                  <a:solidFill>
                    <a:schemeClr val="tx1">
                      <a:lumMod val="50000"/>
                      <a:lumOff val="50000"/>
                    </a:schemeClr>
                  </a:solidFill>
                  <a:latin typeface="Arial" panose="020B0604020202020204" pitchFamily="34" charset="0"/>
                  <a:cs typeface="Arial" panose="020B0604020202020204" pitchFamily="34" charset="0"/>
                </a:rPr>
                <a:t>i</a:t>
              </a:r>
              <a:r>
                <a:rPr lang="en-GB" altLang="de-DE" sz="2400" dirty="0" err="1">
                  <a:solidFill>
                    <a:schemeClr val="tx1">
                      <a:lumMod val="50000"/>
                      <a:lumOff val="50000"/>
                    </a:schemeClr>
                  </a:solidFill>
                  <a:latin typeface="Arial" panose="020B0604020202020204" pitchFamily="34" charset="0"/>
                  <a:cs typeface="Arial" panose="020B0604020202020204" pitchFamily="34" charset="0"/>
                </a:rPr>
                <a:t>A</a:t>
              </a:r>
              <a:r>
                <a:rPr lang="en-GB" altLang="de-DE" sz="2400" b="1" baseline="-25000" dirty="0" err="1">
                  <a:solidFill>
                    <a:schemeClr val="tx1">
                      <a:lumMod val="50000"/>
                      <a:lumOff val="50000"/>
                    </a:schemeClr>
                  </a:solidFill>
                  <a:latin typeface="Arial" panose="020B0604020202020204" pitchFamily="34" charset="0"/>
                  <a:cs typeface="Arial" panose="020B0604020202020204" pitchFamily="34" charset="0"/>
                </a:rPr>
                <a:t>j</a:t>
              </a:r>
              <a:r>
                <a:rPr lang="en-GB" altLang="de-DE" sz="2400" dirty="0">
                  <a:solidFill>
                    <a:schemeClr val="tx1">
                      <a:lumMod val="50000"/>
                      <a:lumOff val="50000"/>
                    </a:schemeClr>
                  </a:solidFill>
                  <a:latin typeface="Arial" panose="020B0604020202020204" pitchFamily="34" charset="0"/>
                  <a:cs typeface="Arial" panose="020B0604020202020204" pitchFamily="34" charset="0"/>
                </a:rPr>
                <a:t>); </a:t>
              </a:r>
              <a:r>
                <a:rPr lang="en-GB" altLang="de-DE" sz="2400" dirty="0">
                  <a:solidFill>
                    <a:srgbClr val="7030A0"/>
                  </a:solidFill>
                  <a:latin typeface="Arial" panose="020B0604020202020204" pitchFamily="34" charset="0"/>
                  <a:cs typeface="Arial" panose="020B0604020202020204" pitchFamily="34" charset="0"/>
                </a:rPr>
                <a:t>P</a:t>
              </a:r>
              <a:r>
                <a:rPr lang="en-GB" altLang="de-DE" sz="2400" b="1" baseline="-25000" dirty="0">
                  <a:solidFill>
                    <a:srgbClr val="7030A0"/>
                  </a:solidFill>
                  <a:latin typeface="Arial" panose="020B0604020202020204" pitchFamily="34" charset="0"/>
                  <a:cs typeface="Arial" panose="020B0604020202020204" pitchFamily="34" charset="0"/>
                </a:rPr>
                <a:t>2</a:t>
              </a:r>
              <a:r>
                <a:rPr lang="en-GB" altLang="de-DE" sz="2400" dirty="0">
                  <a:solidFill>
                    <a:srgbClr val="7030A0"/>
                  </a:solidFill>
                  <a:latin typeface="Arial" panose="020B0604020202020204" pitchFamily="34" charset="0"/>
                  <a:cs typeface="Arial" panose="020B0604020202020204" pitchFamily="34" charset="0"/>
                </a:rPr>
                <a:t>(</a:t>
              </a:r>
              <a:r>
                <a:rPr lang="en-GB" altLang="de-DE" sz="2400" dirty="0" err="1">
                  <a:solidFill>
                    <a:srgbClr val="7030A0"/>
                  </a:solidFill>
                  <a:latin typeface="Arial" panose="020B0604020202020204" pitchFamily="34" charset="0"/>
                  <a:cs typeface="Arial" panose="020B0604020202020204" pitchFamily="34" charset="0"/>
                </a:rPr>
                <a:t>A</a:t>
              </a:r>
              <a:r>
                <a:rPr lang="en-GB" altLang="de-DE" sz="2400" b="1" baseline="-25000" dirty="0" err="1">
                  <a:solidFill>
                    <a:srgbClr val="7030A0"/>
                  </a:solidFill>
                  <a:latin typeface="Arial" panose="020B0604020202020204" pitchFamily="34" charset="0"/>
                  <a:cs typeface="Arial" panose="020B0604020202020204" pitchFamily="34" charset="0"/>
                </a:rPr>
                <a:t>k</a:t>
              </a:r>
              <a:r>
                <a:rPr lang="en-GB" altLang="de-DE" sz="2400" dirty="0" err="1">
                  <a:solidFill>
                    <a:srgbClr val="7030A0"/>
                  </a:solidFill>
                  <a:latin typeface="Arial" panose="020B0604020202020204" pitchFamily="34" charset="0"/>
                  <a:cs typeface="Arial" panose="020B0604020202020204" pitchFamily="34" charset="0"/>
                </a:rPr>
                <a:t>A</a:t>
              </a:r>
              <a:r>
                <a:rPr lang="en-GB" altLang="de-DE" sz="2400" b="1" baseline="-25000" dirty="0" err="1">
                  <a:solidFill>
                    <a:srgbClr val="7030A0"/>
                  </a:solidFill>
                  <a:latin typeface="Arial" panose="020B0604020202020204" pitchFamily="34" charset="0"/>
                  <a:cs typeface="Arial" panose="020B0604020202020204" pitchFamily="34" charset="0"/>
                </a:rPr>
                <a:t>l</a:t>
              </a:r>
              <a:r>
                <a:rPr lang="en-GB" altLang="de-DE" sz="2400" dirty="0">
                  <a:solidFill>
                    <a:srgbClr val="7030A0"/>
                  </a:solidFill>
                  <a:latin typeface="Arial" panose="020B0604020202020204" pitchFamily="34" charset="0"/>
                  <a:cs typeface="Arial" panose="020B0604020202020204" pitchFamily="34" charset="0"/>
                </a:rPr>
                <a:t>)</a:t>
              </a:r>
              <a:endParaRPr lang="en-GB" altLang="de-DE" sz="2400" baseline="-25000" dirty="0">
                <a:solidFill>
                  <a:srgbClr val="7030A0"/>
                </a:solidFill>
                <a:latin typeface="Arial" panose="020B0604020202020204" pitchFamily="34" charset="0"/>
                <a:cs typeface="Arial" panose="020B0604020202020204" pitchFamily="34" charset="0"/>
              </a:endParaRPr>
            </a:p>
          </p:txBody>
        </p:sp>
      </p:grpSp>
      <p:sp>
        <p:nvSpPr>
          <p:cNvPr id="6" name="TextBox 5"/>
          <p:cNvSpPr txBox="1"/>
          <p:nvPr/>
        </p:nvSpPr>
        <p:spPr>
          <a:xfrm>
            <a:off x="3683574" y="5586791"/>
            <a:ext cx="8435975" cy="1200329"/>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2400">
                <a:latin typeface="Arial" panose="020B0604020202020204" pitchFamily="34" charset="0"/>
                <a:cs typeface="Arial" panose="020B0604020202020204" pitchFamily="34" charset="0"/>
              </a:rPr>
              <a:t>X and Y, both are either </a:t>
            </a:r>
            <a:r>
              <a:rPr lang="en-GB" altLang="de-DE" sz="2400">
                <a:latin typeface="Arial" panose="020B0604020202020204" pitchFamily="34" charset="0"/>
                <a:cs typeface="Arial" panose="020B0604020202020204" pitchFamily="34" charset="0"/>
              </a:rPr>
              <a:t>A</a:t>
            </a:r>
            <a:r>
              <a:rPr lang="en-GB" altLang="de-DE" sz="2400" baseline="-25000">
                <a:latin typeface="Arial" panose="020B0604020202020204" pitchFamily="34" charset="0"/>
                <a:cs typeface="Arial" panose="020B0604020202020204" pitchFamily="34" charset="0"/>
              </a:rPr>
              <a:t>i</a:t>
            </a:r>
            <a:r>
              <a:rPr lang="en-GB" altLang="de-DE" sz="2400">
                <a:solidFill>
                  <a:srgbClr val="7030A0"/>
                </a:solidFill>
                <a:latin typeface="Arial" panose="020B0604020202020204" pitchFamily="34" charset="0"/>
                <a:cs typeface="Arial" panose="020B0604020202020204" pitchFamily="34" charset="0"/>
              </a:rPr>
              <a:t>A</a:t>
            </a:r>
            <a:r>
              <a:rPr lang="en-GB" altLang="de-DE" sz="2400" baseline="-25000">
                <a:solidFill>
                  <a:srgbClr val="7030A0"/>
                </a:solidFill>
                <a:latin typeface="Arial" panose="020B0604020202020204" pitchFamily="34" charset="0"/>
                <a:cs typeface="Arial" panose="020B0604020202020204" pitchFamily="34" charset="0"/>
              </a:rPr>
              <a:t>k</a:t>
            </a:r>
            <a:r>
              <a:rPr lang="en-GB" altLang="de-DE" sz="2400">
                <a:latin typeface="Arial" panose="020B0604020202020204" pitchFamily="34" charset="0"/>
                <a:cs typeface="Arial" panose="020B0604020202020204" pitchFamily="34" charset="0"/>
              </a:rPr>
              <a:t> or A</a:t>
            </a:r>
            <a:r>
              <a:rPr lang="en-GB" altLang="de-DE" sz="2400" baseline="-25000">
                <a:latin typeface="Arial" panose="020B0604020202020204" pitchFamily="34" charset="0"/>
                <a:cs typeface="Arial" panose="020B0604020202020204" pitchFamily="34" charset="0"/>
              </a:rPr>
              <a:t>i</a:t>
            </a:r>
            <a:r>
              <a:rPr lang="en-GB" altLang="de-DE" sz="2400">
                <a:solidFill>
                  <a:srgbClr val="7030A0"/>
                </a:solidFill>
                <a:latin typeface="Arial" panose="020B0604020202020204" pitchFamily="34" charset="0"/>
                <a:cs typeface="Arial" panose="020B0604020202020204" pitchFamily="34" charset="0"/>
              </a:rPr>
              <a:t>A</a:t>
            </a:r>
            <a:r>
              <a:rPr lang="en-GB" altLang="de-DE" sz="2400" baseline="-25000">
                <a:solidFill>
                  <a:srgbClr val="7030A0"/>
                </a:solidFill>
                <a:latin typeface="Arial" panose="020B0604020202020204" pitchFamily="34" charset="0"/>
                <a:cs typeface="Arial" panose="020B0604020202020204" pitchFamily="34" charset="0"/>
              </a:rPr>
              <a:t>l</a:t>
            </a:r>
            <a:r>
              <a:rPr lang="en-GB" altLang="de-DE" sz="2400" baseline="-25000">
                <a:latin typeface="Arial" panose="020B0604020202020204" pitchFamily="34" charset="0"/>
                <a:cs typeface="Arial" panose="020B0604020202020204" pitchFamily="34" charset="0"/>
              </a:rPr>
              <a:t>  </a:t>
            </a:r>
            <a:r>
              <a:rPr lang="en-GB" altLang="de-DE" sz="2400">
                <a:latin typeface="Arial" panose="020B0604020202020204" pitchFamily="34" charset="0"/>
                <a:cs typeface="Arial" panose="020B0604020202020204" pitchFamily="34" charset="0"/>
              </a:rPr>
              <a:t>or A</a:t>
            </a:r>
            <a:r>
              <a:rPr lang="en-GB" altLang="de-DE" sz="2400" baseline="-25000">
                <a:latin typeface="Arial" panose="020B0604020202020204" pitchFamily="34" charset="0"/>
                <a:cs typeface="Arial" panose="020B0604020202020204" pitchFamily="34" charset="0"/>
              </a:rPr>
              <a:t>j</a:t>
            </a:r>
            <a:r>
              <a:rPr lang="en-GB" altLang="de-DE" sz="2400">
                <a:solidFill>
                  <a:srgbClr val="7030A0"/>
                </a:solidFill>
                <a:latin typeface="Arial" panose="020B0604020202020204" pitchFamily="34" charset="0"/>
                <a:cs typeface="Arial" panose="020B0604020202020204" pitchFamily="34" charset="0"/>
              </a:rPr>
              <a:t>A</a:t>
            </a:r>
            <a:r>
              <a:rPr lang="en-GB" altLang="de-DE" sz="2400" baseline="-25000">
                <a:solidFill>
                  <a:srgbClr val="7030A0"/>
                </a:solidFill>
                <a:latin typeface="Arial" panose="020B0604020202020204" pitchFamily="34" charset="0"/>
                <a:cs typeface="Arial" panose="020B0604020202020204" pitchFamily="34" charset="0"/>
              </a:rPr>
              <a:t>k</a:t>
            </a:r>
            <a:r>
              <a:rPr lang="en-GB" sz="2400">
                <a:latin typeface="Arial" panose="020B0604020202020204" pitchFamily="34" charset="0"/>
                <a:cs typeface="Arial" panose="020B0604020202020204" pitchFamily="34" charset="0"/>
              </a:rPr>
              <a:t> </a:t>
            </a:r>
            <a:r>
              <a:rPr lang="en-GB" altLang="de-DE" sz="2400">
                <a:latin typeface="Arial" panose="020B0604020202020204" pitchFamily="34" charset="0"/>
                <a:cs typeface="Arial" panose="020B0604020202020204" pitchFamily="34" charset="0"/>
              </a:rPr>
              <a:t>or A</a:t>
            </a:r>
            <a:r>
              <a:rPr lang="en-GB" altLang="de-DE" sz="2400" baseline="-25000">
                <a:latin typeface="Arial" panose="020B0604020202020204" pitchFamily="34" charset="0"/>
                <a:cs typeface="Arial" panose="020B0604020202020204" pitchFamily="34" charset="0"/>
              </a:rPr>
              <a:t>j</a:t>
            </a:r>
            <a:r>
              <a:rPr lang="en-GB" altLang="de-DE" sz="2400">
                <a:solidFill>
                  <a:srgbClr val="7030A0"/>
                </a:solidFill>
                <a:latin typeface="Arial" panose="020B0604020202020204" pitchFamily="34" charset="0"/>
                <a:cs typeface="Arial" panose="020B0604020202020204" pitchFamily="34" charset="0"/>
              </a:rPr>
              <a:t>A</a:t>
            </a:r>
            <a:r>
              <a:rPr lang="en-GB" altLang="de-DE" sz="2400" baseline="-25000">
                <a:solidFill>
                  <a:srgbClr val="7030A0"/>
                </a:solidFill>
                <a:latin typeface="Arial" panose="020B0604020202020204" pitchFamily="34" charset="0"/>
                <a:cs typeface="Arial" panose="020B0604020202020204" pitchFamily="34" charset="0"/>
              </a:rPr>
              <a:t>l</a:t>
            </a:r>
            <a:r>
              <a:rPr lang="en-GB" altLang="de-DE" sz="2400">
                <a:latin typeface="Arial" panose="020B0604020202020204" pitchFamily="34" charset="0"/>
                <a:cs typeface="Arial" panose="020B0604020202020204" pitchFamily="34" charset="0"/>
              </a:rPr>
              <a:t> with ¼ probability each. Mating X and Y, the probability that </a:t>
            </a:r>
            <a:r>
              <a:rPr lang="en-GB" altLang="de-DE" sz="240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a:t>
            </a:r>
            <a:r>
              <a:rPr lang="en-GB" altLang="de-DE" sz="2400">
                <a:latin typeface="Arial" panose="020B0604020202020204" pitchFamily="34" charset="0"/>
                <a:cs typeface="Arial" panose="020B0604020202020204" pitchFamily="34" charset="0"/>
              </a:rPr>
              <a:t> or </a:t>
            </a:r>
            <a:r>
              <a:rPr lang="en-GB" altLang="de-DE" sz="240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B</a:t>
            </a:r>
            <a:r>
              <a:rPr lang="en-GB" altLang="de-DE" sz="2400">
                <a:latin typeface="Arial" panose="020B0604020202020204" pitchFamily="34" charset="0"/>
                <a:cs typeface="Arial" panose="020B0604020202020204" pitchFamily="34" charset="0"/>
              </a:rPr>
              <a:t> carry the same (</a:t>
            </a:r>
            <a:r>
              <a:rPr lang="en-GB" altLang="de-DE" sz="2400">
                <a:solidFill>
                  <a:srgbClr val="0000FF"/>
                </a:solidFill>
                <a:latin typeface="Arial" panose="020B0604020202020204" pitchFamily="34" charset="0"/>
                <a:cs typeface="Arial" panose="020B0604020202020204" pitchFamily="34" charset="0"/>
              </a:rPr>
              <a:t>ibd</a:t>
            </a:r>
            <a:r>
              <a:rPr lang="en-GB" altLang="de-DE" sz="2400">
                <a:latin typeface="Arial" panose="020B0604020202020204" pitchFamily="34" charset="0"/>
                <a:cs typeface="Arial" panose="020B0604020202020204" pitchFamily="34" charset="0"/>
              </a:rPr>
              <a:t>) allele twice is F=1/4.</a:t>
            </a:r>
            <a:endParaRPr lang="en-GB" sz="2400">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1BEFE583-45D1-494E-AC6A-EC41B24BFE93}"/>
              </a:ext>
            </a:extLst>
          </p:cNvPr>
          <p:cNvSpPr txBox="1"/>
          <p:nvPr/>
        </p:nvSpPr>
        <p:spPr>
          <a:xfrm>
            <a:off x="276985" y="2941142"/>
            <a:ext cx="3640765" cy="646331"/>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b="0" i="0" dirty="0">
                <a:effectLst/>
                <a:latin typeface="Arial" panose="020B0604020202020204" pitchFamily="34" charset="0"/>
                <a:cs typeface="Arial" panose="020B0604020202020204" pitchFamily="34" charset="0"/>
              </a:rPr>
              <a:t>Photo uploaded by Trudy Mackay www.researchgate.net</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936196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FF70E40-DF8C-41F2-BB65-FA5D48E25F58}"/>
              </a:ext>
            </a:extLst>
          </p:cNvPr>
          <p:cNvGrpSpPr/>
          <p:nvPr/>
        </p:nvGrpSpPr>
        <p:grpSpPr>
          <a:xfrm>
            <a:off x="-438150" y="608029"/>
            <a:ext cx="5842000" cy="3762359"/>
            <a:chOff x="-438150" y="608029"/>
            <a:chExt cx="5842000" cy="3762359"/>
          </a:xfrm>
        </p:grpSpPr>
        <p:sp>
          <p:nvSpPr>
            <p:cNvPr id="8" name="Rectangle 7">
              <a:extLst>
                <a:ext uri="{FF2B5EF4-FFF2-40B4-BE49-F238E27FC236}">
                  <a16:creationId xmlns:a16="http://schemas.microsoft.com/office/drawing/2014/main" id="{BDAB41C1-B647-4728-939F-E491CE9B7B8E}"/>
                </a:ext>
              </a:extLst>
            </p:cNvPr>
            <p:cNvSpPr/>
            <p:nvPr/>
          </p:nvSpPr>
          <p:spPr>
            <a:xfrm>
              <a:off x="75709" y="608029"/>
              <a:ext cx="4819906" cy="346909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7" name="Object 6">
              <a:extLst>
                <a:ext uri="{FF2B5EF4-FFF2-40B4-BE49-F238E27FC236}">
                  <a16:creationId xmlns:a16="http://schemas.microsoft.com/office/drawing/2014/main" id="{EAD8B8B1-4A42-4D5B-B1AE-4B9785E6ADEF}"/>
                </a:ext>
              </a:extLst>
            </p:cNvPr>
            <p:cNvGraphicFramePr>
              <a:graphicFrameLocks noChangeAspect="1"/>
            </p:cNvGraphicFramePr>
            <p:nvPr>
              <p:extLst>
                <p:ext uri="{D42A27DB-BD31-4B8C-83A1-F6EECF244321}">
                  <p14:modId xmlns:p14="http://schemas.microsoft.com/office/powerpoint/2010/main" val="1812175972"/>
                </p:ext>
              </p:extLst>
            </p:nvPr>
          </p:nvGraphicFramePr>
          <p:xfrm>
            <a:off x="-438150" y="671513"/>
            <a:ext cx="5842000" cy="3698875"/>
          </p:xfrm>
          <a:graphic>
            <a:graphicData uri="http://schemas.openxmlformats.org/presentationml/2006/ole">
              <mc:AlternateContent xmlns:mc="http://schemas.openxmlformats.org/markup-compatibility/2006">
                <mc:Choice xmlns:v="urn:schemas-microsoft-com:vml" Requires="v">
                  <p:oleObj spid="_x0000_s52287" name="Document" r:id="rId3" imgW="5960676" imgH="3773069" progId="Word.Document.12">
                    <p:link updateAutomatic="1"/>
                  </p:oleObj>
                </mc:Choice>
                <mc:Fallback>
                  <p:oleObj name="Document" r:id="rId3" imgW="5960676" imgH="3773069" progId="Word.Document.12">
                    <p:link updateAutomatic="1"/>
                    <p:pic>
                      <p:nvPicPr>
                        <p:cNvPr id="0" name=""/>
                        <p:cNvPicPr/>
                        <p:nvPr/>
                      </p:nvPicPr>
                      <p:blipFill>
                        <a:blip r:embed="rId4"/>
                        <a:stretch>
                          <a:fillRect/>
                        </a:stretch>
                      </p:blipFill>
                      <p:spPr>
                        <a:xfrm>
                          <a:off x="-438150" y="671513"/>
                          <a:ext cx="5842000" cy="3698875"/>
                        </a:xfrm>
                        <a:prstGeom prst="rect">
                          <a:avLst/>
                        </a:prstGeom>
                      </p:spPr>
                    </p:pic>
                  </p:oleObj>
                </mc:Fallback>
              </mc:AlternateContent>
            </a:graphicData>
          </a:graphic>
        </p:graphicFrame>
      </p:grpSp>
      <p:sp>
        <p:nvSpPr>
          <p:cNvPr id="6" name="TextBox 5"/>
          <p:cNvSpPr txBox="1"/>
          <p:nvPr/>
        </p:nvSpPr>
        <p:spPr>
          <a:xfrm>
            <a:off x="75709" y="4386592"/>
            <a:ext cx="4853161" cy="1754326"/>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a:latin typeface="Arial" panose="020B0604020202020204" pitchFamily="34" charset="0"/>
                <a:cs typeface="Arial" panose="020B0604020202020204" pitchFamily="34" charset="0"/>
              </a:rPr>
              <a:t>X and Y, both are either </a:t>
            </a:r>
            <a:r>
              <a:rPr lang="en-GB" altLang="de-DE">
                <a:latin typeface="Arial" panose="020B0604020202020204" pitchFamily="34" charset="0"/>
                <a:cs typeface="Arial" panose="020B0604020202020204" pitchFamily="34" charset="0"/>
              </a:rPr>
              <a:t>A</a:t>
            </a:r>
            <a:r>
              <a:rPr lang="en-GB" altLang="de-DE" baseline="-25000">
                <a:latin typeface="Arial" panose="020B0604020202020204" pitchFamily="34" charset="0"/>
                <a:cs typeface="Arial" panose="020B0604020202020204" pitchFamily="34" charset="0"/>
              </a:rPr>
              <a:t>i</a:t>
            </a:r>
            <a:r>
              <a:rPr lang="en-GB" altLang="de-DE">
                <a:solidFill>
                  <a:srgbClr val="7030A0"/>
                </a:solidFill>
                <a:latin typeface="Arial" panose="020B0604020202020204" pitchFamily="34" charset="0"/>
                <a:cs typeface="Arial" panose="020B0604020202020204" pitchFamily="34" charset="0"/>
              </a:rPr>
              <a:t>A</a:t>
            </a:r>
            <a:r>
              <a:rPr lang="en-GB" altLang="de-DE" baseline="-25000">
                <a:solidFill>
                  <a:srgbClr val="7030A0"/>
                </a:solidFill>
                <a:latin typeface="Arial" panose="020B0604020202020204" pitchFamily="34" charset="0"/>
                <a:cs typeface="Arial" panose="020B0604020202020204" pitchFamily="34" charset="0"/>
              </a:rPr>
              <a:t>k</a:t>
            </a:r>
            <a:r>
              <a:rPr lang="en-GB" altLang="de-DE">
                <a:latin typeface="Arial" panose="020B0604020202020204" pitchFamily="34" charset="0"/>
                <a:cs typeface="Arial" panose="020B0604020202020204" pitchFamily="34" charset="0"/>
              </a:rPr>
              <a:t> or A</a:t>
            </a:r>
            <a:r>
              <a:rPr lang="en-GB" altLang="de-DE" baseline="-25000">
                <a:latin typeface="Arial" panose="020B0604020202020204" pitchFamily="34" charset="0"/>
                <a:cs typeface="Arial" panose="020B0604020202020204" pitchFamily="34" charset="0"/>
              </a:rPr>
              <a:t>i</a:t>
            </a:r>
            <a:r>
              <a:rPr lang="en-GB" altLang="de-DE">
                <a:solidFill>
                  <a:srgbClr val="7030A0"/>
                </a:solidFill>
                <a:latin typeface="Arial" panose="020B0604020202020204" pitchFamily="34" charset="0"/>
                <a:cs typeface="Arial" panose="020B0604020202020204" pitchFamily="34" charset="0"/>
              </a:rPr>
              <a:t>A</a:t>
            </a:r>
            <a:r>
              <a:rPr lang="en-GB" altLang="de-DE" baseline="-25000">
                <a:solidFill>
                  <a:srgbClr val="7030A0"/>
                </a:solidFill>
                <a:latin typeface="Arial" panose="020B0604020202020204" pitchFamily="34" charset="0"/>
                <a:cs typeface="Arial" panose="020B0604020202020204" pitchFamily="34" charset="0"/>
              </a:rPr>
              <a:t>l</a:t>
            </a:r>
            <a:r>
              <a:rPr lang="en-GB" altLang="de-DE" baseline="-25000">
                <a:latin typeface="Arial" panose="020B0604020202020204" pitchFamily="34" charset="0"/>
                <a:cs typeface="Arial" panose="020B0604020202020204" pitchFamily="34" charset="0"/>
              </a:rPr>
              <a:t> </a:t>
            </a:r>
            <a:r>
              <a:rPr lang="en-GB" altLang="de-DE">
                <a:latin typeface="Arial" panose="020B0604020202020204" pitchFamily="34" charset="0"/>
                <a:cs typeface="Arial" panose="020B0604020202020204" pitchFamily="34" charset="0"/>
              </a:rPr>
              <a:t>or A</a:t>
            </a:r>
            <a:r>
              <a:rPr lang="en-GB" altLang="de-DE" baseline="-25000">
                <a:latin typeface="Arial" panose="020B0604020202020204" pitchFamily="34" charset="0"/>
                <a:cs typeface="Arial" panose="020B0604020202020204" pitchFamily="34" charset="0"/>
              </a:rPr>
              <a:t>j</a:t>
            </a:r>
            <a:r>
              <a:rPr lang="en-GB" altLang="de-DE">
                <a:solidFill>
                  <a:srgbClr val="7030A0"/>
                </a:solidFill>
                <a:latin typeface="Arial" panose="020B0604020202020204" pitchFamily="34" charset="0"/>
                <a:cs typeface="Arial" panose="020B0604020202020204" pitchFamily="34" charset="0"/>
              </a:rPr>
              <a:t>A</a:t>
            </a:r>
            <a:r>
              <a:rPr lang="en-GB" altLang="de-DE" baseline="-25000">
                <a:solidFill>
                  <a:srgbClr val="7030A0"/>
                </a:solidFill>
                <a:latin typeface="Arial" panose="020B0604020202020204" pitchFamily="34" charset="0"/>
                <a:cs typeface="Arial" panose="020B0604020202020204" pitchFamily="34" charset="0"/>
              </a:rPr>
              <a:t>k</a:t>
            </a:r>
            <a:r>
              <a:rPr lang="en-GB">
                <a:latin typeface="Arial" panose="020B0604020202020204" pitchFamily="34" charset="0"/>
                <a:cs typeface="Arial" panose="020B0604020202020204" pitchFamily="34" charset="0"/>
              </a:rPr>
              <a:t> </a:t>
            </a:r>
            <a:r>
              <a:rPr lang="en-GB" altLang="de-DE">
                <a:latin typeface="Arial" panose="020B0604020202020204" pitchFamily="34" charset="0"/>
                <a:cs typeface="Arial" panose="020B0604020202020204" pitchFamily="34" charset="0"/>
              </a:rPr>
              <a:t>or A</a:t>
            </a:r>
            <a:r>
              <a:rPr lang="en-GB" altLang="de-DE" baseline="-25000">
                <a:latin typeface="Arial" panose="020B0604020202020204" pitchFamily="34" charset="0"/>
                <a:cs typeface="Arial" panose="020B0604020202020204" pitchFamily="34" charset="0"/>
              </a:rPr>
              <a:t>j</a:t>
            </a:r>
            <a:r>
              <a:rPr lang="en-GB" altLang="de-DE">
                <a:solidFill>
                  <a:srgbClr val="7030A0"/>
                </a:solidFill>
                <a:latin typeface="Arial" panose="020B0604020202020204" pitchFamily="34" charset="0"/>
                <a:cs typeface="Arial" panose="020B0604020202020204" pitchFamily="34" charset="0"/>
              </a:rPr>
              <a:t>A</a:t>
            </a:r>
            <a:r>
              <a:rPr lang="en-GB" altLang="de-DE" baseline="-25000">
                <a:solidFill>
                  <a:srgbClr val="7030A0"/>
                </a:solidFill>
                <a:latin typeface="Arial" panose="020B0604020202020204" pitchFamily="34" charset="0"/>
                <a:cs typeface="Arial" panose="020B0604020202020204" pitchFamily="34" charset="0"/>
              </a:rPr>
              <a:t>l</a:t>
            </a:r>
            <a:r>
              <a:rPr lang="en-GB" altLang="de-DE">
                <a:latin typeface="Arial" panose="020B0604020202020204" pitchFamily="34" charset="0"/>
                <a:cs typeface="Arial" panose="020B0604020202020204" pitchFamily="34" charset="0"/>
              </a:rPr>
              <a:t> with ¼ probability each. Mating these two fullsib siblings X and Y, the probability that their offspring </a:t>
            </a:r>
            <a:r>
              <a:rPr lang="en-GB" altLang="de-DE" b="1">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a:t>
            </a:r>
            <a:r>
              <a:rPr lang="en-GB" altLang="de-DE">
                <a:latin typeface="Arial" panose="020B0604020202020204" pitchFamily="34" charset="0"/>
                <a:cs typeface="Arial" panose="020B0604020202020204" pitchFamily="34" charset="0"/>
              </a:rPr>
              <a:t> and </a:t>
            </a:r>
            <a:r>
              <a:rPr lang="en-GB" altLang="de-DE" b="1">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B</a:t>
            </a:r>
            <a:r>
              <a:rPr lang="en-GB" altLang="de-DE">
                <a:latin typeface="Arial" panose="020B0604020202020204" pitchFamily="34" charset="0"/>
                <a:cs typeface="Arial" panose="020B0604020202020204" pitchFamily="34" charset="0"/>
              </a:rPr>
              <a:t> carry twice the same (</a:t>
            </a:r>
            <a:r>
              <a:rPr lang="en-GB" altLang="de-DE">
                <a:solidFill>
                  <a:srgbClr val="0000FF"/>
                </a:solidFill>
                <a:latin typeface="Arial" panose="020B0604020202020204" pitchFamily="34" charset="0"/>
                <a:cs typeface="Arial" panose="020B0604020202020204" pitchFamily="34" charset="0"/>
              </a:rPr>
              <a:t>ibd</a:t>
            </a:r>
            <a:r>
              <a:rPr lang="en-GB" altLang="de-DE">
                <a:latin typeface="Arial" panose="020B0604020202020204" pitchFamily="34" charset="0"/>
                <a:cs typeface="Arial" panose="020B0604020202020204" pitchFamily="34" charset="0"/>
              </a:rPr>
              <a:t>) allele is </a:t>
            </a:r>
            <a:r>
              <a:rPr lang="en-GB" altLang="de-DE">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F=1/4 </a:t>
            </a:r>
            <a:br>
              <a:rPr lang="en-GB" altLang="de-DE">
                <a:latin typeface="Arial" panose="020B0604020202020204" pitchFamily="34" charset="0"/>
                <a:cs typeface="Arial" panose="020B0604020202020204" pitchFamily="34" charset="0"/>
              </a:rPr>
            </a:br>
            <a:r>
              <a:rPr lang="en-GB" altLang="de-DE">
                <a:solidFill>
                  <a:schemeClr val="tx1">
                    <a:lumMod val="50000"/>
                    <a:lumOff val="50000"/>
                  </a:schemeClr>
                </a:solidFill>
                <a:latin typeface="Arial" panose="020B0604020202020204" pitchFamily="34" charset="0"/>
                <a:cs typeface="Arial" panose="020B0604020202020204" pitchFamily="34" charset="0"/>
              </a:rPr>
              <a:t>You see it above; this is Ø of 4</a:t>
            </a:r>
            <a:r>
              <a:rPr lang="en-GB">
                <a:solidFill>
                  <a:schemeClr val="tx1">
                    <a:lumMod val="50000"/>
                    <a:lumOff val="50000"/>
                  </a:schemeClr>
                </a:solidFill>
                <a:latin typeface="Arial" panose="020B0604020202020204" pitchFamily="34" charset="0"/>
                <a:cs typeface="Arial" panose="020B0604020202020204" pitchFamily="34" charset="0"/>
              </a:rPr>
              <a:t>∙½;  4∙0; 8∙¼ .</a:t>
            </a:r>
          </a:p>
        </p:txBody>
      </p:sp>
      <p:sp>
        <p:nvSpPr>
          <p:cNvPr id="14" name="Rectangle 13"/>
          <p:cNvSpPr/>
          <p:nvPr/>
        </p:nvSpPr>
        <p:spPr>
          <a:xfrm>
            <a:off x="5002069" y="1790320"/>
            <a:ext cx="7114222" cy="3535937"/>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0" name="Group 9"/>
          <p:cNvGrpSpPr/>
          <p:nvPr/>
        </p:nvGrpSpPr>
        <p:grpSpPr>
          <a:xfrm>
            <a:off x="5222323" y="1794682"/>
            <a:ext cx="5402105" cy="3209809"/>
            <a:chOff x="5292028" y="1834120"/>
            <a:chExt cx="6587933" cy="3914401"/>
          </a:xfrm>
        </p:grpSpPr>
        <p:grpSp>
          <p:nvGrpSpPr>
            <p:cNvPr id="3" name="Group 2"/>
            <p:cNvGrpSpPr/>
            <p:nvPr/>
          </p:nvGrpSpPr>
          <p:grpSpPr>
            <a:xfrm>
              <a:off x="6014416" y="1834120"/>
              <a:ext cx="4578054" cy="3914401"/>
              <a:chOff x="5222416" y="1593145"/>
              <a:chExt cx="4578054" cy="3914401"/>
            </a:xfrm>
          </p:grpSpPr>
          <p:sp>
            <p:nvSpPr>
              <p:cNvPr id="11" name="Text Box 5"/>
              <p:cNvSpPr txBox="1">
                <a:spLocks noChangeArrowheads="1"/>
              </p:cNvSpPr>
              <p:nvPr/>
            </p:nvSpPr>
            <p:spPr bwMode="auto">
              <a:xfrm>
                <a:off x="6588192" y="3247455"/>
                <a:ext cx="580394" cy="450405"/>
              </a:xfrm>
              <a:prstGeom prst="rect">
                <a:avLst/>
              </a:prstGeom>
              <a:noFill/>
              <a:ln w="9525">
                <a:solidFill>
                  <a:srgbClr val="000000"/>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algn="ctr" eaLnBrk="1" hangingPunct="1">
                  <a:spcBef>
                    <a:spcPct val="50000"/>
                  </a:spcBef>
                </a:pPr>
                <a:r>
                  <a:rPr lang="en-GB" altLang="de-DE" sz="1800" b="1" dirty="0">
                    <a:solidFill>
                      <a:schemeClr val="tx1">
                        <a:lumMod val="50000"/>
                        <a:lumOff val="50000"/>
                      </a:schemeClr>
                    </a:solidFill>
                    <a:latin typeface="Arial" panose="020B0604020202020204" pitchFamily="34" charset="0"/>
                    <a:cs typeface="Arial" panose="020B0604020202020204" pitchFamily="34" charset="0"/>
                  </a:rPr>
                  <a:t>P</a:t>
                </a:r>
                <a:r>
                  <a:rPr lang="en-GB" altLang="de-DE" sz="1800" b="1" baseline="-25000" dirty="0">
                    <a:solidFill>
                      <a:schemeClr val="tx1">
                        <a:lumMod val="50000"/>
                        <a:lumOff val="50000"/>
                      </a:schemeClr>
                    </a:solidFill>
                    <a:latin typeface="Arial" panose="020B0604020202020204" pitchFamily="34" charset="0"/>
                    <a:cs typeface="Arial" panose="020B0604020202020204" pitchFamily="34" charset="0"/>
                  </a:rPr>
                  <a:t>1</a:t>
                </a:r>
              </a:p>
            </p:txBody>
          </p:sp>
          <p:sp>
            <p:nvSpPr>
              <p:cNvPr id="12" name="Text Box 7"/>
              <p:cNvSpPr txBox="1">
                <a:spLocks noChangeArrowheads="1"/>
              </p:cNvSpPr>
              <p:nvPr/>
            </p:nvSpPr>
            <p:spPr bwMode="auto">
              <a:xfrm>
                <a:off x="7863404" y="3258330"/>
                <a:ext cx="580393" cy="450405"/>
              </a:xfrm>
              <a:prstGeom prst="rect">
                <a:avLst/>
              </a:prstGeom>
              <a:noFill/>
              <a:ln w="9525">
                <a:solidFill>
                  <a:srgbClr val="000000"/>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algn="ctr" eaLnBrk="1" hangingPunct="1">
                  <a:spcBef>
                    <a:spcPct val="50000"/>
                  </a:spcBef>
                </a:pPr>
                <a:r>
                  <a:rPr lang="en-GB" altLang="de-DE" sz="1800" b="1" dirty="0">
                    <a:solidFill>
                      <a:srgbClr val="7030A0"/>
                    </a:solidFill>
                    <a:latin typeface="Arial" panose="020B0604020202020204" pitchFamily="34" charset="0"/>
                    <a:cs typeface="Arial" panose="020B0604020202020204" pitchFamily="34" charset="0"/>
                  </a:rPr>
                  <a:t>P</a:t>
                </a:r>
                <a:r>
                  <a:rPr lang="en-GB" altLang="de-DE" sz="1800" b="1" baseline="-25000" dirty="0">
                    <a:solidFill>
                      <a:srgbClr val="7030A0"/>
                    </a:solidFill>
                    <a:latin typeface="Arial" panose="020B0604020202020204" pitchFamily="34" charset="0"/>
                    <a:cs typeface="Arial" panose="020B0604020202020204" pitchFamily="34" charset="0"/>
                  </a:rPr>
                  <a:t>2</a:t>
                </a:r>
              </a:p>
            </p:txBody>
          </p:sp>
          <p:sp>
            <p:nvSpPr>
              <p:cNvPr id="13" name="Text Box 8"/>
              <p:cNvSpPr txBox="1">
                <a:spLocks noChangeArrowheads="1"/>
              </p:cNvSpPr>
              <p:nvPr/>
            </p:nvSpPr>
            <p:spPr bwMode="auto">
              <a:xfrm>
                <a:off x="5222416" y="3247455"/>
                <a:ext cx="1371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algn="ctr" eaLnBrk="1" hangingPunct="1">
                  <a:spcBef>
                    <a:spcPct val="50000"/>
                  </a:spcBef>
                </a:pPr>
                <a:r>
                  <a:rPr lang="en-GB" altLang="de-DE" sz="1800" dirty="0">
                    <a:solidFill>
                      <a:schemeClr val="tx1">
                        <a:lumMod val="50000"/>
                        <a:lumOff val="50000"/>
                      </a:schemeClr>
                    </a:solidFill>
                    <a:latin typeface="Arial" panose="020B0604020202020204" pitchFamily="34" charset="0"/>
                    <a:cs typeface="Arial" panose="020B0604020202020204" pitchFamily="34" charset="0"/>
                  </a:rPr>
                  <a:t>Parents</a:t>
                </a:r>
              </a:p>
            </p:txBody>
          </p:sp>
          <p:sp>
            <p:nvSpPr>
              <p:cNvPr id="15" name="Text Box 15"/>
              <p:cNvSpPr txBox="1">
                <a:spLocks noChangeArrowheads="1"/>
              </p:cNvSpPr>
              <p:nvPr/>
            </p:nvSpPr>
            <p:spPr bwMode="auto">
              <a:xfrm>
                <a:off x="6646371" y="4180924"/>
                <a:ext cx="471488" cy="369888"/>
              </a:xfrm>
              <a:prstGeom prst="rect">
                <a:avLst/>
              </a:prstGeom>
              <a:noFill/>
              <a:ln w="9525">
                <a:solidFill>
                  <a:srgbClr val="000000"/>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txBody>
              <a:bodyPr wrap="square">
                <a:spAutoFit/>
              </a:bodyPr>
              <a:lstStyle>
                <a:defPPr>
                  <a:defRPr lang="en-US"/>
                </a:defPPr>
                <a:lvl1pPr>
                  <a:spcBef>
                    <a:spcPct val="50000"/>
                  </a:spcBef>
                  <a:defRPr b="1">
                    <a:latin typeface="Arial" panose="020B0604020202020204" pitchFamily="34" charset="0"/>
                    <a:cs typeface="Arial" panose="020B0604020202020204" pitchFamily="34" charset="0"/>
                  </a:defRPr>
                </a:lvl1pPr>
                <a:lvl2pPr marL="742950" indent="-285750" eaLnBrk="0" hangingPunct="0">
                  <a:defRPr sz="1600">
                    <a:latin typeface="Arial" charset="0"/>
                    <a:cs typeface="Arial" charset="0"/>
                  </a:defRPr>
                </a:lvl2pPr>
                <a:lvl3pPr marL="1143000" indent="-228600" eaLnBrk="0" hangingPunct="0">
                  <a:defRPr sz="1600">
                    <a:latin typeface="Arial" charset="0"/>
                    <a:cs typeface="Arial" charset="0"/>
                  </a:defRPr>
                </a:lvl3pPr>
                <a:lvl4pPr marL="1600200" indent="-228600" eaLnBrk="0" hangingPunct="0">
                  <a:defRPr sz="1600">
                    <a:latin typeface="Arial" charset="0"/>
                    <a:cs typeface="Arial" charset="0"/>
                  </a:defRPr>
                </a:lvl4pPr>
                <a:lvl5pPr marL="2057400" indent="-228600" eaLnBrk="0" hangingPunct="0">
                  <a:defRPr sz="1600">
                    <a:latin typeface="Arial" charset="0"/>
                    <a:cs typeface="Arial" charset="0"/>
                  </a:defRPr>
                </a:lvl5pPr>
                <a:lvl6pPr marL="2514600" indent="-228600" eaLnBrk="0" fontAlgn="base" hangingPunct="0">
                  <a:spcBef>
                    <a:spcPct val="0"/>
                  </a:spcBef>
                  <a:spcAft>
                    <a:spcPct val="0"/>
                  </a:spcAft>
                  <a:defRPr sz="1600">
                    <a:latin typeface="Arial" charset="0"/>
                    <a:cs typeface="Arial" charset="0"/>
                  </a:defRPr>
                </a:lvl6pPr>
                <a:lvl7pPr marL="2971800" indent="-228600" eaLnBrk="0" fontAlgn="base" hangingPunct="0">
                  <a:spcBef>
                    <a:spcPct val="0"/>
                  </a:spcBef>
                  <a:spcAft>
                    <a:spcPct val="0"/>
                  </a:spcAft>
                  <a:defRPr sz="1600">
                    <a:latin typeface="Arial" charset="0"/>
                    <a:cs typeface="Arial" charset="0"/>
                  </a:defRPr>
                </a:lvl7pPr>
                <a:lvl8pPr marL="3429000" indent="-228600" eaLnBrk="0" fontAlgn="base" hangingPunct="0">
                  <a:spcBef>
                    <a:spcPct val="0"/>
                  </a:spcBef>
                  <a:spcAft>
                    <a:spcPct val="0"/>
                  </a:spcAft>
                  <a:defRPr sz="1600">
                    <a:latin typeface="Arial" charset="0"/>
                    <a:cs typeface="Arial" charset="0"/>
                  </a:defRPr>
                </a:lvl8pPr>
                <a:lvl9pPr marL="3886200" indent="-228600" eaLnBrk="0" fontAlgn="base" hangingPunct="0">
                  <a:spcBef>
                    <a:spcPct val="0"/>
                  </a:spcBef>
                  <a:spcAft>
                    <a:spcPct val="0"/>
                  </a:spcAft>
                  <a:defRPr sz="1600">
                    <a:latin typeface="Arial" charset="0"/>
                    <a:cs typeface="Arial" charset="0"/>
                  </a:defRPr>
                </a:lvl9pPr>
              </a:lstStyle>
              <a:p>
                <a:pPr algn="ctr"/>
                <a:r>
                  <a:rPr lang="en-GB" altLang="de-DE" dirty="0"/>
                  <a:t>X</a:t>
                </a:r>
              </a:p>
            </p:txBody>
          </p:sp>
          <p:sp>
            <p:nvSpPr>
              <p:cNvPr id="16" name="Text Box 16"/>
              <p:cNvSpPr txBox="1">
                <a:spLocks noChangeArrowheads="1"/>
              </p:cNvSpPr>
              <p:nvPr/>
            </p:nvSpPr>
            <p:spPr bwMode="auto">
              <a:xfrm>
                <a:off x="7962995" y="4180924"/>
                <a:ext cx="442913" cy="369888"/>
              </a:xfrm>
              <a:prstGeom prst="rect">
                <a:avLst/>
              </a:prstGeom>
              <a:noFill/>
              <a:ln w="9525">
                <a:solidFill>
                  <a:srgbClr val="000000"/>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txBody>
              <a:bodyPr wrap="square">
                <a:spAutoFit/>
              </a:bodyPr>
              <a:lstStyle>
                <a:defPPr>
                  <a:defRPr lang="en-US"/>
                </a:defPPr>
                <a:lvl1pPr algn="ctr">
                  <a:spcBef>
                    <a:spcPct val="50000"/>
                  </a:spcBef>
                  <a:defRPr b="1">
                    <a:latin typeface="Arial" panose="020B0604020202020204" pitchFamily="34" charset="0"/>
                    <a:cs typeface="Arial" panose="020B0604020202020204" pitchFamily="34" charset="0"/>
                  </a:defRPr>
                </a:lvl1pPr>
                <a:lvl2pPr marL="742950" indent="-285750" eaLnBrk="0" hangingPunct="0">
                  <a:defRPr sz="1600">
                    <a:latin typeface="Arial" charset="0"/>
                    <a:cs typeface="Arial" charset="0"/>
                  </a:defRPr>
                </a:lvl2pPr>
                <a:lvl3pPr marL="1143000" indent="-228600" eaLnBrk="0" hangingPunct="0">
                  <a:defRPr sz="1600">
                    <a:latin typeface="Arial" charset="0"/>
                    <a:cs typeface="Arial" charset="0"/>
                  </a:defRPr>
                </a:lvl3pPr>
                <a:lvl4pPr marL="1600200" indent="-228600" eaLnBrk="0" hangingPunct="0">
                  <a:defRPr sz="1600">
                    <a:latin typeface="Arial" charset="0"/>
                    <a:cs typeface="Arial" charset="0"/>
                  </a:defRPr>
                </a:lvl4pPr>
                <a:lvl5pPr marL="2057400" indent="-228600" eaLnBrk="0" hangingPunct="0">
                  <a:defRPr sz="1600">
                    <a:latin typeface="Arial" charset="0"/>
                    <a:cs typeface="Arial" charset="0"/>
                  </a:defRPr>
                </a:lvl5pPr>
                <a:lvl6pPr marL="2514600" indent="-228600" eaLnBrk="0" fontAlgn="base" hangingPunct="0">
                  <a:spcBef>
                    <a:spcPct val="0"/>
                  </a:spcBef>
                  <a:spcAft>
                    <a:spcPct val="0"/>
                  </a:spcAft>
                  <a:defRPr sz="1600">
                    <a:latin typeface="Arial" charset="0"/>
                    <a:cs typeface="Arial" charset="0"/>
                  </a:defRPr>
                </a:lvl6pPr>
                <a:lvl7pPr marL="2971800" indent="-228600" eaLnBrk="0" fontAlgn="base" hangingPunct="0">
                  <a:spcBef>
                    <a:spcPct val="0"/>
                  </a:spcBef>
                  <a:spcAft>
                    <a:spcPct val="0"/>
                  </a:spcAft>
                  <a:defRPr sz="1600">
                    <a:latin typeface="Arial" charset="0"/>
                    <a:cs typeface="Arial" charset="0"/>
                  </a:defRPr>
                </a:lvl7pPr>
                <a:lvl8pPr marL="3429000" indent="-228600" eaLnBrk="0" fontAlgn="base" hangingPunct="0">
                  <a:spcBef>
                    <a:spcPct val="0"/>
                  </a:spcBef>
                  <a:spcAft>
                    <a:spcPct val="0"/>
                  </a:spcAft>
                  <a:defRPr sz="1600">
                    <a:latin typeface="Arial" charset="0"/>
                    <a:cs typeface="Arial" charset="0"/>
                  </a:defRPr>
                </a:lvl8pPr>
                <a:lvl9pPr marL="3886200" indent="-228600" eaLnBrk="0" fontAlgn="base" hangingPunct="0">
                  <a:spcBef>
                    <a:spcPct val="0"/>
                  </a:spcBef>
                  <a:spcAft>
                    <a:spcPct val="0"/>
                  </a:spcAft>
                  <a:defRPr sz="1600">
                    <a:latin typeface="Arial" charset="0"/>
                    <a:cs typeface="Arial" charset="0"/>
                  </a:defRPr>
                </a:lvl9pPr>
              </a:lstStyle>
              <a:p>
                <a:r>
                  <a:rPr lang="en-GB" altLang="de-DE" dirty="0"/>
                  <a:t>Y</a:t>
                </a:r>
              </a:p>
            </p:txBody>
          </p:sp>
          <p:sp>
            <p:nvSpPr>
              <p:cNvPr id="17" name="Text Box 36"/>
              <p:cNvSpPr txBox="1">
                <a:spLocks noChangeArrowheads="1"/>
              </p:cNvSpPr>
              <p:nvPr/>
            </p:nvSpPr>
            <p:spPr bwMode="auto">
              <a:xfrm>
                <a:off x="5222416" y="2164656"/>
                <a:ext cx="4578054" cy="369332"/>
              </a:xfrm>
              <a:prstGeom prst="rect">
                <a:avLst/>
              </a:prstGeom>
              <a:solidFill>
                <a:schemeClr val="bg1"/>
              </a:solidFill>
              <a:ln>
                <a:noFill/>
              </a:ln>
              <a:effectLst>
                <a:outerShdw blurRad="50800" dist="38100" dir="2700000" algn="tl" rotWithShape="0">
                  <a:prstClr val="black">
                    <a:alpha val="40000"/>
                  </a:prstClr>
                </a:outerShdw>
              </a:effectLst>
            </p:spPr>
            <p:txBody>
              <a:bodyPr wrap="square">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algn="ctr" eaLnBrk="1" hangingPunct="1">
                  <a:spcBef>
                    <a:spcPct val="50000"/>
                  </a:spcBef>
                </a:pPr>
                <a:r>
                  <a:rPr lang="en-GB" altLang="de-DE" sz="1800" dirty="0">
                    <a:latin typeface="Arial" panose="020B0604020202020204" pitchFamily="34" charset="0"/>
                    <a:cs typeface="Arial" panose="020B0604020202020204" pitchFamily="34" charset="0"/>
                  </a:rPr>
                  <a:t>Ancestral individuals</a:t>
                </a:r>
                <a:endParaRPr lang="en-GB" altLang="de-DE" sz="1800" b="1" dirty="0">
                  <a:latin typeface="Arial" panose="020B0604020202020204" pitchFamily="34" charset="0"/>
                  <a:cs typeface="Arial" panose="020B0604020202020204" pitchFamily="34" charset="0"/>
                </a:endParaRPr>
              </a:p>
            </p:txBody>
          </p:sp>
          <p:sp>
            <p:nvSpPr>
              <p:cNvPr id="18" name="TextBox 17"/>
              <p:cNvSpPr txBox="1"/>
              <p:nvPr/>
            </p:nvSpPr>
            <p:spPr>
              <a:xfrm>
                <a:off x="7366385" y="3261591"/>
                <a:ext cx="311733" cy="370390"/>
              </a:xfrm>
              <a:prstGeom prst="rect">
                <a:avLst/>
              </a:prstGeom>
              <a:solidFill>
                <a:schemeClr val="bg1"/>
              </a:solidFill>
              <a:ln>
                <a:noFill/>
              </a:ln>
              <a:effectLst/>
            </p:spPr>
            <p:txBody>
              <a:bodyPr wrap="square" rtlCol="0">
                <a:spAutoFit/>
              </a:bodyPr>
              <a:lstStyle/>
              <a:p>
                <a:pPr algn="ctr"/>
                <a:r>
                  <a:rPr lang="en-GB" b="1" dirty="0">
                    <a:solidFill>
                      <a:schemeClr val="tx1">
                        <a:lumMod val="50000"/>
                        <a:lumOff val="50000"/>
                      </a:schemeClr>
                    </a:solidFill>
                    <a:latin typeface="Bradley Hand ITC" panose="03070402050302030203" pitchFamily="66" charset="0"/>
                  </a:rPr>
                  <a:t>X</a:t>
                </a:r>
              </a:p>
            </p:txBody>
          </p:sp>
          <p:cxnSp>
            <p:nvCxnSpPr>
              <p:cNvPr id="19" name="Straight Arrow Connector 18"/>
              <p:cNvCxnSpPr>
                <a:stCxn id="18" idx="2"/>
                <a:endCxn id="15" idx="0"/>
              </p:cNvCxnSpPr>
              <p:nvPr/>
            </p:nvCxnSpPr>
            <p:spPr>
              <a:xfrm flipH="1">
                <a:off x="6882115" y="3631981"/>
                <a:ext cx="640137" cy="548943"/>
              </a:xfrm>
              <a:prstGeom prst="straightConnector1">
                <a:avLst/>
              </a:prstGeom>
              <a:noFill/>
              <a:ln w="19050">
                <a:solidFill>
                  <a:schemeClr val="tx1"/>
                </a:solidFill>
                <a:round/>
                <a:headEnd/>
                <a:tailEnd type="triangle" w="med" len="me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cxnSp>
          <p:cxnSp>
            <p:nvCxnSpPr>
              <p:cNvPr id="20" name="Straight Arrow Connector 19"/>
              <p:cNvCxnSpPr>
                <a:stCxn id="18" idx="2"/>
                <a:endCxn id="16" idx="0"/>
              </p:cNvCxnSpPr>
              <p:nvPr/>
            </p:nvCxnSpPr>
            <p:spPr>
              <a:xfrm>
                <a:off x="7522252" y="3631981"/>
                <a:ext cx="662200" cy="548943"/>
              </a:xfrm>
              <a:prstGeom prst="straightConnector1">
                <a:avLst/>
              </a:prstGeom>
              <a:noFill/>
              <a:ln w="19050">
                <a:solidFill>
                  <a:schemeClr val="tx1"/>
                </a:solidFill>
                <a:round/>
                <a:headEnd/>
                <a:tailEnd type="triangle" w="med" len="me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cxnSp>
          <p:sp>
            <p:nvSpPr>
              <p:cNvPr id="24" name="Left Brace 23"/>
              <p:cNvSpPr/>
              <p:nvPr/>
            </p:nvSpPr>
            <p:spPr>
              <a:xfrm rot="16200000">
                <a:off x="7397878" y="541086"/>
                <a:ext cx="244589" cy="4560593"/>
              </a:xfrm>
              <a:prstGeom prst="leftBrace">
                <a:avLst>
                  <a:gd name="adj1" fmla="val 48810"/>
                  <a:gd name="adj2" fmla="val 49719"/>
                </a:avLst>
              </a:prstGeom>
              <a:noFill/>
              <a:ln w="9525">
                <a:solidFill>
                  <a:schemeClr val="bg1">
                    <a:lumMod val="50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dirty="0"/>
              </a:p>
            </p:txBody>
          </p:sp>
          <p:cxnSp>
            <p:nvCxnSpPr>
              <p:cNvPr id="25" name="Straight Arrow Connector 24"/>
              <p:cNvCxnSpPr>
                <a:stCxn id="24" idx="1"/>
                <a:endCxn id="11" idx="0"/>
              </p:cNvCxnSpPr>
              <p:nvPr/>
            </p:nvCxnSpPr>
            <p:spPr>
              <a:xfrm flipH="1">
                <a:off x="6878389" y="2943678"/>
                <a:ext cx="628968" cy="303777"/>
              </a:xfrm>
              <a:prstGeom prst="straightConnector1">
                <a:avLst/>
              </a:prstGeom>
              <a:noFill/>
              <a:ln w="19050">
                <a:solidFill>
                  <a:schemeClr val="bg1">
                    <a:lumMod val="50000"/>
                  </a:schemeClr>
                </a:solidFill>
                <a:prstDash val="sysDot"/>
                <a:round/>
                <a:headEnd/>
                <a:tailEnd type="triangle" w="med" len="me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cxnSp>
          <p:cxnSp>
            <p:nvCxnSpPr>
              <p:cNvPr id="26" name="Straight Arrow Connector 25"/>
              <p:cNvCxnSpPr>
                <a:stCxn id="24" idx="1"/>
                <a:endCxn id="12" idx="0"/>
              </p:cNvCxnSpPr>
              <p:nvPr/>
            </p:nvCxnSpPr>
            <p:spPr>
              <a:xfrm>
                <a:off x="7507358" y="2943678"/>
                <a:ext cx="646243" cy="314652"/>
              </a:xfrm>
              <a:prstGeom prst="straightConnector1">
                <a:avLst/>
              </a:prstGeom>
              <a:noFill/>
              <a:ln w="19050">
                <a:solidFill>
                  <a:schemeClr val="bg1">
                    <a:lumMod val="50000"/>
                  </a:schemeClr>
                </a:solidFill>
                <a:prstDash val="sysDot"/>
                <a:round/>
                <a:headEnd/>
                <a:tailEnd type="triangle" w="med" len="me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cxnSp>
          <p:grpSp>
            <p:nvGrpSpPr>
              <p:cNvPr id="27" name="Group 26"/>
              <p:cNvGrpSpPr/>
              <p:nvPr/>
            </p:nvGrpSpPr>
            <p:grpSpPr>
              <a:xfrm rot="18874284">
                <a:off x="6353207" y="1591398"/>
                <a:ext cx="2142805" cy="2146300"/>
                <a:chOff x="6892924" y="2230599"/>
                <a:chExt cx="2142805" cy="2146300"/>
              </a:xfrm>
            </p:grpSpPr>
            <p:sp>
              <p:nvSpPr>
                <p:cNvPr id="28" name="Oval 27"/>
                <p:cNvSpPr/>
                <p:nvPr/>
              </p:nvSpPr>
              <p:spPr>
                <a:xfrm>
                  <a:off x="6892924" y="2230599"/>
                  <a:ext cx="161605" cy="165100"/>
                </a:xfrm>
                <a:prstGeom prst="ellipse">
                  <a:avLst/>
                </a:prstGeom>
                <a:solidFill>
                  <a:schemeClr val="bg1">
                    <a:lumMod val="85000"/>
                  </a:schemeClr>
                </a:solidFill>
                <a:ln w="9525">
                  <a:solidFill>
                    <a:schemeClr val="bg1">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9" name="Oval 28"/>
                <p:cNvSpPr/>
                <p:nvPr/>
              </p:nvSpPr>
              <p:spPr>
                <a:xfrm>
                  <a:off x="7045324" y="2382999"/>
                  <a:ext cx="161605" cy="165100"/>
                </a:xfrm>
                <a:prstGeom prst="ellipse">
                  <a:avLst/>
                </a:prstGeom>
                <a:solidFill>
                  <a:schemeClr val="bg1">
                    <a:lumMod val="85000"/>
                  </a:schemeClr>
                </a:solidFill>
                <a:ln w="9525">
                  <a:solidFill>
                    <a:schemeClr val="bg1">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0" name="Oval 29"/>
                <p:cNvSpPr/>
                <p:nvPr/>
              </p:nvSpPr>
              <p:spPr>
                <a:xfrm>
                  <a:off x="7197724" y="2535399"/>
                  <a:ext cx="161605" cy="165100"/>
                </a:xfrm>
                <a:prstGeom prst="ellipse">
                  <a:avLst/>
                </a:prstGeom>
                <a:solidFill>
                  <a:schemeClr val="bg1">
                    <a:lumMod val="85000"/>
                  </a:schemeClr>
                </a:solidFill>
                <a:ln w="9525">
                  <a:solidFill>
                    <a:schemeClr val="bg1">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Oval 30"/>
                <p:cNvSpPr/>
                <p:nvPr/>
              </p:nvSpPr>
              <p:spPr>
                <a:xfrm>
                  <a:off x="7350124" y="2687799"/>
                  <a:ext cx="161605" cy="165100"/>
                </a:xfrm>
                <a:prstGeom prst="ellipse">
                  <a:avLst/>
                </a:prstGeom>
                <a:solidFill>
                  <a:schemeClr val="bg1">
                    <a:lumMod val="85000"/>
                  </a:schemeClr>
                </a:solidFill>
                <a:ln w="9525">
                  <a:solidFill>
                    <a:schemeClr val="bg1">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2" name="Oval 31"/>
                <p:cNvSpPr/>
                <p:nvPr/>
              </p:nvSpPr>
              <p:spPr>
                <a:xfrm>
                  <a:off x="7502524" y="2840199"/>
                  <a:ext cx="161605" cy="165100"/>
                </a:xfrm>
                <a:prstGeom prst="ellipse">
                  <a:avLst/>
                </a:prstGeom>
                <a:solidFill>
                  <a:schemeClr val="bg1">
                    <a:lumMod val="85000"/>
                  </a:schemeClr>
                </a:solidFill>
                <a:ln w="9525">
                  <a:solidFill>
                    <a:schemeClr val="bg1">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3" name="Oval 32"/>
                <p:cNvSpPr/>
                <p:nvPr/>
              </p:nvSpPr>
              <p:spPr>
                <a:xfrm>
                  <a:off x="7654924" y="2992599"/>
                  <a:ext cx="161605" cy="165100"/>
                </a:xfrm>
                <a:prstGeom prst="ellipse">
                  <a:avLst/>
                </a:prstGeom>
                <a:solidFill>
                  <a:schemeClr val="bg1">
                    <a:lumMod val="85000"/>
                  </a:schemeClr>
                </a:solidFill>
                <a:ln w="9525">
                  <a:solidFill>
                    <a:schemeClr val="bg1">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4" name="Oval 33"/>
                <p:cNvSpPr/>
                <p:nvPr/>
              </p:nvSpPr>
              <p:spPr>
                <a:xfrm>
                  <a:off x="7807324" y="3144999"/>
                  <a:ext cx="161605" cy="165100"/>
                </a:xfrm>
                <a:prstGeom prst="ellipse">
                  <a:avLst/>
                </a:prstGeom>
                <a:solidFill>
                  <a:schemeClr val="bg1">
                    <a:lumMod val="85000"/>
                  </a:schemeClr>
                </a:solidFill>
                <a:ln w="9525">
                  <a:solidFill>
                    <a:schemeClr val="bg1">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Oval 34"/>
                <p:cNvSpPr/>
                <p:nvPr/>
              </p:nvSpPr>
              <p:spPr>
                <a:xfrm>
                  <a:off x="7959724" y="3297399"/>
                  <a:ext cx="161605" cy="165100"/>
                </a:xfrm>
                <a:prstGeom prst="ellipse">
                  <a:avLst/>
                </a:prstGeom>
                <a:solidFill>
                  <a:schemeClr val="bg1">
                    <a:lumMod val="85000"/>
                  </a:schemeClr>
                </a:solidFill>
                <a:ln w="9525">
                  <a:solidFill>
                    <a:schemeClr val="bg1">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6" name="Oval 35"/>
                <p:cNvSpPr/>
                <p:nvPr/>
              </p:nvSpPr>
              <p:spPr>
                <a:xfrm>
                  <a:off x="8112124" y="3449799"/>
                  <a:ext cx="161605" cy="165100"/>
                </a:xfrm>
                <a:prstGeom prst="ellipse">
                  <a:avLst/>
                </a:prstGeom>
                <a:solidFill>
                  <a:schemeClr val="bg1">
                    <a:lumMod val="85000"/>
                  </a:schemeClr>
                </a:solidFill>
                <a:ln w="9525">
                  <a:solidFill>
                    <a:schemeClr val="bg1">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7" name="Oval 36"/>
                <p:cNvSpPr/>
                <p:nvPr/>
              </p:nvSpPr>
              <p:spPr>
                <a:xfrm>
                  <a:off x="8264524" y="3602199"/>
                  <a:ext cx="161605" cy="165100"/>
                </a:xfrm>
                <a:prstGeom prst="ellipse">
                  <a:avLst/>
                </a:prstGeom>
                <a:solidFill>
                  <a:schemeClr val="bg1">
                    <a:lumMod val="85000"/>
                  </a:schemeClr>
                </a:solidFill>
                <a:ln w="9525">
                  <a:solidFill>
                    <a:schemeClr val="bg1">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8" name="Oval 37"/>
                <p:cNvSpPr/>
                <p:nvPr/>
              </p:nvSpPr>
              <p:spPr>
                <a:xfrm>
                  <a:off x="8416924" y="3754599"/>
                  <a:ext cx="161605" cy="165100"/>
                </a:xfrm>
                <a:prstGeom prst="ellipse">
                  <a:avLst/>
                </a:prstGeom>
                <a:solidFill>
                  <a:schemeClr val="bg1">
                    <a:lumMod val="85000"/>
                  </a:schemeClr>
                </a:solidFill>
                <a:ln w="9525">
                  <a:solidFill>
                    <a:schemeClr val="bg1">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9" name="Oval 38"/>
                <p:cNvSpPr/>
                <p:nvPr/>
              </p:nvSpPr>
              <p:spPr>
                <a:xfrm>
                  <a:off x="8569324" y="3906999"/>
                  <a:ext cx="161605" cy="165100"/>
                </a:xfrm>
                <a:prstGeom prst="ellipse">
                  <a:avLst/>
                </a:prstGeom>
                <a:solidFill>
                  <a:schemeClr val="bg1">
                    <a:lumMod val="85000"/>
                  </a:schemeClr>
                </a:solidFill>
                <a:ln w="9525">
                  <a:solidFill>
                    <a:schemeClr val="bg1">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0" name="Oval 39"/>
                <p:cNvSpPr/>
                <p:nvPr/>
              </p:nvSpPr>
              <p:spPr>
                <a:xfrm>
                  <a:off x="8721724" y="4059399"/>
                  <a:ext cx="161605" cy="165100"/>
                </a:xfrm>
                <a:prstGeom prst="ellipse">
                  <a:avLst/>
                </a:prstGeom>
                <a:solidFill>
                  <a:schemeClr val="bg1">
                    <a:lumMod val="85000"/>
                  </a:schemeClr>
                </a:solidFill>
                <a:ln w="9525">
                  <a:solidFill>
                    <a:schemeClr val="bg1">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1" name="Oval 40"/>
                <p:cNvSpPr/>
                <p:nvPr/>
              </p:nvSpPr>
              <p:spPr>
                <a:xfrm>
                  <a:off x="8874124" y="4211799"/>
                  <a:ext cx="161605" cy="165100"/>
                </a:xfrm>
                <a:prstGeom prst="ellipse">
                  <a:avLst/>
                </a:prstGeom>
                <a:solidFill>
                  <a:schemeClr val="bg1">
                    <a:lumMod val="85000"/>
                  </a:schemeClr>
                </a:solidFill>
                <a:ln w="9525">
                  <a:solidFill>
                    <a:schemeClr val="bg1">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42" name="TextBox 41"/>
              <p:cNvSpPr txBox="1"/>
              <p:nvPr/>
            </p:nvSpPr>
            <p:spPr>
              <a:xfrm>
                <a:off x="7366386" y="4201387"/>
                <a:ext cx="311733" cy="370390"/>
              </a:xfrm>
              <a:prstGeom prst="rect">
                <a:avLst/>
              </a:prstGeom>
              <a:solidFill>
                <a:schemeClr val="bg1"/>
              </a:solidFill>
              <a:ln>
                <a:noFill/>
              </a:ln>
              <a:effectLst/>
            </p:spPr>
            <p:txBody>
              <a:bodyPr wrap="square" rtlCol="0">
                <a:spAutoFit/>
              </a:bodyPr>
              <a:lstStyle/>
              <a:p>
                <a:pPr algn="ctr"/>
                <a:r>
                  <a:rPr lang="en-GB" b="1" dirty="0">
                    <a:latin typeface="Bradley Hand ITC" panose="03070402050302030203" pitchFamily="66" charset="0"/>
                  </a:rPr>
                  <a:t>X</a:t>
                </a:r>
              </a:p>
            </p:txBody>
          </p:sp>
          <p:sp>
            <p:nvSpPr>
              <p:cNvPr id="43" name="Text Box 16"/>
              <p:cNvSpPr txBox="1">
                <a:spLocks noChangeArrowheads="1"/>
              </p:cNvSpPr>
              <p:nvPr/>
            </p:nvSpPr>
            <p:spPr bwMode="auto">
              <a:xfrm>
                <a:off x="7971461" y="5133422"/>
                <a:ext cx="442913" cy="369888"/>
              </a:xfrm>
              <a:prstGeom prst="rect">
                <a:avLst/>
              </a:prstGeom>
              <a:noFill/>
              <a:ln w="9525">
                <a:solidFill>
                  <a:srgbClr val="000000"/>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txBody>
              <a:bodyPr wrap="square">
                <a:spAutoFit/>
              </a:bodyPr>
              <a:lstStyle>
                <a:defPPr>
                  <a:defRPr lang="en-US"/>
                </a:defPPr>
                <a:lvl1pPr algn="ctr">
                  <a:spcBef>
                    <a:spcPct val="50000"/>
                  </a:spcBef>
                  <a:defRPr b="1">
                    <a:latin typeface="Arial" panose="020B0604020202020204" pitchFamily="34" charset="0"/>
                    <a:cs typeface="Arial" panose="020B0604020202020204" pitchFamily="34" charset="0"/>
                  </a:defRPr>
                </a:lvl1pPr>
                <a:lvl2pPr marL="742950" indent="-285750" eaLnBrk="0" hangingPunct="0">
                  <a:defRPr sz="1600">
                    <a:latin typeface="Arial" charset="0"/>
                    <a:cs typeface="Arial" charset="0"/>
                  </a:defRPr>
                </a:lvl2pPr>
                <a:lvl3pPr marL="1143000" indent="-228600" eaLnBrk="0" hangingPunct="0">
                  <a:defRPr sz="1600">
                    <a:latin typeface="Arial" charset="0"/>
                    <a:cs typeface="Arial" charset="0"/>
                  </a:defRPr>
                </a:lvl3pPr>
                <a:lvl4pPr marL="1600200" indent="-228600" eaLnBrk="0" hangingPunct="0">
                  <a:defRPr sz="1600">
                    <a:latin typeface="Arial" charset="0"/>
                    <a:cs typeface="Arial" charset="0"/>
                  </a:defRPr>
                </a:lvl4pPr>
                <a:lvl5pPr marL="2057400" indent="-228600" eaLnBrk="0" hangingPunct="0">
                  <a:defRPr sz="1600">
                    <a:latin typeface="Arial" charset="0"/>
                    <a:cs typeface="Arial" charset="0"/>
                  </a:defRPr>
                </a:lvl5pPr>
                <a:lvl6pPr marL="2514600" indent="-228600" eaLnBrk="0" fontAlgn="base" hangingPunct="0">
                  <a:spcBef>
                    <a:spcPct val="0"/>
                  </a:spcBef>
                  <a:spcAft>
                    <a:spcPct val="0"/>
                  </a:spcAft>
                  <a:defRPr sz="1600">
                    <a:latin typeface="Arial" charset="0"/>
                    <a:cs typeface="Arial" charset="0"/>
                  </a:defRPr>
                </a:lvl6pPr>
                <a:lvl7pPr marL="2971800" indent="-228600" eaLnBrk="0" fontAlgn="base" hangingPunct="0">
                  <a:spcBef>
                    <a:spcPct val="0"/>
                  </a:spcBef>
                  <a:spcAft>
                    <a:spcPct val="0"/>
                  </a:spcAft>
                  <a:defRPr sz="1600">
                    <a:latin typeface="Arial" charset="0"/>
                    <a:cs typeface="Arial" charset="0"/>
                  </a:defRPr>
                </a:lvl7pPr>
                <a:lvl8pPr marL="3429000" indent="-228600" eaLnBrk="0" fontAlgn="base" hangingPunct="0">
                  <a:spcBef>
                    <a:spcPct val="0"/>
                  </a:spcBef>
                  <a:spcAft>
                    <a:spcPct val="0"/>
                  </a:spcAft>
                  <a:defRPr sz="1600">
                    <a:latin typeface="Arial" charset="0"/>
                    <a:cs typeface="Arial" charset="0"/>
                  </a:defRPr>
                </a:lvl8pPr>
                <a:lvl9pPr marL="3886200" indent="-228600" eaLnBrk="0" fontAlgn="base" hangingPunct="0">
                  <a:spcBef>
                    <a:spcPct val="0"/>
                  </a:spcBef>
                  <a:spcAft>
                    <a:spcPct val="0"/>
                  </a:spcAft>
                  <a:defRPr sz="1600">
                    <a:latin typeface="Arial" charset="0"/>
                    <a:cs typeface="Arial" charset="0"/>
                  </a:defRPr>
                </a:lvl9pPr>
              </a:lstStyle>
              <a:p>
                <a:r>
                  <a:rPr lang="en-GB" altLang="de-DE" dirty="0">
                    <a:solidFill>
                      <a:srgbClr val="0000FF"/>
                    </a:solidFill>
                  </a:rPr>
                  <a:t>B</a:t>
                </a:r>
              </a:p>
            </p:txBody>
          </p:sp>
          <p:cxnSp>
            <p:nvCxnSpPr>
              <p:cNvPr id="44" name="Straight Arrow Connector 43"/>
              <p:cNvCxnSpPr/>
              <p:nvPr/>
            </p:nvCxnSpPr>
            <p:spPr>
              <a:xfrm flipH="1">
                <a:off x="6890581" y="4584479"/>
                <a:ext cx="640137" cy="548943"/>
              </a:xfrm>
              <a:prstGeom prst="straightConnector1">
                <a:avLst/>
              </a:prstGeom>
              <a:noFill/>
              <a:ln w="19050">
                <a:solidFill>
                  <a:srgbClr val="0000FF"/>
                </a:solidFill>
                <a:round/>
                <a:headEnd/>
                <a:tailEnd type="triangle" w="med" len="me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cxnSp>
          <p:cxnSp>
            <p:nvCxnSpPr>
              <p:cNvPr id="45" name="Straight Arrow Connector 44"/>
              <p:cNvCxnSpPr>
                <a:endCxn id="43" idx="0"/>
              </p:cNvCxnSpPr>
              <p:nvPr/>
            </p:nvCxnSpPr>
            <p:spPr>
              <a:xfrm>
                <a:off x="7530718" y="4584479"/>
                <a:ext cx="662200" cy="548943"/>
              </a:xfrm>
              <a:prstGeom prst="straightConnector1">
                <a:avLst/>
              </a:prstGeom>
              <a:noFill/>
              <a:ln w="19050">
                <a:solidFill>
                  <a:srgbClr val="0000FF"/>
                </a:solidFill>
                <a:round/>
                <a:headEnd/>
                <a:tailEnd type="triangle" w="med" len="me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cxnSp>
          <p:sp>
            <p:nvSpPr>
              <p:cNvPr id="51" name="Text Box 16"/>
              <p:cNvSpPr txBox="1">
                <a:spLocks noChangeArrowheads="1"/>
              </p:cNvSpPr>
              <p:nvPr/>
            </p:nvSpPr>
            <p:spPr bwMode="auto">
              <a:xfrm>
                <a:off x="6701469" y="5137658"/>
                <a:ext cx="442913" cy="369888"/>
              </a:xfrm>
              <a:prstGeom prst="rect">
                <a:avLst/>
              </a:prstGeom>
              <a:noFill/>
              <a:ln w="9525">
                <a:solidFill>
                  <a:srgbClr val="000000"/>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txBody>
              <a:bodyPr wrap="square">
                <a:spAutoFit/>
              </a:bodyPr>
              <a:lstStyle>
                <a:defPPr>
                  <a:defRPr lang="en-US"/>
                </a:defPPr>
                <a:lvl1pPr algn="ctr">
                  <a:spcBef>
                    <a:spcPct val="50000"/>
                  </a:spcBef>
                  <a:defRPr b="1">
                    <a:latin typeface="Arial" panose="020B0604020202020204" pitchFamily="34" charset="0"/>
                    <a:cs typeface="Arial" panose="020B0604020202020204" pitchFamily="34" charset="0"/>
                  </a:defRPr>
                </a:lvl1pPr>
                <a:lvl2pPr marL="742950" indent="-285750" eaLnBrk="0" hangingPunct="0">
                  <a:defRPr sz="1600">
                    <a:latin typeface="Arial" charset="0"/>
                    <a:cs typeface="Arial" charset="0"/>
                  </a:defRPr>
                </a:lvl2pPr>
                <a:lvl3pPr marL="1143000" indent="-228600" eaLnBrk="0" hangingPunct="0">
                  <a:defRPr sz="1600">
                    <a:latin typeface="Arial" charset="0"/>
                    <a:cs typeface="Arial" charset="0"/>
                  </a:defRPr>
                </a:lvl3pPr>
                <a:lvl4pPr marL="1600200" indent="-228600" eaLnBrk="0" hangingPunct="0">
                  <a:defRPr sz="1600">
                    <a:latin typeface="Arial" charset="0"/>
                    <a:cs typeface="Arial" charset="0"/>
                  </a:defRPr>
                </a:lvl4pPr>
                <a:lvl5pPr marL="2057400" indent="-228600" eaLnBrk="0" hangingPunct="0">
                  <a:defRPr sz="1600">
                    <a:latin typeface="Arial" charset="0"/>
                    <a:cs typeface="Arial" charset="0"/>
                  </a:defRPr>
                </a:lvl5pPr>
                <a:lvl6pPr marL="2514600" indent="-228600" eaLnBrk="0" fontAlgn="base" hangingPunct="0">
                  <a:spcBef>
                    <a:spcPct val="0"/>
                  </a:spcBef>
                  <a:spcAft>
                    <a:spcPct val="0"/>
                  </a:spcAft>
                  <a:defRPr sz="1600">
                    <a:latin typeface="Arial" charset="0"/>
                    <a:cs typeface="Arial" charset="0"/>
                  </a:defRPr>
                </a:lvl6pPr>
                <a:lvl7pPr marL="2971800" indent="-228600" eaLnBrk="0" fontAlgn="base" hangingPunct="0">
                  <a:spcBef>
                    <a:spcPct val="0"/>
                  </a:spcBef>
                  <a:spcAft>
                    <a:spcPct val="0"/>
                  </a:spcAft>
                  <a:defRPr sz="1600">
                    <a:latin typeface="Arial" charset="0"/>
                    <a:cs typeface="Arial" charset="0"/>
                  </a:defRPr>
                </a:lvl7pPr>
                <a:lvl8pPr marL="3429000" indent="-228600" eaLnBrk="0" fontAlgn="base" hangingPunct="0">
                  <a:spcBef>
                    <a:spcPct val="0"/>
                  </a:spcBef>
                  <a:spcAft>
                    <a:spcPct val="0"/>
                  </a:spcAft>
                  <a:defRPr sz="1600">
                    <a:latin typeface="Arial" charset="0"/>
                    <a:cs typeface="Arial" charset="0"/>
                  </a:defRPr>
                </a:lvl8pPr>
                <a:lvl9pPr marL="3886200" indent="-228600" eaLnBrk="0" fontAlgn="base" hangingPunct="0">
                  <a:spcBef>
                    <a:spcPct val="0"/>
                  </a:spcBef>
                  <a:spcAft>
                    <a:spcPct val="0"/>
                  </a:spcAft>
                  <a:defRPr sz="1600">
                    <a:latin typeface="Arial" charset="0"/>
                    <a:cs typeface="Arial" charset="0"/>
                  </a:defRPr>
                </a:lvl9pPr>
              </a:lstStyle>
              <a:p>
                <a:r>
                  <a:rPr lang="en-GB" altLang="de-DE" dirty="0">
                    <a:solidFill>
                      <a:srgbClr val="0000FF"/>
                    </a:solidFill>
                  </a:rPr>
                  <a:t>A</a:t>
                </a:r>
              </a:p>
            </p:txBody>
          </p:sp>
        </p:grpSp>
        <p:sp>
          <p:nvSpPr>
            <p:cNvPr id="52" name="Text Box 14"/>
            <p:cNvSpPr txBox="1">
              <a:spLocks noChangeArrowheads="1"/>
            </p:cNvSpPr>
            <p:nvPr/>
          </p:nvSpPr>
          <p:spPr bwMode="auto">
            <a:xfrm>
              <a:off x="6155633" y="5377573"/>
              <a:ext cx="116106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algn="ctr" eaLnBrk="1" hangingPunct="1">
                <a:spcBef>
                  <a:spcPct val="50000"/>
                </a:spcBef>
              </a:pPr>
              <a:r>
                <a:rPr lang="en-GB" altLang="de-DE" sz="1800" dirty="0">
                  <a:solidFill>
                    <a:srgbClr val="0000FF"/>
                  </a:solidFill>
                  <a:latin typeface="Arial" panose="020B0604020202020204" pitchFamily="34" charset="0"/>
                  <a:cs typeface="Arial" panose="020B0604020202020204" pitchFamily="34" charset="0"/>
                </a:rPr>
                <a:t>Offspring</a:t>
              </a:r>
            </a:p>
          </p:txBody>
        </p:sp>
        <p:sp>
          <p:nvSpPr>
            <p:cNvPr id="53" name="Text Box 5"/>
            <p:cNvSpPr txBox="1">
              <a:spLocks noChangeArrowheads="1"/>
            </p:cNvSpPr>
            <p:nvPr/>
          </p:nvSpPr>
          <p:spPr bwMode="auto">
            <a:xfrm>
              <a:off x="9543065" y="3488430"/>
              <a:ext cx="2336896" cy="469172"/>
            </a:xfrm>
            <a:prstGeom prst="rect">
              <a:avLst/>
            </a:prstGeom>
            <a:solidFill>
              <a:schemeClr val="bg1"/>
            </a:solidFill>
            <a:ln w="9525">
              <a:noFill/>
              <a:miter lim="800000"/>
              <a:headEnd/>
              <a:tailEnd/>
            </a:ln>
            <a:effectLst>
              <a:outerShdw blurRad="50800" dist="38100" dir="2700000" algn="tl" rotWithShape="0">
                <a:prstClr val="black">
                  <a:alpha val="40000"/>
                </a:prstClr>
              </a:outerShdw>
            </a:effectLst>
          </p:spPr>
          <p:txBody>
            <a:bodyPr wrap="square">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hangingPunct="1">
                <a:spcBef>
                  <a:spcPct val="50000"/>
                </a:spcBef>
              </a:pPr>
              <a:r>
                <a:rPr lang="en-GB" altLang="de-DE" sz="1800" dirty="0">
                  <a:solidFill>
                    <a:schemeClr val="tx1">
                      <a:lumMod val="50000"/>
                      <a:lumOff val="50000"/>
                    </a:schemeClr>
                  </a:solidFill>
                  <a:latin typeface="Arial" panose="020B0604020202020204" pitchFamily="34" charset="0"/>
                  <a:cs typeface="Arial" panose="020B0604020202020204" pitchFamily="34" charset="0"/>
                </a:rPr>
                <a:t>P</a:t>
              </a:r>
              <a:r>
                <a:rPr lang="en-GB" altLang="de-DE" sz="1800" b="1" baseline="-25000" dirty="0">
                  <a:solidFill>
                    <a:schemeClr val="tx1">
                      <a:lumMod val="50000"/>
                      <a:lumOff val="50000"/>
                    </a:schemeClr>
                  </a:solidFill>
                  <a:latin typeface="Arial" panose="020B0604020202020204" pitchFamily="34" charset="0"/>
                  <a:cs typeface="Arial" panose="020B0604020202020204" pitchFamily="34" charset="0"/>
                </a:rPr>
                <a:t>1</a:t>
              </a:r>
              <a:r>
                <a:rPr lang="en-GB" altLang="de-DE" sz="1800" b="1" dirty="0">
                  <a:solidFill>
                    <a:schemeClr val="tx1">
                      <a:lumMod val="50000"/>
                      <a:lumOff val="50000"/>
                    </a:schemeClr>
                  </a:solidFill>
                  <a:latin typeface="Arial" panose="020B0604020202020204" pitchFamily="34" charset="0"/>
                  <a:cs typeface="Arial" panose="020B0604020202020204" pitchFamily="34" charset="0"/>
                </a:rPr>
                <a:t>(</a:t>
              </a:r>
              <a:r>
                <a:rPr lang="en-GB" altLang="de-DE" sz="1800" dirty="0" err="1">
                  <a:solidFill>
                    <a:schemeClr val="tx1">
                      <a:lumMod val="50000"/>
                      <a:lumOff val="50000"/>
                    </a:schemeClr>
                  </a:solidFill>
                  <a:latin typeface="Arial" panose="020B0604020202020204" pitchFamily="34" charset="0"/>
                  <a:cs typeface="Arial" panose="020B0604020202020204" pitchFamily="34" charset="0"/>
                </a:rPr>
                <a:t>A</a:t>
              </a:r>
              <a:r>
                <a:rPr lang="en-GB" altLang="de-DE" sz="1800" b="1" baseline="-25000" dirty="0" err="1">
                  <a:solidFill>
                    <a:schemeClr val="tx1">
                      <a:lumMod val="50000"/>
                      <a:lumOff val="50000"/>
                    </a:schemeClr>
                  </a:solidFill>
                  <a:latin typeface="Arial" panose="020B0604020202020204" pitchFamily="34" charset="0"/>
                  <a:cs typeface="Arial" panose="020B0604020202020204" pitchFamily="34" charset="0"/>
                </a:rPr>
                <a:t>i</a:t>
              </a:r>
              <a:r>
                <a:rPr lang="en-GB" altLang="de-DE" sz="1800" dirty="0" err="1">
                  <a:solidFill>
                    <a:schemeClr val="tx1">
                      <a:lumMod val="50000"/>
                      <a:lumOff val="50000"/>
                    </a:schemeClr>
                  </a:solidFill>
                  <a:latin typeface="Arial" panose="020B0604020202020204" pitchFamily="34" charset="0"/>
                  <a:cs typeface="Arial" panose="020B0604020202020204" pitchFamily="34" charset="0"/>
                </a:rPr>
                <a:t>A</a:t>
              </a:r>
              <a:r>
                <a:rPr lang="en-GB" altLang="de-DE" sz="1800" b="1" baseline="-25000" dirty="0" err="1">
                  <a:solidFill>
                    <a:schemeClr val="tx1">
                      <a:lumMod val="50000"/>
                      <a:lumOff val="50000"/>
                    </a:schemeClr>
                  </a:solidFill>
                  <a:latin typeface="Arial" panose="020B0604020202020204" pitchFamily="34" charset="0"/>
                  <a:cs typeface="Arial" panose="020B0604020202020204" pitchFamily="34" charset="0"/>
                </a:rPr>
                <a:t>j</a:t>
              </a:r>
              <a:r>
                <a:rPr lang="en-GB" altLang="de-DE" sz="1800" dirty="0">
                  <a:solidFill>
                    <a:schemeClr val="tx1">
                      <a:lumMod val="50000"/>
                      <a:lumOff val="50000"/>
                    </a:schemeClr>
                  </a:solidFill>
                  <a:latin typeface="Arial" panose="020B0604020202020204" pitchFamily="34" charset="0"/>
                  <a:cs typeface="Arial" panose="020B0604020202020204" pitchFamily="34" charset="0"/>
                </a:rPr>
                <a:t>); </a:t>
              </a:r>
              <a:r>
                <a:rPr lang="en-GB" altLang="de-DE" sz="1800" dirty="0">
                  <a:solidFill>
                    <a:srgbClr val="7030A0"/>
                  </a:solidFill>
                  <a:latin typeface="Arial" panose="020B0604020202020204" pitchFamily="34" charset="0"/>
                  <a:cs typeface="Arial" panose="020B0604020202020204" pitchFamily="34" charset="0"/>
                </a:rPr>
                <a:t>P</a:t>
              </a:r>
              <a:r>
                <a:rPr lang="en-GB" altLang="de-DE" sz="1800" b="1" baseline="-25000" dirty="0">
                  <a:solidFill>
                    <a:srgbClr val="7030A0"/>
                  </a:solidFill>
                  <a:latin typeface="Arial" panose="020B0604020202020204" pitchFamily="34" charset="0"/>
                  <a:cs typeface="Arial" panose="020B0604020202020204" pitchFamily="34" charset="0"/>
                </a:rPr>
                <a:t>2</a:t>
              </a:r>
              <a:r>
                <a:rPr lang="en-GB" altLang="de-DE" sz="1800" dirty="0">
                  <a:solidFill>
                    <a:srgbClr val="7030A0"/>
                  </a:solidFill>
                  <a:latin typeface="Arial" panose="020B0604020202020204" pitchFamily="34" charset="0"/>
                  <a:cs typeface="Arial" panose="020B0604020202020204" pitchFamily="34" charset="0"/>
                </a:rPr>
                <a:t>(</a:t>
              </a:r>
              <a:r>
                <a:rPr lang="en-GB" altLang="de-DE" sz="1800" dirty="0" err="1">
                  <a:solidFill>
                    <a:srgbClr val="7030A0"/>
                  </a:solidFill>
                  <a:latin typeface="Arial" panose="020B0604020202020204" pitchFamily="34" charset="0"/>
                  <a:cs typeface="Arial" panose="020B0604020202020204" pitchFamily="34" charset="0"/>
                </a:rPr>
                <a:t>A</a:t>
              </a:r>
              <a:r>
                <a:rPr lang="en-GB" altLang="de-DE" sz="1800" b="1" baseline="-25000" dirty="0" err="1">
                  <a:solidFill>
                    <a:srgbClr val="7030A0"/>
                  </a:solidFill>
                  <a:latin typeface="Arial" panose="020B0604020202020204" pitchFamily="34" charset="0"/>
                  <a:cs typeface="Arial" panose="020B0604020202020204" pitchFamily="34" charset="0"/>
                </a:rPr>
                <a:t>k</a:t>
              </a:r>
              <a:r>
                <a:rPr lang="en-GB" altLang="de-DE" sz="1800" dirty="0" err="1">
                  <a:solidFill>
                    <a:srgbClr val="7030A0"/>
                  </a:solidFill>
                  <a:latin typeface="Arial" panose="020B0604020202020204" pitchFamily="34" charset="0"/>
                  <a:cs typeface="Arial" panose="020B0604020202020204" pitchFamily="34" charset="0"/>
                </a:rPr>
                <a:t>A</a:t>
              </a:r>
              <a:r>
                <a:rPr lang="en-GB" altLang="de-DE" sz="1800" b="1" baseline="-25000" dirty="0" err="1">
                  <a:solidFill>
                    <a:srgbClr val="7030A0"/>
                  </a:solidFill>
                  <a:latin typeface="Arial" panose="020B0604020202020204" pitchFamily="34" charset="0"/>
                  <a:cs typeface="Arial" panose="020B0604020202020204" pitchFamily="34" charset="0"/>
                </a:rPr>
                <a:t>l</a:t>
              </a:r>
              <a:r>
                <a:rPr lang="en-GB" altLang="de-DE" sz="1800" dirty="0">
                  <a:solidFill>
                    <a:srgbClr val="7030A0"/>
                  </a:solidFill>
                  <a:latin typeface="Arial" panose="020B0604020202020204" pitchFamily="34" charset="0"/>
                  <a:cs typeface="Arial" panose="020B0604020202020204" pitchFamily="34" charset="0"/>
                </a:rPr>
                <a:t>)</a:t>
              </a:r>
              <a:endParaRPr lang="en-GB" altLang="de-DE" sz="100" dirty="0">
                <a:solidFill>
                  <a:srgbClr val="7030A0"/>
                </a:solidFill>
                <a:latin typeface="Arial" panose="020B0604020202020204" pitchFamily="34" charset="0"/>
                <a:cs typeface="Arial" panose="020B0604020202020204" pitchFamily="34" charset="0"/>
              </a:endParaRPr>
            </a:p>
            <a:p>
              <a:pPr eaLnBrk="1" hangingPunct="1">
                <a:spcBef>
                  <a:spcPct val="50000"/>
                </a:spcBef>
              </a:pPr>
              <a:endParaRPr lang="en-GB" altLang="de-DE" sz="100" baseline="-25000" dirty="0">
                <a:solidFill>
                  <a:srgbClr val="7030A0"/>
                </a:solidFill>
                <a:latin typeface="Arial" panose="020B0604020202020204" pitchFamily="34" charset="0"/>
                <a:cs typeface="Arial" panose="020B0604020202020204" pitchFamily="34" charset="0"/>
              </a:endParaRPr>
            </a:p>
          </p:txBody>
        </p:sp>
        <p:sp>
          <p:nvSpPr>
            <p:cNvPr id="49" name="Text Box 14"/>
            <p:cNvSpPr txBox="1">
              <a:spLocks noChangeArrowheads="1"/>
            </p:cNvSpPr>
            <p:nvPr/>
          </p:nvSpPr>
          <p:spPr bwMode="auto">
            <a:xfrm>
              <a:off x="5292028" y="4475872"/>
              <a:ext cx="2088163" cy="369888"/>
            </a:xfrm>
            <a:prstGeom prst="rect">
              <a:avLst/>
            </a:prstGeom>
            <a:solidFill>
              <a:schemeClr val="bg1"/>
            </a:solidFill>
            <a:ln>
              <a:noFill/>
            </a:ln>
          </p:spPr>
          <p:txBody>
            <a:bodyPr wrap="square">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algn="ctr" eaLnBrk="1" hangingPunct="1">
                <a:spcBef>
                  <a:spcPct val="50000"/>
                </a:spcBef>
              </a:pPr>
              <a:r>
                <a:rPr lang="en-GB" altLang="de-DE" sz="1800" dirty="0">
                  <a:latin typeface="Arial" panose="020B0604020202020204" pitchFamily="34" charset="0"/>
                  <a:cs typeface="Arial" panose="020B0604020202020204" pitchFamily="34" charset="0"/>
                </a:rPr>
                <a:t>Offspring / Parents</a:t>
              </a:r>
            </a:p>
          </p:txBody>
        </p:sp>
      </p:grpSp>
      <p:sp>
        <p:nvSpPr>
          <p:cNvPr id="47" name="TextBox 4">
            <a:extLst>
              <a:ext uri="{FF2B5EF4-FFF2-40B4-BE49-F238E27FC236}">
                <a16:creationId xmlns:a16="http://schemas.microsoft.com/office/drawing/2014/main" id="{212159E9-35AF-4DE2-9332-F3BE0B2C2CEF}"/>
              </a:ext>
            </a:extLst>
          </p:cNvPr>
          <p:cNvSpPr txBox="1"/>
          <p:nvPr/>
        </p:nvSpPr>
        <p:spPr>
          <a:xfrm>
            <a:off x="78828" y="42040"/>
            <a:ext cx="12075078"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US" altLang="de-DE" sz="2400" dirty="0">
                <a:latin typeface="Arial" panose="020B0604020202020204" pitchFamily="34" charset="0"/>
                <a:cs typeface="Arial" panose="020B0604020202020204" pitchFamily="34" charset="0"/>
              </a:rPr>
              <a:t>Deduce inbreeding coefficient of offspring from mating ‘normal’ full-sib siblings (X, Y)</a:t>
            </a:r>
            <a:endParaRPr lang="en-GB" sz="2400" dirty="0"/>
          </a:p>
        </p:txBody>
      </p:sp>
      <p:sp>
        <p:nvSpPr>
          <p:cNvPr id="48" name="TextBox 4">
            <a:extLst>
              <a:ext uri="{FF2B5EF4-FFF2-40B4-BE49-F238E27FC236}">
                <a16:creationId xmlns:a16="http://schemas.microsoft.com/office/drawing/2014/main" id="{51F85263-C94C-49B6-AE21-39FFD961EEEB}"/>
              </a:ext>
            </a:extLst>
          </p:cNvPr>
          <p:cNvSpPr txBox="1"/>
          <p:nvPr/>
        </p:nvSpPr>
        <p:spPr>
          <a:xfrm>
            <a:off x="86792" y="6245821"/>
            <a:ext cx="12075078"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US" altLang="de-DE" sz="2400" dirty="0">
                <a:latin typeface="Arial" panose="020B0604020202020204" pitchFamily="34" charset="0"/>
                <a:cs typeface="Arial" panose="020B0604020202020204" pitchFamily="34" charset="0"/>
              </a:rPr>
              <a:t>The inbreeding coefficient F from mating two ‘normal’ full-sib siblings is </a:t>
            </a:r>
            <a:r>
              <a:rPr lang="en-US" altLang="de-DE" sz="2400"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F=1/4</a:t>
            </a:r>
            <a:endParaRPr lang="en-GB" sz="2400" dirty="0">
              <a:solidFill>
                <a:srgbClr val="C00000"/>
              </a:solidFill>
              <a:effectLst>
                <a:outerShdw blurRad="38100" dist="38100" dir="2700000" algn="tl">
                  <a:srgbClr val="000000">
                    <a:alpha val="43137"/>
                  </a:srgbClr>
                </a:outerShdw>
              </a:effectLst>
            </a:endParaRPr>
          </a:p>
        </p:txBody>
      </p:sp>
      <p:sp>
        <p:nvSpPr>
          <p:cNvPr id="59" name="Textfeld 5"/>
          <p:cNvSpPr txBox="1"/>
          <p:nvPr/>
        </p:nvSpPr>
        <p:spPr>
          <a:xfrm>
            <a:off x="11494577" y="6331020"/>
            <a:ext cx="626538"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r"/>
            <a:fld id="{5B255CE3-06F4-4E80-85AD-A0878CDD5C50}" type="slidenum">
              <a:rPr lang="en-GB" sz="2400" smtClean="0">
                <a:latin typeface="Arial" panose="020B0604020202020204" pitchFamily="34" charset="0"/>
                <a:cs typeface="Arial" panose="020B0604020202020204" pitchFamily="34" charset="0"/>
              </a:rPr>
              <a:pPr algn="r"/>
              <a:t>20</a:t>
            </a:fld>
            <a:endParaRPr lang="en-GB" sz="2400" dirty="0">
              <a:latin typeface="Arial" panose="020B0604020202020204" pitchFamily="34" charset="0"/>
              <a:cs typeface="Arial" panose="020B0604020202020204" pitchFamily="34" charset="0"/>
            </a:endParaRPr>
          </a:p>
        </p:txBody>
      </p:sp>
      <p:sp>
        <p:nvSpPr>
          <p:cNvPr id="46" name="TextBox 45">
            <a:extLst>
              <a:ext uri="{FF2B5EF4-FFF2-40B4-BE49-F238E27FC236}">
                <a16:creationId xmlns:a16="http://schemas.microsoft.com/office/drawing/2014/main" id="{6B0B26FD-48C6-44AC-91A8-AF6C0E47DE5D}"/>
              </a:ext>
            </a:extLst>
          </p:cNvPr>
          <p:cNvSpPr txBox="1"/>
          <p:nvPr/>
        </p:nvSpPr>
        <p:spPr>
          <a:xfrm>
            <a:off x="8708173" y="4039383"/>
            <a:ext cx="3408118" cy="954107"/>
          </a:xfrm>
          <a:prstGeom prst="rect">
            <a:avLst/>
          </a:prstGeom>
          <a:solidFill>
            <a:schemeClr val="bg1"/>
          </a:solidFill>
          <a:ln>
            <a:noFill/>
          </a:ln>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You see: </a:t>
            </a:r>
            <a:r>
              <a:rPr lang="en-GB"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X</a:t>
            </a:r>
            <a:r>
              <a:rPr lang="en-GB" dirty="0">
                <a:latin typeface="Arial" panose="020B0604020202020204" pitchFamily="34" charset="0"/>
                <a:cs typeface="Arial" panose="020B0604020202020204" pitchFamily="34" charset="0"/>
              </a:rPr>
              <a:t> and </a:t>
            </a:r>
            <a:r>
              <a:rPr lang="en-GB"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Y</a:t>
            </a:r>
            <a:r>
              <a:rPr lang="en-GB" dirty="0">
                <a:latin typeface="Arial" panose="020B0604020202020204" pitchFamily="34" charset="0"/>
                <a:cs typeface="Arial" panose="020B0604020202020204" pitchFamily="34" charset="0"/>
              </a:rPr>
              <a:t> are full-sib siblings. </a:t>
            </a:r>
            <a:br>
              <a:rPr lang="en-GB" sz="200" dirty="0">
                <a:latin typeface="Arial" panose="020B0604020202020204" pitchFamily="34" charset="0"/>
                <a:cs typeface="Arial" panose="020B0604020202020204" pitchFamily="34" charset="0"/>
              </a:rPr>
            </a:br>
            <a:endParaRPr lang="en-GB" sz="200" dirty="0">
              <a:latin typeface="Arial" panose="020B0604020202020204" pitchFamily="34" charset="0"/>
              <a:cs typeface="Arial" panose="020B0604020202020204" pitchFamily="34" charset="0"/>
            </a:endParaRPr>
          </a:p>
          <a:p>
            <a:r>
              <a:rPr lang="en-GB" dirty="0">
                <a:solidFill>
                  <a:srgbClr val="0000FF"/>
                </a:solidFill>
                <a:latin typeface="Arial" panose="020B0604020202020204" pitchFamily="34" charset="0"/>
                <a:cs typeface="Arial" panose="020B0604020202020204" pitchFamily="34" charset="0"/>
              </a:rPr>
              <a:t>What-then are </a:t>
            </a:r>
            <a:r>
              <a:rPr lang="en-GB"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a:t>
            </a:r>
            <a:r>
              <a:rPr lang="en-GB" dirty="0">
                <a:solidFill>
                  <a:srgbClr val="0000FF"/>
                </a:solidFill>
                <a:latin typeface="Arial" panose="020B0604020202020204" pitchFamily="34" charset="0"/>
                <a:cs typeface="Arial" panose="020B0604020202020204" pitchFamily="34" charset="0"/>
              </a:rPr>
              <a:t> and </a:t>
            </a:r>
            <a:r>
              <a:rPr lang="en-GB"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B</a:t>
            </a:r>
            <a:r>
              <a:rPr lang="en-GB" dirty="0">
                <a:solidFill>
                  <a:srgbClr val="0000FF"/>
                </a:solidFill>
                <a:latin typeface="Arial" panose="020B0604020202020204" pitchFamily="34" charset="0"/>
                <a:cs typeface="Arial" panose="020B0604020202020204" pitchFamily="34" charset="0"/>
              </a:rPr>
              <a:t>?</a:t>
            </a:r>
            <a:endParaRPr lang="en-GB" dirty="0"/>
          </a:p>
        </p:txBody>
      </p:sp>
      <p:pic>
        <p:nvPicPr>
          <p:cNvPr id="54" name="Picture 53">
            <a:extLst>
              <a:ext uri="{FF2B5EF4-FFF2-40B4-BE49-F238E27FC236}">
                <a16:creationId xmlns:a16="http://schemas.microsoft.com/office/drawing/2014/main" id="{7843900A-727A-475B-BDBB-707241958784}"/>
              </a:ext>
            </a:extLst>
          </p:cNvPr>
          <p:cNvPicPr>
            <a:picLocks noChangeAspect="1"/>
          </p:cNvPicPr>
          <p:nvPr/>
        </p:nvPicPr>
        <p:blipFill>
          <a:blip r:embed="rId5"/>
          <a:stretch>
            <a:fillRect/>
          </a:stretch>
        </p:blipFill>
        <p:spPr>
          <a:xfrm>
            <a:off x="5002068" y="594092"/>
            <a:ext cx="7114223" cy="1235629"/>
          </a:xfrm>
          <a:prstGeom prst="rect">
            <a:avLst/>
          </a:prstGeom>
        </p:spPr>
      </p:pic>
    </p:spTree>
    <p:extLst>
      <p:ext uri="{BB962C8B-B14F-4D97-AF65-F5344CB8AC3E}">
        <p14:creationId xmlns:p14="http://schemas.microsoft.com/office/powerpoint/2010/main" val="3099808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2000" y="36000"/>
            <a:ext cx="12033526"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US" altLang="de-DE" sz="2400" dirty="0">
                <a:latin typeface="Arial" panose="020B0604020202020204" pitchFamily="34" charset="0"/>
                <a:cs typeface="Arial" panose="020B0604020202020204" pitchFamily="34" charset="0"/>
              </a:rPr>
              <a:t>If ‘normal’*  full-sibs X and Y mate, then their offspring A and B is inbred by </a:t>
            </a:r>
            <a:r>
              <a:rPr lang="en-US" altLang="de-DE" sz="2400"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F=1/4</a:t>
            </a:r>
            <a:endParaRPr lang="en-GB" dirty="0">
              <a:solidFill>
                <a:srgbClr val="C00000"/>
              </a:solidFill>
              <a:effectLst>
                <a:outerShdw blurRad="38100" dist="38100" dir="2700000" algn="tl">
                  <a:srgbClr val="000000">
                    <a:alpha val="43137"/>
                  </a:srgbClr>
                </a:outerShdw>
              </a:effectLst>
            </a:endParaRPr>
          </a:p>
        </p:txBody>
      </p:sp>
      <p:sp>
        <p:nvSpPr>
          <p:cNvPr id="22" name="Rectangle 21"/>
          <p:cNvSpPr/>
          <p:nvPr/>
        </p:nvSpPr>
        <p:spPr>
          <a:xfrm>
            <a:off x="3669551" y="1075653"/>
            <a:ext cx="8435975" cy="3341933"/>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9" name="Textfeld 5"/>
          <p:cNvSpPr txBox="1"/>
          <p:nvPr/>
        </p:nvSpPr>
        <p:spPr>
          <a:xfrm>
            <a:off x="11527368" y="6365560"/>
            <a:ext cx="626538"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r"/>
            <a:fld id="{5B255CE3-06F4-4E80-85AD-A0878CDD5C50}" type="slidenum">
              <a:rPr lang="en-GB" sz="2400" smtClean="0">
                <a:latin typeface="Arial" panose="020B0604020202020204" pitchFamily="34" charset="0"/>
                <a:cs typeface="Arial" panose="020B0604020202020204" pitchFamily="34" charset="0"/>
              </a:rPr>
              <a:pPr algn="r"/>
              <a:t>21</a:t>
            </a:fld>
            <a:endParaRPr lang="en-GB" sz="2400" dirty="0">
              <a:latin typeface="Arial" panose="020B0604020202020204" pitchFamily="34" charset="0"/>
              <a:cs typeface="Arial" panose="020B0604020202020204" pitchFamily="34" charset="0"/>
            </a:endParaRPr>
          </a:p>
        </p:txBody>
      </p:sp>
      <p:pic>
        <p:nvPicPr>
          <p:cNvPr id="9" name="Picture 8"/>
          <p:cNvPicPr>
            <a:picLocks noChangeAspect="1"/>
          </p:cNvPicPr>
          <p:nvPr/>
        </p:nvPicPr>
        <p:blipFill>
          <a:blip r:embed="rId3"/>
          <a:stretch>
            <a:fillRect/>
          </a:stretch>
        </p:blipFill>
        <p:spPr>
          <a:xfrm>
            <a:off x="135388" y="1075652"/>
            <a:ext cx="3413803" cy="5037241"/>
          </a:xfrm>
          <a:prstGeom prst="rect">
            <a:avLst/>
          </a:prstGeom>
          <a:effectLst>
            <a:outerShdw blurRad="50800" dist="38100" dir="2700000" algn="tl" rotWithShape="0">
              <a:prstClr val="black">
                <a:alpha val="40000"/>
              </a:prstClr>
            </a:outerShdw>
          </a:effectLst>
        </p:spPr>
      </p:pic>
      <p:sp>
        <p:nvSpPr>
          <p:cNvPr id="10" name="TextBox 4">
            <a:extLst>
              <a:ext uri="{FF2B5EF4-FFF2-40B4-BE49-F238E27FC236}">
                <a16:creationId xmlns:a16="http://schemas.microsoft.com/office/drawing/2014/main" id="{073170E3-C0EB-4E71-9471-24D37E0D20ED}"/>
              </a:ext>
            </a:extLst>
          </p:cNvPr>
          <p:cNvSpPr txBox="1"/>
          <p:nvPr/>
        </p:nvSpPr>
        <p:spPr>
          <a:xfrm>
            <a:off x="79237" y="6312355"/>
            <a:ext cx="12033526"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US" altLang="de-DE" sz="2400" dirty="0">
                <a:latin typeface="Arial" panose="020B0604020202020204" pitchFamily="34" charset="0"/>
                <a:cs typeface="Arial" panose="020B0604020202020204" pitchFamily="34" charset="0"/>
              </a:rPr>
              <a:t>*‘normal’? In the sense of ‘their parents were not related nor inbred’.</a:t>
            </a:r>
            <a:endParaRPr lang="en-GB" dirty="0">
              <a:solidFill>
                <a:srgbClr val="C00000"/>
              </a:solidFill>
              <a:effectLst>
                <a:outerShdw blurRad="38100" dist="38100" dir="2700000" algn="tl">
                  <a:srgbClr val="000000">
                    <a:alpha val="43137"/>
                  </a:srgbClr>
                </a:outerShdw>
              </a:effectLst>
            </a:endParaRPr>
          </a:p>
        </p:txBody>
      </p:sp>
      <p:sp>
        <p:nvSpPr>
          <p:cNvPr id="4" name="Textfeld 3">
            <a:extLst>
              <a:ext uri="{FF2B5EF4-FFF2-40B4-BE49-F238E27FC236}">
                <a16:creationId xmlns:a16="http://schemas.microsoft.com/office/drawing/2014/main" id="{34D86F76-8463-4436-8AF8-5A297295D403}"/>
              </a:ext>
            </a:extLst>
          </p:cNvPr>
          <p:cNvSpPr txBox="1"/>
          <p:nvPr/>
        </p:nvSpPr>
        <p:spPr>
          <a:xfrm>
            <a:off x="3669551" y="4564251"/>
            <a:ext cx="8435975" cy="1477328"/>
          </a:xfrm>
          <a:prstGeom prst="rect">
            <a:avLst/>
          </a:prstGeom>
          <a:solidFill>
            <a:schemeClr val="bg1"/>
          </a:solidFill>
          <a:ln>
            <a:noFill/>
          </a:ln>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This ‚Relatedness‘ follows the normal way of thinking. Identity means X and Y share 100% of alleles. Half-Sibs for instance share 25% of genes.  </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For our purpose we rather work with this ‚</a:t>
            </a:r>
            <a:r>
              <a:rPr lang="en-GB" dirty="0">
                <a:solidFill>
                  <a:srgbClr val="0000FF"/>
                </a:solidFill>
                <a:latin typeface="Arial" panose="020B0604020202020204" pitchFamily="34" charset="0"/>
                <a:cs typeface="Arial" panose="020B0604020202020204" pitchFamily="34" charset="0"/>
              </a:rPr>
              <a:t>Kinship</a:t>
            </a:r>
            <a:r>
              <a:rPr lang="en-GB" dirty="0">
                <a:latin typeface="Arial" panose="020B0604020202020204" pitchFamily="34" charset="0"/>
                <a:cs typeface="Arial" panose="020B0604020202020204" pitchFamily="34" charset="0"/>
              </a:rPr>
              <a:t>‘  </a:t>
            </a:r>
            <a:r>
              <a:rPr lang="en-US" dirty="0">
                <a:solidFill>
                  <a:srgbClr val="0000FF"/>
                </a:solidFill>
                <a:effectLst>
                  <a:outerShdw blurRad="50800" dist="38100" dir="2700000" algn="tl">
                    <a:srgbClr val="000000">
                      <a:alpha val="40000"/>
                    </a:srgbClr>
                  </a:outerShdw>
                </a:effectLst>
                <a:latin typeface="Segoe Script" panose="030B0504020000000003" pitchFamily="66" charset="0"/>
                <a:ea typeface="Calibri" panose="020F0502020204030204" pitchFamily="34" charset="0"/>
                <a:cs typeface="Times New Roman" panose="02020603050405020304" pitchFamily="18" charset="0"/>
              </a:rPr>
              <a:t>f </a:t>
            </a:r>
            <a:r>
              <a:rPr lang="en-GB" dirty="0">
                <a:latin typeface="Arial" panose="020B0604020202020204" pitchFamily="34" charset="0"/>
                <a:cs typeface="Arial" panose="020B0604020202020204" pitchFamily="34" charset="0"/>
              </a:rPr>
              <a:t>parameter, because </a:t>
            </a:r>
            <a:r>
              <a:rPr lang="en-US" dirty="0">
                <a:solidFill>
                  <a:srgbClr val="0000FF"/>
                </a:solidFill>
                <a:effectLst>
                  <a:outerShdw blurRad="50800" dist="38100" dir="2700000" algn="tl">
                    <a:srgbClr val="000000">
                      <a:alpha val="40000"/>
                    </a:srgbClr>
                  </a:outerShdw>
                </a:effectLst>
                <a:latin typeface="Segoe Script" panose="030B0504020000000003" pitchFamily="66" charset="0"/>
                <a:ea typeface="Calibri" panose="020F0502020204030204" pitchFamily="34" charset="0"/>
                <a:cs typeface="Times New Roman" panose="02020603050405020304" pitchFamily="18" charset="0"/>
              </a:rPr>
              <a:t>f </a:t>
            </a:r>
            <a:r>
              <a:rPr lang="en-GB" dirty="0">
                <a:latin typeface="Arial" panose="020B0604020202020204" pitchFamily="34" charset="0"/>
                <a:cs typeface="Arial" panose="020B0604020202020204" pitchFamily="34" charset="0"/>
              </a:rPr>
              <a:t> describes and follows the inbreeding and covariance perspective. </a:t>
            </a:r>
          </a:p>
        </p:txBody>
      </p:sp>
      <p:sp>
        <p:nvSpPr>
          <p:cNvPr id="13" name="Rechteck 12">
            <a:extLst>
              <a:ext uri="{FF2B5EF4-FFF2-40B4-BE49-F238E27FC236}">
                <a16:creationId xmlns:a16="http://schemas.microsoft.com/office/drawing/2014/main" id="{908343BC-BE1C-4561-AC5B-B23D1F673D3B}"/>
              </a:ext>
            </a:extLst>
          </p:cNvPr>
          <p:cNvSpPr/>
          <p:nvPr/>
        </p:nvSpPr>
        <p:spPr>
          <a:xfrm>
            <a:off x="3750590" y="4543394"/>
            <a:ext cx="7950630" cy="679535"/>
          </a:xfrm>
          <a:prstGeom prst="rect">
            <a:avLst/>
          </a:prstGeom>
          <a:solidFill>
            <a:srgbClr val="F2F2F2">
              <a:alpha val="76078"/>
            </a:srgb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4" name="Picture 13">
            <a:extLst>
              <a:ext uri="{FF2B5EF4-FFF2-40B4-BE49-F238E27FC236}">
                <a16:creationId xmlns:a16="http://schemas.microsoft.com/office/drawing/2014/main" id="{C1E46365-64B2-4298-A26C-618487DCB069}"/>
              </a:ext>
            </a:extLst>
          </p:cNvPr>
          <p:cNvPicPr>
            <a:picLocks noChangeAspect="1"/>
          </p:cNvPicPr>
          <p:nvPr/>
        </p:nvPicPr>
        <p:blipFill>
          <a:blip r:embed="rId4"/>
          <a:stretch>
            <a:fillRect/>
          </a:stretch>
        </p:blipFill>
        <p:spPr>
          <a:xfrm>
            <a:off x="135388" y="3542258"/>
            <a:ext cx="3413803" cy="2570635"/>
          </a:xfrm>
          <a:prstGeom prst="rect">
            <a:avLst/>
          </a:prstGeom>
          <a:effectLst>
            <a:outerShdw blurRad="50800" dist="38100" dir="2700000" algn="tl" rotWithShape="0">
              <a:prstClr val="black">
                <a:alpha val="40000"/>
              </a:prstClr>
            </a:outerShdw>
          </a:effectLst>
        </p:spPr>
      </p:pic>
      <p:sp>
        <p:nvSpPr>
          <p:cNvPr id="15" name="Rectangle 14">
            <a:extLst>
              <a:ext uri="{FF2B5EF4-FFF2-40B4-BE49-F238E27FC236}">
                <a16:creationId xmlns:a16="http://schemas.microsoft.com/office/drawing/2014/main" id="{01D4CBCF-6DFA-4DA5-98CC-7E89E12A4531}"/>
              </a:ext>
            </a:extLst>
          </p:cNvPr>
          <p:cNvSpPr/>
          <p:nvPr/>
        </p:nvSpPr>
        <p:spPr>
          <a:xfrm>
            <a:off x="135387" y="3322954"/>
            <a:ext cx="3413803" cy="2639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16" name="Object 15">
            <a:extLst>
              <a:ext uri="{FF2B5EF4-FFF2-40B4-BE49-F238E27FC236}">
                <a16:creationId xmlns:a16="http://schemas.microsoft.com/office/drawing/2014/main" id="{C57019D5-12FA-4C35-AD8B-58BE2E84D9B9}"/>
              </a:ext>
            </a:extLst>
          </p:cNvPr>
          <p:cNvGraphicFramePr>
            <a:graphicFrameLocks noChangeAspect="1"/>
          </p:cNvGraphicFramePr>
          <p:nvPr>
            <p:extLst>
              <p:ext uri="{D42A27DB-BD31-4B8C-83A1-F6EECF244321}">
                <p14:modId xmlns:p14="http://schemas.microsoft.com/office/powerpoint/2010/main" val="1314270374"/>
              </p:ext>
            </p:extLst>
          </p:nvPr>
        </p:nvGraphicFramePr>
        <p:xfrm>
          <a:off x="3684588" y="1012825"/>
          <a:ext cx="7753350" cy="3375025"/>
        </p:xfrm>
        <a:graphic>
          <a:graphicData uri="http://schemas.openxmlformats.org/presentationml/2006/ole">
            <mc:AlternateContent xmlns:mc="http://schemas.openxmlformats.org/markup-compatibility/2006">
              <mc:Choice xmlns:v="urn:schemas-microsoft-com:vml" Requires="v">
                <p:oleObj spid="_x0000_s51306" name="Document" r:id="rId5" imgW="8426940" imgH="3667805" progId="Word.Document.12">
                  <p:link updateAutomatic="1"/>
                </p:oleObj>
              </mc:Choice>
              <mc:Fallback>
                <p:oleObj name="Document" r:id="rId5" imgW="8426940" imgH="3667805" progId="Word.Document.12">
                  <p:link updateAutomatic="1"/>
                  <p:pic>
                    <p:nvPicPr>
                      <p:cNvPr id="0" name=""/>
                      <p:cNvPicPr/>
                      <p:nvPr/>
                    </p:nvPicPr>
                    <p:blipFill>
                      <a:blip r:embed="rId6"/>
                      <a:stretch>
                        <a:fillRect/>
                      </a:stretch>
                    </p:blipFill>
                    <p:spPr>
                      <a:xfrm>
                        <a:off x="3684588" y="1012825"/>
                        <a:ext cx="7753350" cy="3375025"/>
                      </a:xfrm>
                      <a:prstGeom prst="rect">
                        <a:avLst/>
                      </a:prstGeom>
                    </p:spPr>
                  </p:pic>
                </p:oleObj>
              </mc:Fallback>
            </mc:AlternateContent>
          </a:graphicData>
        </a:graphic>
      </p:graphicFrame>
      <p:sp>
        <p:nvSpPr>
          <p:cNvPr id="7" name="Rechteck 6">
            <a:extLst>
              <a:ext uri="{FF2B5EF4-FFF2-40B4-BE49-F238E27FC236}">
                <a16:creationId xmlns:a16="http://schemas.microsoft.com/office/drawing/2014/main" id="{FB7E26F7-5F20-4ABF-8B19-5FA9CA3C0F3B}"/>
              </a:ext>
            </a:extLst>
          </p:cNvPr>
          <p:cNvSpPr/>
          <p:nvPr/>
        </p:nvSpPr>
        <p:spPr>
          <a:xfrm>
            <a:off x="5300420" y="2078610"/>
            <a:ext cx="1232116" cy="2309240"/>
          </a:xfrm>
          <a:prstGeom prst="rect">
            <a:avLst/>
          </a:prstGeom>
          <a:solidFill>
            <a:srgbClr val="F2F2F2">
              <a:alpha val="76078"/>
            </a:srgb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065703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20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2000"/>
                                        <p:tgtEl>
                                          <p:spTgt spid="7"/>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2000" y="36000"/>
            <a:ext cx="12033526"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US" altLang="de-DE" sz="2400" dirty="0">
                <a:latin typeface="Arial" panose="020B0604020202020204" pitchFamily="34" charset="0"/>
                <a:cs typeface="Arial" panose="020B0604020202020204" pitchFamily="34" charset="0"/>
              </a:rPr>
              <a:t>If ‘normal’*  full-sibs X and Y mate, then their offspring A and B is inbred by </a:t>
            </a:r>
            <a:r>
              <a:rPr lang="en-US" altLang="de-DE" sz="2400"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F=1/4</a:t>
            </a:r>
            <a:endParaRPr lang="en-GB" dirty="0">
              <a:solidFill>
                <a:srgbClr val="C00000"/>
              </a:solidFill>
              <a:effectLst>
                <a:outerShdw blurRad="38100" dist="38100" dir="2700000" algn="tl">
                  <a:srgbClr val="000000">
                    <a:alpha val="43137"/>
                  </a:srgbClr>
                </a:outerShdw>
              </a:effectLst>
            </a:endParaRPr>
          </a:p>
        </p:txBody>
      </p:sp>
      <p:sp>
        <p:nvSpPr>
          <p:cNvPr id="22" name="Rectangle 21"/>
          <p:cNvSpPr/>
          <p:nvPr/>
        </p:nvSpPr>
        <p:spPr>
          <a:xfrm>
            <a:off x="3669551" y="571320"/>
            <a:ext cx="8435975" cy="5732114"/>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9" name="Textfeld 5"/>
          <p:cNvSpPr txBox="1"/>
          <p:nvPr/>
        </p:nvSpPr>
        <p:spPr>
          <a:xfrm>
            <a:off x="11527368" y="6365560"/>
            <a:ext cx="626538"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r"/>
            <a:fld id="{5B255CE3-06F4-4E80-85AD-A0878CDD5C50}" type="slidenum">
              <a:rPr lang="en-GB" sz="2400" smtClean="0">
                <a:latin typeface="Arial" panose="020B0604020202020204" pitchFamily="34" charset="0"/>
                <a:cs typeface="Arial" panose="020B0604020202020204" pitchFamily="34" charset="0"/>
              </a:rPr>
              <a:pPr algn="r"/>
              <a:t>22</a:t>
            </a:fld>
            <a:endParaRPr lang="en-GB" sz="2400" dirty="0">
              <a:latin typeface="Arial" panose="020B0604020202020204" pitchFamily="34" charset="0"/>
              <a:cs typeface="Arial" panose="020B0604020202020204" pitchFamily="34" charset="0"/>
            </a:endParaRPr>
          </a:p>
        </p:txBody>
      </p:sp>
      <p:pic>
        <p:nvPicPr>
          <p:cNvPr id="9" name="Picture 8"/>
          <p:cNvPicPr>
            <a:picLocks noChangeAspect="1"/>
          </p:cNvPicPr>
          <p:nvPr/>
        </p:nvPicPr>
        <p:blipFill>
          <a:blip r:embed="rId3"/>
          <a:stretch>
            <a:fillRect/>
          </a:stretch>
        </p:blipFill>
        <p:spPr>
          <a:xfrm>
            <a:off x="135388" y="1075652"/>
            <a:ext cx="3413803" cy="5037241"/>
          </a:xfrm>
          <a:prstGeom prst="rect">
            <a:avLst/>
          </a:prstGeom>
          <a:effectLst>
            <a:outerShdw blurRad="50800" dist="38100" dir="2700000" algn="tl" rotWithShape="0">
              <a:prstClr val="black">
                <a:alpha val="40000"/>
              </a:prstClr>
            </a:outerShdw>
          </a:effectLst>
        </p:spPr>
      </p:pic>
      <p:sp>
        <p:nvSpPr>
          <p:cNvPr id="3" name="TextBox 2"/>
          <p:cNvSpPr txBox="1"/>
          <p:nvPr/>
        </p:nvSpPr>
        <p:spPr>
          <a:xfrm>
            <a:off x="3669551" y="4500726"/>
            <a:ext cx="8386992" cy="1754326"/>
          </a:xfrm>
          <a:prstGeom prst="rect">
            <a:avLst/>
          </a:prstGeom>
          <a:solidFill>
            <a:srgbClr val="FFFFFF"/>
          </a:solidFill>
          <a:effectLst>
            <a:outerShdw blurRad="50800" dist="38100" dir="2700000" algn="tl" rotWithShape="0">
              <a:prstClr val="black">
                <a:alpha val="40000"/>
              </a:prstClr>
            </a:outerShdw>
          </a:effectLst>
        </p:spPr>
        <p:txBody>
          <a:bodyPr wrap="square" rtlCol="0">
            <a:spAutoFit/>
          </a:bodyPr>
          <a:lstStyle/>
          <a:p>
            <a:r>
              <a:rPr lang="en-US" dirty="0">
                <a:latin typeface="Arial" panose="020B0604020202020204" pitchFamily="34" charset="0"/>
                <a:cs typeface="Arial" panose="020B0604020202020204" pitchFamily="34" charset="0"/>
              </a:rPr>
              <a:t>*X and Y are in this* case full-sibs; their full-sib coancestry, </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i.e. </a:t>
            </a:r>
            <a:r>
              <a:rPr lang="en-US" dirty="0">
                <a:solidFill>
                  <a:srgbClr val="0000FF"/>
                </a:solidFill>
                <a:latin typeface="Arial" panose="020B0604020202020204" pitchFamily="34" charset="0"/>
                <a:cs typeface="Arial" panose="020B0604020202020204" pitchFamily="34" charset="0"/>
              </a:rPr>
              <a:t>kinship</a:t>
            </a:r>
            <a:r>
              <a:rPr lang="en-US" dirty="0">
                <a:latin typeface="Arial" panose="020B0604020202020204" pitchFamily="34" charset="0"/>
                <a:cs typeface="Arial" panose="020B0604020202020204" pitchFamily="34" charset="0"/>
              </a:rPr>
              <a:t> </a:t>
            </a:r>
            <a:r>
              <a:rPr lang="en-US" dirty="0">
                <a:solidFill>
                  <a:srgbClr val="0000FF"/>
                </a:solidFill>
                <a:effectLst>
                  <a:outerShdw blurRad="50800" dist="38100" dir="2700000" algn="tl">
                    <a:srgbClr val="000000">
                      <a:alpha val="40000"/>
                    </a:srgbClr>
                  </a:outerShdw>
                </a:effectLst>
                <a:latin typeface="Segoe Script" panose="030B0504020000000003" pitchFamily="66" charset="0"/>
                <a:ea typeface="Calibri" panose="020F0502020204030204" pitchFamily="34" charset="0"/>
                <a:cs typeface="Times New Roman" panose="02020603050405020304" pitchFamily="18" charset="0"/>
              </a:rPr>
              <a:t>f</a:t>
            </a:r>
            <a:r>
              <a:rPr lang="en-US" dirty="0">
                <a:latin typeface="Arial" panose="020B0604020202020204" pitchFamily="34" charset="0"/>
                <a:cs typeface="Arial" panose="020B0604020202020204" pitchFamily="34" charset="0"/>
              </a:rPr>
              <a:t> (X∙Y) = </a:t>
            </a:r>
            <a:r>
              <a:rPr lang="en-US" dirty="0">
                <a:solidFill>
                  <a:srgbClr val="0000FF"/>
                </a:solidFill>
                <a:latin typeface="Arial" panose="020B0604020202020204" pitchFamily="34" charset="0"/>
                <a:cs typeface="Arial" panose="020B0604020202020204" pitchFamily="34" charset="0"/>
              </a:rPr>
              <a:t>1/4</a:t>
            </a:r>
            <a:r>
              <a:rPr lang="en-US" dirty="0">
                <a:latin typeface="Arial" panose="020B0604020202020204" pitchFamily="34" charset="0"/>
                <a:cs typeface="Arial" panose="020B0604020202020204" pitchFamily="34" charset="0"/>
              </a:rPr>
              <a:t>. Again: This is the probability that two gametes taken at random, one from X and the other from Y, carry alleles that are </a:t>
            </a:r>
            <a:r>
              <a:rPr lang="en-US" dirty="0" err="1">
                <a:solidFill>
                  <a:srgbClr val="0000FF"/>
                </a:solidFill>
                <a:effectLst>
                  <a:outerShdw blurRad="50800" dist="38100" dir="2700000" algn="tl">
                    <a:srgbClr val="000000">
                      <a:alpha val="40000"/>
                    </a:srgbClr>
                  </a:outerShdw>
                </a:effectLst>
                <a:latin typeface="Arial" panose="020B0604020202020204" pitchFamily="34" charset="0"/>
                <a:cs typeface="Arial" panose="020B0604020202020204" pitchFamily="34" charset="0"/>
              </a:rPr>
              <a:t>ibd</a:t>
            </a:r>
            <a:r>
              <a:rPr lang="en-US" dirty="0">
                <a:latin typeface="Arial" panose="020B0604020202020204" pitchFamily="34" charset="0"/>
                <a:cs typeface="Arial" panose="020B0604020202020204" pitchFamily="34" charset="0"/>
              </a:rPr>
              <a:t>. </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The inbreeding coefficient F of offspring </a:t>
            </a:r>
            <a:r>
              <a:rPr lang="en-US"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a:t>
            </a:r>
            <a:r>
              <a:rPr lang="en-US" dirty="0">
                <a:latin typeface="Arial" panose="020B0604020202020204" pitchFamily="34" charset="0"/>
                <a:cs typeface="Arial" panose="020B0604020202020204" pitchFamily="34" charset="0"/>
              </a:rPr>
              <a:t> or </a:t>
            </a:r>
            <a:r>
              <a:rPr lang="en-US"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B</a:t>
            </a:r>
            <a:r>
              <a:rPr lang="en-US" dirty="0">
                <a:latin typeface="Arial" panose="020B0604020202020204" pitchFamily="34" charset="0"/>
                <a:cs typeface="Arial" panose="020B0604020202020204" pitchFamily="34" charset="0"/>
              </a:rPr>
              <a:t> from crossing these </a:t>
            </a:r>
            <a:r>
              <a:rPr lang="en-US"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X</a:t>
            </a:r>
            <a:r>
              <a:rPr lang="en-US" dirty="0">
                <a:latin typeface="Arial" panose="020B0604020202020204" pitchFamily="34" charset="0"/>
                <a:cs typeface="Arial" panose="020B0604020202020204" pitchFamily="34" charset="0"/>
              </a:rPr>
              <a:t> and </a:t>
            </a:r>
            <a:r>
              <a:rPr lang="en-US"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Y</a:t>
            </a:r>
            <a:r>
              <a:rPr lang="en-US" dirty="0">
                <a:latin typeface="Arial" panose="020B0604020202020204" pitchFamily="34" charset="0"/>
                <a:cs typeface="Arial" panose="020B0604020202020204" pitchFamily="34" charset="0"/>
              </a:rPr>
              <a:t> </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is identical to their </a:t>
            </a:r>
            <a:r>
              <a:rPr lang="en-US" dirty="0">
                <a:solidFill>
                  <a:srgbClr val="0000FF"/>
                </a:solidFill>
                <a:latin typeface="Arial" panose="020B0604020202020204" pitchFamily="34" charset="0"/>
                <a:cs typeface="Arial" panose="020B0604020202020204" pitchFamily="34" charset="0"/>
              </a:rPr>
              <a:t>kinship</a:t>
            </a:r>
            <a:r>
              <a:rPr lang="en-US" dirty="0">
                <a:latin typeface="Arial" panose="020B0604020202020204" pitchFamily="34" charset="0"/>
                <a:cs typeface="Arial" panose="020B0604020202020204" pitchFamily="34" charset="0"/>
              </a:rPr>
              <a:t> </a:t>
            </a:r>
            <a:r>
              <a:rPr lang="en-US" dirty="0">
                <a:solidFill>
                  <a:srgbClr val="0000FF"/>
                </a:solidFill>
                <a:effectLst>
                  <a:outerShdw blurRad="50800" dist="38100" dir="2700000" algn="tl">
                    <a:srgbClr val="000000">
                      <a:alpha val="40000"/>
                    </a:srgbClr>
                  </a:outerShdw>
                </a:effectLst>
                <a:latin typeface="Segoe Script" panose="030B0504020000000003" pitchFamily="66" charset="0"/>
                <a:ea typeface="Calibri" panose="020F0502020204030204" pitchFamily="34" charset="0"/>
                <a:cs typeface="Times New Roman" panose="02020603050405020304" pitchFamily="18" charset="0"/>
              </a:rPr>
              <a:t>f</a:t>
            </a:r>
            <a:r>
              <a:rPr lang="en-US" dirty="0">
                <a:latin typeface="Arial" panose="020B0604020202020204" pitchFamily="34" charset="0"/>
                <a:cs typeface="Arial" panose="020B0604020202020204" pitchFamily="34" charset="0"/>
              </a:rPr>
              <a:t> (X∙Y)  … it is in this* case </a:t>
            </a:r>
            <a:r>
              <a:rPr lang="en-US" dirty="0">
                <a:solidFill>
                  <a:srgbClr val="0000FF"/>
                </a:solidFill>
                <a:latin typeface="Arial" panose="020B0604020202020204" pitchFamily="34" charset="0"/>
                <a:cs typeface="Arial" panose="020B0604020202020204" pitchFamily="34" charset="0"/>
              </a:rPr>
              <a:t>1/4</a:t>
            </a:r>
            <a:r>
              <a:rPr lang="en-US" dirty="0">
                <a:latin typeface="Arial" panose="020B0604020202020204" pitchFamily="34" charset="0"/>
                <a:cs typeface="Arial" panose="020B0604020202020204" pitchFamily="34" charset="0"/>
              </a:rPr>
              <a:t>. </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F</a:t>
            </a:r>
            <a:r>
              <a:rPr lang="en-US" baseline="-25000"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a:t>
            </a:r>
            <a:r>
              <a:rPr lang="en-US" dirty="0">
                <a:latin typeface="Arial" panose="020B0604020202020204" pitchFamily="34" charset="0"/>
                <a:cs typeface="Arial" panose="020B0604020202020204" pitchFamily="34" charset="0"/>
              </a:rPr>
              <a:t> = F</a:t>
            </a:r>
            <a:r>
              <a:rPr lang="en-US" baseline="-25000"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B</a:t>
            </a:r>
            <a:r>
              <a:rPr lang="en-US" dirty="0">
                <a:latin typeface="Arial" panose="020B0604020202020204" pitchFamily="34" charset="0"/>
                <a:cs typeface="Arial" panose="020B0604020202020204" pitchFamily="34" charset="0"/>
              </a:rPr>
              <a:t> = </a:t>
            </a:r>
            <a:r>
              <a:rPr lang="en-US" dirty="0">
                <a:solidFill>
                  <a:srgbClr val="0000FF"/>
                </a:solidFill>
                <a:effectLst>
                  <a:outerShdw blurRad="50800" dist="38100" dir="2700000" algn="tl">
                    <a:srgbClr val="000000">
                      <a:alpha val="40000"/>
                    </a:srgbClr>
                  </a:outerShdw>
                </a:effectLst>
                <a:latin typeface="Segoe Script" panose="030B0504020000000003" pitchFamily="66" charset="0"/>
                <a:ea typeface="Calibri" panose="020F0502020204030204" pitchFamily="34" charset="0"/>
                <a:cs typeface="Times New Roman" panose="02020603050405020304" pitchFamily="18" charset="0"/>
              </a:rPr>
              <a:t>f</a:t>
            </a:r>
            <a:r>
              <a:rPr lang="en-US" dirty="0">
                <a:latin typeface="Arial" panose="020B0604020202020204" pitchFamily="34" charset="0"/>
                <a:cs typeface="Arial" panose="020B0604020202020204" pitchFamily="34" charset="0"/>
              </a:rPr>
              <a:t> (</a:t>
            </a:r>
            <a:r>
              <a:rPr lang="en-US"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X</a:t>
            </a:r>
            <a:r>
              <a:rPr lang="en-US" dirty="0">
                <a:latin typeface="Arial" panose="020B0604020202020204" pitchFamily="34" charset="0"/>
                <a:cs typeface="Arial" panose="020B0604020202020204" pitchFamily="34" charset="0"/>
              </a:rPr>
              <a:t>∙</a:t>
            </a:r>
            <a:r>
              <a:rPr lang="en-US"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Y</a:t>
            </a:r>
            <a:r>
              <a:rPr lang="en-US" dirty="0">
                <a:latin typeface="Arial" panose="020B0604020202020204" pitchFamily="34" charset="0"/>
                <a:cs typeface="Arial" panose="020B0604020202020204" pitchFamily="34" charset="0"/>
              </a:rPr>
              <a:t>). 			    </a:t>
            </a:r>
            <a:r>
              <a:rPr lang="en-US" dirty="0">
                <a:solidFill>
                  <a:srgbClr val="0000FF"/>
                </a:solidFill>
                <a:effectLst>
                  <a:outerShdw blurRad="50800" dist="38100" dir="2700000" algn="tl">
                    <a:srgbClr val="000000">
                      <a:alpha val="40000"/>
                    </a:srgbClr>
                  </a:outerShdw>
                </a:effectLst>
                <a:latin typeface="Segoe Script" panose="030B0504020000000003" pitchFamily="66" charset="0"/>
                <a:ea typeface="Calibri" panose="020F0502020204030204" pitchFamily="34" charset="0"/>
                <a:cs typeface="Times New Roman" panose="02020603050405020304" pitchFamily="18" charset="0"/>
              </a:rPr>
              <a:t> “ </a:t>
            </a:r>
            <a:r>
              <a:rPr lang="en-US" sz="1600" i="1" dirty="0" err="1">
                <a:solidFill>
                  <a:srgbClr val="0000FF"/>
                </a:solidFill>
                <a:latin typeface="Arial" panose="020B0604020202020204" pitchFamily="34" charset="0"/>
                <a:cs typeface="Arial" panose="020B0604020202020204" pitchFamily="34" charset="0"/>
              </a:rPr>
              <a:t>Abstammungswahrscheinlichkeit</a:t>
            </a:r>
            <a:r>
              <a:rPr lang="en-US" dirty="0">
                <a:latin typeface="Arial" panose="020B0604020202020204" pitchFamily="34" charset="0"/>
                <a:cs typeface="Arial" panose="020B0604020202020204" pitchFamily="34" charset="0"/>
              </a:rPr>
              <a:t> </a:t>
            </a:r>
            <a:r>
              <a:rPr lang="en-US" dirty="0">
                <a:solidFill>
                  <a:srgbClr val="0000FF"/>
                </a:solidFill>
                <a:effectLst>
                  <a:outerShdw blurRad="50800" dist="38100" dir="2700000" algn="tl">
                    <a:srgbClr val="000000">
                      <a:alpha val="40000"/>
                    </a:srgbClr>
                  </a:outerShdw>
                </a:effectLst>
                <a:latin typeface="Segoe Script" panose="030B0504020000000003" pitchFamily="66" charset="0"/>
                <a:ea typeface="Calibri" panose="020F0502020204030204" pitchFamily="34" charset="0"/>
                <a:cs typeface="Times New Roman" panose="02020603050405020304" pitchFamily="18" charset="0"/>
              </a:rPr>
              <a:t>f  ”</a:t>
            </a:r>
            <a:endParaRPr lang="en-GB" dirty="0">
              <a:latin typeface="Arial" panose="020B0604020202020204" pitchFamily="34" charset="0"/>
              <a:cs typeface="Arial" panose="020B0604020202020204" pitchFamily="34" charset="0"/>
            </a:endParaRPr>
          </a:p>
        </p:txBody>
      </p:sp>
      <p:sp>
        <p:nvSpPr>
          <p:cNvPr id="10" name="TextBox 4">
            <a:extLst>
              <a:ext uri="{FF2B5EF4-FFF2-40B4-BE49-F238E27FC236}">
                <a16:creationId xmlns:a16="http://schemas.microsoft.com/office/drawing/2014/main" id="{073170E3-C0EB-4E71-9471-24D37E0D20ED}"/>
              </a:ext>
            </a:extLst>
          </p:cNvPr>
          <p:cNvSpPr txBox="1"/>
          <p:nvPr/>
        </p:nvSpPr>
        <p:spPr>
          <a:xfrm>
            <a:off x="79237" y="6312355"/>
            <a:ext cx="12033526"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US" altLang="de-DE" sz="2400" dirty="0">
                <a:latin typeface="Arial" panose="020B0604020202020204" pitchFamily="34" charset="0"/>
                <a:cs typeface="Arial" panose="020B0604020202020204" pitchFamily="34" charset="0"/>
              </a:rPr>
              <a:t>*‘normal’? In the sense of ‘their parents were not related nor inbred.</a:t>
            </a:r>
            <a:endParaRPr lang="en-GB" dirty="0">
              <a:solidFill>
                <a:srgbClr val="C00000"/>
              </a:solidFill>
              <a:effectLst>
                <a:outerShdw blurRad="38100" dist="38100" dir="2700000" algn="tl">
                  <a:srgbClr val="000000">
                    <a:alpha val="43137"/>
                  </a:srgbClr>
                </a:outerShdw>
              </a:effectLst>
            </a:endParaRPr>
          </a:p>
        </p:txBody>
      </p:sp>
      <p:grpSp>
        <p:nvGrpSpPr>
          <p:cNvPr id="4" name="Group 3">
            <a:extLst>
              <a:ext uri="{FF2B5EF4-FFF2-40B4-BE49-F238E27FC236}">
                <a16:creationId xmlns:a16="http://schemas.microsoft.com/office/drawing/2014/main" id="{CD648B4E-4A81-4FF7-8E32-972F212E33E7}"/>
              </a:ext>
            </a:extLst>
          </p:cNvPr>
          <p:cNvGrpSpPr/>
          <p:nvPr/>
        </p:nvGrpSpPr>
        <p:grpSpPr>
          <a:xfrm>
            <a:off x="3669551" y="987387"/>
            <a:ext cx="8435975" cy="3434908"/>
            <a:chOff x="3669551" y="803569"/>
            <a:chExt cx="8435975" cy="3434908"/>
          </a:xfrm>
        </p:grpSpPr>
        <p:sp>
          <p:nvSpPr>
            <p:cNvPr id="11" name="Rectangle 10">
              <a:extLst>
                <a:ext uri="{FF2B5EF4-FFF2-40B4-BE49-F238E27FC236}">
                  <a16:creationId xmlns:a16="http://schemas.microsoft.com/office/drawing/2014/main" id="{B874C569-75E5-4A8D-BA2A-956B96CBA872}"/>
                </a:ext>
              </a:extLst>
            </p:cNvPr>
            <p:cNvSpPr/>
            <p:nvPr/>
          </p:nvSpPr>
          <p:spPr>
            <a:xfrm>
              <a:off x="3669551" y="803569"/>
              <a:ext cx="8435975" cy="3434908"/>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2" name="Object 1">
              <a:extLst>
                <a:ext uri="{FF2B5EF4-FFF2-40B4-BE49-F238E27FC236}">
                  <a16:creationId xmlns:a16="http://schemas.microsoft.com/office/drawing/2014/main" id="{014E955E-9E06-46A3-BD7A-5E284846DA13}"/>
                </a:ext>
              </a:extLst>
            </p:cNvPr>
            <p:cNvGraphicFramePr>
              <a:graphicFrameLocks noChangeAspect="1"/>
            </p:cNvGraphicFramePr>
            <p:nvPr>
              <p:extLst>
                <p:ext uri="{D42A27DB-BD31-4B8C-83A1-F6EECF244321}">
                  <p14:modId xmlns:p14="http://schemas.microsoft.com/office/powerpoint/2010/main" val="2421875835"/>
                </p:ext>
              </p:extLst>
            </p:nvPr>
          </p:nvGraphicFramePr>
          <p:xfrm>
            <a:off x="3738157" y="857120"/>
            <a:ext cx="7668515" cy="3337703"/>
          </p:xfrm>
          <a:graphic>
            <a:graphicData uri="http://schemas.openxmlformats.org/presentationml/2006/ole">
              <mc:AlternateContent xmlns:mc="http://schemas.openxmlformats.org/markup-compatibility/2006">
                <mc:Choice xmlns:v="urn:schemas-microsoft-com:vml" Requires="v">
                  <p:oleObj spid="_x0000_s14655" name="Document" r:id="rId4" imgW="8426940" imgH="3667805" progId="Word.Document.12">
                    <p:link updateAutomatic="1"/>
                  </p:oleObj>
                </mc:Choice>
                <mc:Fallback>
                  <p:oleObj name="Document" r:id="rId4" imgW="8426940" imgH="3667805" progId="Word.Document.12">
                    <p:link updateAutomatic="1"/>
                    <p:pic>
                      <p:nvPicPr>
                        <p:cNvPr id="0" name=""/>
                        <p:cNvPicPr/>
                        <p:nvPr/>
                      </p:nvPicPr>
                      <p:blipFill>
                        <a:blip r:embed="rId5"/>
                        <a:stretch>
                          <a:fillRect/>
                        </a:stretch>
                      </p:blipFill>
                      <p:spPr>
                        <a:xfrm>
                          <a:off x="3738157" y="857120"/>
                          <a:ext cx="7668515" cy="3337703"/>
                        </a:xfrm>
                        <a:prstGeom prst="rect">
                          <a:avLst/>
                        </a:prstGeom>
                      </p:spPr>
                    </p:pic>
                  </p:oleObj>
                </mc:Fallback>
              </mc:AlternateContent>
            </a:graphicData>
          </a:graphic>
        </p:graphicFrame>
      </p:grpSp>
      <p:pic>
        <p:nvPicPr>
          <p:cNvPr id="13" name="Picture 12">
            <a:extLst>
              <a:ext uri="{FF2B5EF4-FFF2-40B4-BE49-F238E27FC236}">
                <a16:creationId xmlns:a16="http://schemas.microsoft.com/office/drawing/2014/main" id="{D7E54AFA-8820-4B7B-9914-C2D919947DC0}"/>
              </a:ext>
            </a:extLst>
          </p:cNvPr>
          <p:cNvPicPr>
            <a:picLocks noChangeAspect="1"/>
          </p:cNvPicPr>
          <p:nvPr/>
        </p:nvPicPr>
        <p:blipFill>
          <a:blip r:embed="rId6"/>
          <a:stretch>
            <a:fillRect/>
          </a:stretch>
        </p:blipFill>
        <p:spPr>
          <a:xfrm>
            <a:off x="135388" y="3542258"/>
            <a:ext cx="3413803" cy="2570635"/>
          </a:xfrm>
          <a:prstGeom prst="rect">
            <a:avLst/>
          </a:prstGeom>
          <a:effectLst>
            <a:outerShdw blurRad="50800" dist="38100" dir="2700000" algn="tl" rotWithShape="0">
              <a:prstClr val="black">
                <a:alpha val="40000"/>
              </a:prstClr>
            </a:outerShdw>
          </a:effectLst>
        </p:spPr>
      </p:pic>
      <p:sp>
        <p:nvSpPr>
          <p:cNvPr id="14" name="Rectangle 13">
            <a:extLst>
              <a:ext uri="{FF2B5EF4-FFF2-40B4-BE49-F238E27FC236}">
                <a16:creationId xmlns:a16="http://schemas.microsoft.com/office/drawing/2014/main" id="{B0BD8400-614E-4E79-A974-A1691D554EC9}"/>
              </a:ext>
            </a:extLst>
          </p:cNvPr>
          <p:cNvSpPr/>
          <p:nvPr/>
        </p:nvSpPr>
        <p:spPr>
          <a:xfrm>
            <a:off x="135387" y="3322954"/>
            <a:ext cx="3413803" cy="2639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hteck 6">
            <a:extLst>
              <a:ext uri="{FF2B5EF4-FFF2-40B4-BE49-F238E27FC236}">
                <a16:creationId xmlns:a16="http://schemas.microsoft.com/office/drawing/2014/main" id="{CFCB298C-0807-408E-A622-5A9F32961F1F}"/>
              </a:ext>
            </a:extLst>
          </p:cNvPr>
          <p:cNvSpPr/>
          <p:nvPr/>
        </p:nvSpPr>
        <p:spPr>
          <a:xfrm>
            <a:off x="5300420" y="2083324"/>
            <a:ext cx="1232116" cy="2295317"/>
          </a:xfrm>
          <a:prstGeom prst="rect">
            <a:avLst/>
          </a:prstGeom>
          <a:solidFill>
            <a:srgbClr val="F2F2F2">
              <a:alpha val="87843"/>
            </a:srgb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577543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8828" y="42040"/>
            <a:ext cx="12034344"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US" altLang="de-DE" sz="2400" dirty="0">
                <a:latin typeface="Arial" panose="020B0604020202020204" pitchFamily="34" charset="0"/>
                <a:cs typeface="Arial" panose="020B0604020202020204" pitchFamily="34" charset="0"/>
              </a:rPr>
              <a:t>“The tighter the parameter </a:t>
            </a:r>
            <a:r>
              <a:rPr lang="en-US" sz="2400" dirty="0">
                <a:effectLst>
                  <a:outerShdw blurRad="50800" dist="38100" dir="2700000" algn="tl">
                    <a:srgbClr val="000000">
                      <a:alpha val="40000"/>
                    </a:srgbClr>
                  </a:outerShdw>
                </a:effectLst>
                <a:latin typeface="Segoe Script" panose="030B0504020000000003" pitchFamily="66" charset="0"/>
                <a:ea typeface="Calibri" panose="020F0502020204030204" pitchFamily="34" charset="0"/>
                <a:cs typeface="Times New Roman" panose="02020603050405020304" pitchFamily="18" charset="0"/>
              </a:rPr>
              <a:t>f</a:t>
            </a:r>
            <a:r>
              <a:rPr lang="en-US" sz="2400" dirty="0">
                <a:latin typeface="Arial" panose="020B0604020202020204" pitchFamily="34" charset="0"/>
                <a:cs typeface="Arial" panose="020B0604020202020204" pitchFamily="34" charset="0"/>
              </a:rPr>
              <a:t>  is,  </a:t>
            </a:r>
            <a:r>
              <a:rPr lang="en-US" altLang="de-DE" sz="2400" dirty="0">
                <a:latin typeface="Arial" panose="020B0604020202020204" pitchFamily="34" charset="0"/>
                <a:cs typeface="Arial" panose="020B0604020202020204" pitchFamily="34" charset="0"/>
              </a:rPr>
              <a:t>the higher is F”. </a:t>
            </a:r>
            <a:endParaRPr lang="en-GB" dirty="0"/>
          </a:p>
        </p:txBody>
      </p:sp>
      <p:sp>
        <p:nvSpPr>
          <p:cNvPr id="22" name="Rectangle 21"/>
          <p:cNvSpPr/>
          <p:nvPr/>
        </p:nvSpPr>
        <p:spPr>
          <a:xfrm>
            <a:off x="3669551" y="571319"/>
            <a:ext cx="8435975" cy="5904851"/>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3" name="TextBox 2"/>
              <p:cNvSpPr txBox="1"/>
              <p:nvPr/>
            </p:nvSpPr>
            <p:spPr>
              <a:xfrm>
                <a:off x="2542233" y="4424777"/>
                <a:ext cx="9563294" cy="2308709"/>
              </a:xfrm>
              <a:prstGeom prst="rect">
                <a:avLst/>
              </a:prstGeom>
              <a:solidFill>
                <a:srgbClr val="FFFFFF"/>
              </a:solidFill>
              <a:effectLst>
                <a:outerShdw blurRad="50800" dist="38100" dir="2700000" algn="tl" rotWithShape="0">
                  <a:prstClr val="black">
                    <a:alpha val="40000"/>
                  </a:prstClr>
                </a:outerShdw>
              </a:effectLst>
            </p:spPr>
            <p:txBody>
              <a:bodyPr wrap="square" rtlCol="0">
                <a:spAutoFit/>
              </a:bodyPr>
              <a:lstStyle/>
              <a:p>
                <a:r>
                  <a:rPr lang="en-US" dirty="0">
                    <a:latin typeface="Arial" panose="020B0604020202020204" pitchFamily="34" charset="0"/>
                    <a:cs typeface="Arial" panose="020B0604020202020204" pitchFamily="34" charset="0"/>
                  </a:rPr>
                  <a:t>If parents are full-sibs or parent-offspring, their </a:t>
                </a:r>
                <a:r>
                  <a:rPr lang="en-US" dirty="0">
                    <a:solidFill>
                      <a:srgbClr val="0000FF"/>
                    </a:solidFill>
                    <a:latin typeface="Arial" panose="020B0604020202020204" pitchFamily="34" charset="0"/>
                    <a:cs typeface="Arial" panose="020B0604020202020204" pitchFamily="34" charset="0"/>
                  </a:rPr>
                  <a:t>kinship</a:t>
                </a:r>
                <a:r>
                  <a:rPr lang="en-US" dirty="0">
                    <a:latin typeface="Arial" panose="020B0604020202020204" pitchFamily="34" charset="0"/>
                    <a:cs typeface="Arial" panose="020B0604020202020204" pitchFamily="34" charset="0"/>
                  </a:rPr>
                  <a:t> </a:t>
                </a:r>
                <a:r>
                  <a:rPr lang="en-US" dirty="0">
                    <a:solidFill>
                      <a:srgbClr val="0000FF"/>
                    </a:solidFill>
                    <a:effectLst>
                      <a:outerShdw blurRad="50800" dist="38100" dir="2700000" algn="tl">
                        <a:srgbClr val="000000">
                          <a:alpha val="40000"/>
                        </a:srgbClr>
                      </a:outerShdw>
                    </a:effectLst>
                    <a:latin typeface="Segoe Script" panose="030B0504020000000003" pitchFamily="66" charset="0"/>
                    <a:ea typeface="Calibri" panose="020F0502020204030204" pitchFamily="34" charset="0"/>
                    <a:cs typeface="Times New Roman" panose="02020603050405020304" pitchFamily="18" charset="0"/>
                  </a:rPr>
                  <a:t>f</a:t>
                </a:r>
                <a:r>
                  <a:rPr lang="en-US" dirty="0">
                    <a:latin typeface="Arial" panose="020B0604020202020204" pitchFamily="34" charset="0"/>
                    <a:cs typeface="Arial" panose="020B0604020202020204" pitchFamily="34" charset="0"/>
                  </a:rPr>
                  <a:t> (X∙Y) = ¼ which is </a:t>
                </a:r>
                <a:r>
                  <a:rPr lang="en-US" dirty="0">
                    <a:solidFill>
                      <a:srgbClr val="FF0000"/>
                    </a:solidFill>
                    <a:latin typeface="Arial" panose="020B0604020202020204" pitchFamily="34" charset="0"/>
                    <a:cs typeface="Arial" panose="020B0604020202020204" pitchFamily="34" charset="0"/>
                  </a:rPr>
                  <a:t>identical</a:t>
                </a:r>
                <a:r>
                  <a:rPr lang="en-US" dirty="0">
                    <a:latin typeface="Arial" panose="020B0604020202020204" pitchFamily="34" charset="0"/>
                    <a:cs typeface="Arial" panose="020B0604020202020204" pitchFamily="34" charset="0"/>
                  </a:rPr>
                  <a:t> to the inbreeding F of their kids (</a:t>
                </a:r>
                <a:r>
                  <a:rPr lang="en-US"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a:t>
                </a:r>
                <a:r>
                  <a:rPr lang="en-US" dirty="0">
                    <a:latin typeface="Arial" panose="020B0604020202020204" pitchFamily="34" charset="0"/>
                    <a:cs typeface="Arial" panose="020B0604020202020204" pitchFamily="34" charset="0"/>
                  </a:rPr>
                  <a:t> and </a:t>
                </a:r>
                <a:r>
                  <a:rPr lang="en-US"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B</a:t>
                </a:r>
                <a:r>
                  <a:rPr lang="en-US" dirty="0">
                    <a:latin typeface="Arial" panose="020B0604020202020204" pitchFamily="34" charset="0"/>
                    <a:cs typeface="Arial" panose="020B0604020202020204" pitchFamily="34" charset="0"/>
                  </a:rPr>
                  <a:t>)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If parents are half-sibs, their </a:t>
                </a:r>
                <a:r>
                  <a:rPr lang="en-US" dirty="0">
                    <a:solidFill>
                      <a:srgbClr val="0000FF"/>
                    </a:solidFill>
                    <a:latin typeface="Arial" panose="020B0604020202020204" pitchFamily="34" charset="0"/>
                    <a:cs typeface="Arial" panose="020B0604020202020204" pitchFamily="34" charset="0"/>
                  </a:rPr>
                  <a:t>kinship</a:t>
                </a:r>
                <a:r>
                  <a:rPr lang="en-US" dirty="0">
                    <a:latin typeface="Arial" panose="020B0604020202020204" pitchFamily="34" charset="0"/>
                    <a:cs typeface="Arial" panose="020B0604020202020204" pitchFamily="34" charset="0"/>
                  </a:rPr>
                  <a:t> </a:t>
                </a:r>
                <a:r>
                  <a:rPr lang="en-US" dirty="0">
                    <a:solidFill>
                      <a:srgbClr val="0000FF"/>
                    </a:solidFill>
                    <a:effectLst>
                      <a:outerShdw blurRad="50800" dist="38100" dir="2700000" algn="tl">
                        <a:srgbClr val="000000">
                          <a:alpha val="40000"/>
                        </a:srgbClr>
                      </a:outerShdw>
                    </a:effectLst>
                    <a:latin typeface="Segoe Script" panose="030B0504020000000003" pitchFamily="66" charset="0"/>
                    <a:ea typeface="Calibri" panose="020F0502020204030204" pitchFamily="34" charset="0"/>
                    <a:cs typeface="Times New Roman" panose="02020603050405020304" pitchFamily="18" charset="0"/>
                  </a:rPr>
                  <a:t>f</a:t>
                </a:r>
                <a:r>
                  <a:rPr lang="en-US" dirty="0">
                    <a:latin typeface="Arial" panose="020B0604020202020204" pitchFamily="34" charset="0"/>
                    <a:cs typeface="Arial" panose="020B0604020202020204" pitchFamily="34" charset="0"/>
                  </a:rPr>
                  <a:t> (X∙Y) = ⅛ which is </a:t>
                </a:r>
                <a:r>
                  <a:rPr lang="en-US" dirty="0">
                    <a:solidFill>
                      <a:srgbClr val="FF0000"/>
                    </a:solidFill>
                    <a:latin typeface="Arial" panose="020B0604020202020204" pitchFamily="34" charset="0"/>
                    <a:cs typeface="Arial" panose="020B0604020202020204" pitchFamily="34" charset="0"/>
                  </a:rPr>
                  <a:t>identical</a:t>
                </a:r>
                <a:r>
                  <a:rPr lang="en-US" dirty="0">
                    <a:latin typeface="Arial" panose="020B0604020202020204" pitchFamily="34" charset="0"/>
                    <a:cs typeface="Arial" panose="020B0604020202020204" pitchFamily="34" charset="0"/>
                  </a:rPr>
                  <a:t> to the inbreeding F of their kids (</a:t>
                </a:r>
                <a:r>
                  <a:rPr lang="en-US"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a:t>
                </a:r>
                <a:r>
                  <a:rPr lang="en-US" dirty="0">
                    <a:latin typeface="Arial" panose="020B0604020202020204" pitchFamily="34" charset="0"/>
                    <a:cs typeface="Arial" panose="020B0604020202020204" pitchFamily="34" charset="0"/>
                  </a:rPr>
                  <a:t> and </a:t>
                </a:r>
                <a:r>
                  <a:rPr lang="en-US"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B</a:t>
                </a:r>
                <a:r>
                  <a:rPr lang="en-US" dirty="0">
                    <a:latin typeface="Arial" panose="020B0604020202020204" pitchFamily="34" charset="0"/>
                    <a:cs typeface="Arial" panose="020B0604020202020204" pitchFamily="34" charset="0"/>
                  </a:rPr>
                  <a:t>)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If parents are first cousins, their </a:t>
                </a:r>
                <a:r>
                  <a:rPr lang="en-US" dirty="0">
                    <a:solidFill>
                      <a:srgbClr val="0000FF"/>
                    </a:solidFill>
                    <a:latin typeface="Arial" panose="020B0604020202020204" pitchFamily="34" charset="0"/>
                    <a:cs typeface="Arial" panose="020B0604020202020204" pitchFamily="34" charset="0"/>
                  </a:rPr>
                  <a:t>kinship</a:t>
                </a:r>
                <a:r>
                  <a:rPr lang="en-US" dirty="0">
                    <a:latin typeface="Arial" panose="020B0604020202020204" pitchFamily="34" charset="0"/>
                    <a:cs typeface="Arial" panose="020B0604020202020204" pitchFamily="34" charset="0"/>
                  </a:rPr>
                  <a:t> </a:t>
                </a:r>
                <a:r>
                  <a:rPr lang="en-US" dirty="0">
                    <a:solidFill>
                      <a:srgbClr val="0000FF"/>
                    </a:solidFill>
                    <a:effectLst>
                      <a:outerShdw blurRad="50800" dist="38100" dir="2700000" algn="tl">
                        <a:srgbClr val="000000">
                          <a:alpha val="40000"/>
                        </a:srgbClr>
                      </a:outerShdw>
                    </a:effectLst>
                    <a:latin typeface="Segoe Script" panose="030B0504020000000003" pitchFamily="66" charset="0"/>
                    <a:ea typeface="Calibri" panose="020F0502020204030204" pitchFamily="34" charset="0"/>
                    <a:cs typeface="Times New Roman" panose="02020603050405020304" pitchFamily="18" charset="0"/>
                  </a:rPr>
                  <a:t>f</a:t>
                </a:r>
                <a:r>
                  <a:rPr lang="en-US" dirty="0">
                    <a:latin typeface="Arial" panose="020B0604020202020204" pitchFamily="34" charset="0"/>
                    <a:cs typeface="Arial" panose="020B0604020202020204" pitchFamily="34" charset="0"/>
                  </a:rPr>
                  <a:t> (X∙Y) =</a:t>
                </a:r>
                <a14:m>
                  <m:oMath xmlns:m="http://schemas.openxmlformats.org/officeDocument/2006/math">
                    <m:r>
                      <a:rPr lang="de-DE" i="1">
                        <a:latin typeface="Cambria Math" panose="02040503050406030204" pitchFamily="18" charset="0"/>
                      </a:rPr>
                      <m:t> </m:t>
                    </m:r>
                    <m:f>
                      <m:fPr>
                        <m:type m:val="skw"/>
                        <m:ctrlPr>
                          <a:rPr lang="en-GB" i="1">
                            <a:latin typeface="Cambria Math" panose="02040503050406030204" pitchFamily="18" charset="0"/>
                          </a:rPr>
                        </m:ctrlPr>
                      </m:fPr>
                      <m:num>
                        <m:r>
                          <a:rPr lang="de-DE" i="1">
                            <a:latin typeface="Cambria Math" panose="02040503050406030204" pitchFamily="18" charset="0"/>
                          </a:rPr>
                          <m:t>1</m:t>
                        </m:r>
                      </m:num>
                      <m:den>
                        <m:r>
                          <a:rPr lang="de-DE" i="1">
                            <a:latin typeface="Cambria Math" panose="02040503050406030204" pitchFamily="18" charset="0"/>
                          </a:rPr>
                          <m:t>16</m:t>
                        </m:r>
                      </m:den>
                    </m:f>
                    <m:r>
                      <a:rPr lang="de-DE" i="1">
                        <a:latin typeface="Cambria Math" panose="02040503050406030204" pitchFamily="18" charset="0"/>
                      </a:rPr>
                      <m:t>   </m:t>
                    </m:r>
                  </m:oMath>
                </a14:m>
                <a:r>
                  <a:rPr lang="en-US" dirty="0">
                    <a:latin typeface="Arial" panose="020B0604020202020204" pitchFamily="34" charset="0"/>
                    <a:cs typeface="Arial" panose="020B0604020202020204" pitchFamily="34" charset="0"/>
                  </a:rPr>
                  <a:t>which is </a:t>
                </a:r>
                <a:r>
                  <a:rPr lang="en-US" dirty="0">
                    <a:solidFill>
                      <a:srgbClr val="FF0000"/>
                    </a:solidFill>
                    <a:latin typeface="Arial" panose="020B0604020202020204" pitchFamily="34" charset="0"/>
                    <a:cs typeface="Arial" panose="020B0604020202020204" pitchFamily="34" charset="0"/>
                  </a:rPr>
                  <a:t>identical</a:t>
                </a:r>
                <a:r>
                  <a:rPr lang="en-US" dirty="0">
                    <a:latin typeface="Arial" panose="020B0604020202020204" pitchFamily="34" charset="0"/>
                    <a:cs typeface="Arial" panose="020B0604020202020204" pitchFamily="34" charset="0"/>
                  </a:rPr>
                  <a:t> to the inbreeding F of their kids (</a:t>
                </a:r>
                <a:r>
                  <a:rPr lang="en-US"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a:t>
                </a:r>
                <a:r>
                  <a:rPr lang="en-US" dirty="0">
                    <a:latin typeface="Arial" panose="020B0604020202020204" pitchFamily="34" charset="0"/>
                    <a:cs typeface="Arial" panose="020B0604020202020204" pitchFamily="34" charset="0"/>
                  </a:rPr>
                  <a:t> and </a:t>
                </a:r>
                <a:r>
                  <a:rPr lang="en-US"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B</a:t>
                </a:r>
                <a:r>
                  <a:rPr lang="en-US" dirty="0">
                    <a:latin typeface="Arial" panose="020B0604020202020204" pitchFamily="34" charset="0"/>
                    <a:cs typeface="Arial" panose="020B0604020202020204" pitchFamily="34" charset="0"/>
                  </a:rPr>
                  <a:t>)</a:t>
                </a:r>
              </a:p>
            </p:txBody>
          </p:sp>
        </mc:Choice>
        <mc:Fallback xmlns="">
          <p:sp>
            <p:nvSpPr>
              <p:cNvPr id="3" name="TextBox 2"/>
              <p:cNvSpPr txBox="1">
                <a:spLocks noRot="1" noChangeAspect="1" noMove="1" noResize="1" noEditPoints="1" noAdjustHandles="1" noChangeArrowheads="1" noChangeShapeType="1" noTextEdit="1"/>
              </p:cNvSpPr>
              <p:nvPr/>
            </p:nvSpPr>
            <p:spPr>
              <a:xfrm>
                <a:off x="2542233" y="4424777"/>
                <a:ext cx="9563294" cy="2308709"/>
              </a:xfrm>
              <a:prstGeom prst="rect">
                <a:avLst/>
              </a:prstGeom>
              <a:blipFill>
                <a:blip r:embed="rId3"/>
                <a:stretch>
                  <a:fillRect/>
                </a:stretch>
              </a:blipFill>
              <a:effectLst>
                <a:outerShdw blurRad="50800" dist="38100" dir="2700000" algn="tl" rotWithShape="0">
                  <a:prstClr val="black">
                    <a:alpha val="40000"/>
                  </a:prstClr>
                </a:outerShdw>
              </a:effectLst>
            </p:spPr>
            <p:txBody>
              <a:bodyPr/>
              <a:lstStyle/>
              <a:p>
                <a:r>
                  <a:rPr lang="en-GB">
                    <a:noFill/>
                  </a:rPr>
                  <a:t> </a:t>
                </a:r>
              </a:p>
            </p:txBody>
          </p:sp>
        </mc:Fallback>
      </mc:AlternateContent>
      <p:sp>
        <p:nvSpPr>
          <p:cNvPr id="59" name="Textfeld 5"/>
          <p:cNvSpPr txBox="1"/>
          <p:nvPr/>
        </p:nvSpPr>
        <p:spPr>
          <a:xfrm>
            <a:off x="11527368" y="6365560"/>
            <a:ext cx="626538"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r"/>
            <a:fld id="{5B255CE3-06F4-4E80-85AD-A0878CDD5C50}" type="slidenum">
              <a:rPr lang="en-GB" sz="2400" smtClean="0">
                <a:latin typeface="Arial" panose="020B0604020202020204" pitchFamily="34" charset="0"/>
                <a:cs typeface="Arial" panose="020B0604020202020204" pitchFamily="34" charset="0"/>
              </a:rPr>
              <a:pPr algn="r"/>
              <a:t>23</a:t>
            </a:fld>
            <a:endParaRPr lang="en-GB" sz="2400" dirty="0">
              <a:latin typeface="Arial" panose="020B0604020202020204" pitchFamily="34" charset="0"/>
              <a:cs typeface="Arial" panose="020B0604020202020204" pitchFamily="34" charset="0"/>
            </a:endParaRPr>
          </a:p>
        </p:txBody>
      </p:sp>
      <p:graphicFrame>
        <p:nvGraphicFramePr>
          <p:cNvPr id="13" name="Object 12">
            <a:extLst>
              <a:ext uri="{FF2B5EF4-FFF2-40B4-BE49-F238E27FC236}">
                <a16:creationId xmlns:a16="http://schemas.microsoft.com/office/drawing/2014/main" id="{5DBFFE0A-D9D2-4F2B-9FCC-98D5571AC87C}"/>
              </a:ext>
            </a:extLst>
          </p:cNvPr>
          <p:cNvGraphicFramePr>
            <a:graphicFrameLocks noChangeAspect="1"/>
          </p:cNvGraphicFramePr>
          <p:nvPr>
            <p:extLst>
              <p:ext uri="{D42A27DB-BD31-4B8C-83A1-F6EECF244321}">
                <p14:modId xmlns:p14="http://schemas.microsoft.com/office/powerpoint/2010/main" val="2085298820"/>
              </p:ext>
            </p:extLst>
          </p:nvPr>
        </p:nvGraphicFramePr>
        <p:xfrm>
          <a:off x="3662746" y="602593"/>
          <a:ext cx="8426940" cy="3667805"/>
        </p:xfrm>
        <a:graphic>
          <a:graphicData uri="http://schemas.openxmlformats.org/presentationml/2006/ole">
            <mc:AlternateContent xmlns:mc="http://schemas.openxmlformats.org/markup-compatibility/2006">
              <mc:Choice xmlns:v="urn:schemas-microsoft-com:vml" Requires="v">
                <p:oleObj spid="_x0000_s15674" name="Document" r:id="rId4" imgW="8426940" imgH="3667805" progId="Word.Document.12">
                  <p:link updateAutomatic="1"/>
                </p:oleObj>
              </mc:Choice>
              <mc:Fallback>
                <p:oleObj name="Document" r:id="rId4" imgW="8426940" imgH="3667805" progId="Word.Document.12">
                  <p:link updateAutomatic="1"/>
                  <p:pic>
                    <p:nvPicPr>
                      <p:cNvPr id="2" name="Object 1">
                        <a:extLst>
                          <a:ext uri="{FF2B5EF4-FFF2-40B4-BE49-F238E27FC236}">
                            <a16:creationId xmlns:a16="http://schemas.microsoft.com/office/drawing/2014/main" id="{014E955E-9E06-46A3-BD7A-5E284846DA13}"/>
                          </a:ext>
                        </a:extLst>
                      </p:cNvPr>
                      <p:cNvPicPr/>
                      <p:nvPr/>
                    </p:nvPicPr>
                    <p:blipFill>
                      <a:blip r:embed="rId5"/>
                      <a:stretch>
                        <a:fillRect/>
                      </a:stretch>
                    </p:blipFill>
                    <p:spPr>
                      <a:xfrm>
                        <a:off x="3662746" y="602593"/>
                        <a:ext cx="8426940" cy="3667805"/>
                      </a:xfrm>
                      <a:prstGeom prst="rect">
                        <a:avLst/>
                      </a:prstGeom>
                    </p:spPr>
                  </p:pic>
                </p:oleObj>
              </mc:Fallback>
            </mc:AlternateContent>
          </a:graphicData>
        </a:graphic>
      </p:graphicFrame>
      <p:sp>
        <p:nvSpPr>
          <p:cNvPr id="14" name="Rechteck 6">
            <a:extLst>
              <a:ext uri="{FF2B5EF4-FFF2-40B4-BE49-F238E27FC236}">
                <a16:creationId xmlns:a16="http://schemas.microsoft.com/office/drawing/2014/main" id="{6B9EBF66-E4AA-492E-A31E-74A2F4A8A201}"/>
              </a:ext>
            </a:extLst>
          </p:cNvPr>
          <p:cNvSpPr/>
          <p:nvPr/>
        </p:nvSpPr>
        <p:spPr>
          <a:xfrm>
            <a:off x="5462832" y="1762813"/>
            <a:ext cx="1725105" cy="2507586"/>
          </a:xfrm>
          <a:prstGeom prst="rect">
            <a:avLst/>
          </a:prstGeom>
          <a:solidFill>
            <a:srgbClr val="F2F2F2">
              <a:alpha val="94118"/>
            </a:srgb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Box 1">
            <a:extLst>
              <a:ext uri="{FF2B5EF4-FFF2-40B4-BE49-F238E27FC236}">
                <a16:creationId xmlns:a16="http://schemas.microsoft.com/office/drawing/2014/main" id="{4F9D989F-3231-4B55-84B9-B9F1C3D712A6}"/>
              </a:ext>
            </a:extLst>
          </p:cNvPr>
          <p:cNvSpPr txBox="1"/>
          <p:nvPr/>
        </p:nvSpPr>
        <p:spPr>
          <a:xfrm>
            <a:off x="102314" y="622689"/>
            <a:ext cx="3319150" cy="2677656"/>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US" altLang="de-DE" sz="2400" dirty="0">
                <a:latin typeface="Arial" panose="020B0604020202020204" pitchFamily="34" charset="0"/>
                <a:cs typeface="Arial" panose="020B0604020202020204" pitchFamily="34" charset="0"/>
              </a:rPr>
              <a:t>Indeed, y</a:t>
            </a:r>
            <a:r>
              <a:rPr lang="en-GB" altLang="de-DE" sz="2400" dirty="0">
                <a:latin typeface="Arial" panose="020B0604020202020204" pitchFamily="34" charset="0"/>
                <a:cs typeface="Arial" panose="020B0604020202020204" pitchFamily="34" charset="0"/>
              </a:rPr>
              <a:t>es, but the connection is not just such association. </a:t>
            </a:r>
            <a:br>
              <a:rPr lang="en-GB" altLang="de-DE" sz="2400" dirty="0">
                <a:latin typeface="Arial" panose="020B0604020202020204" pitchFamily="34" charset="0"/>
                <a:cs typeface="Arial" panose="020B0604020202020204" pitchFamily="34" charset="0"/>
              </a:rPr>
            </a:br>
            <a:r>
              <a:rPr lang="en-GB" altLang="de-DE" sz="2400" dirty="0">
                <a:latin typeface="Arial" panose="020B0604020202020204" pitchFamily="34" charset="0"/>
                <a:cs typeface="Arial" panose="020B0604020202020204" pitchFamily="34" charset="0"/>
              </a:rPr>
              <a:t>This connection is</a:t>
            </a:r>
            <a:br>
              <a:rPr lang="en-GB" altLang="de-DE" sz="2400" dirty="0">
                <a:latin typeface="Arial" panose="020B0604020202020204" pitchFamily="34" charset="0"/>
                <a:cs typeface="Arial" panose="020B0604020202020204" pitchFamily="34" charset="0"/>
              </a:rPr>
            </a:br>
            <a:r>
              <a:rPr lang="en-GB" altLang="de-DE" sz="2400" dirty="0">
                <a:latin typeface="Arial" panose="020B0604020202020204" pitchFamily="34" charset="0"/>
                <a:cs typeface="Arial" panose="020B0604020202020204" pitchFamily="34" charset="0"/>
              </a:rPr>
              <a:t> !!   ‘</a:t>
            </a:r>
            <a:r>
              <a:rPr lang="en-GB" altLang="de-DE" sz="2400"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r>
              <a:rPr lang="en-GB" altLang="de-DE" sz="2400" dirty="0">
                <a:latin typeface="Arial" panose="020B0604020202020204" pitchFamily="34" charset="0"/>
                <a:cs typeface="Arial" panose="020B0604020202020204" pitchFamily="34" charset="0"/>
              </a:rPr>
              <a:t>‘   !!</a:t>
            </a:r>
          </a:p>
          <a:p>
            <a:r>
              <a:rPr lang="en-US" sz="2400" dirty="0">
                <a:latin typeface="Arial" panose="020B0604020202020204" pitchFamily="34" charset="0"/>
                <a:cs typeface="Arial" panose="020B0604020202020204" pitchFamily="34" charset="0"/>
              </a:rPr>
              <a:t>Kinship </a:t>
            </a:r>
            <a:r>
              <a:rPr lang="en-US" sz="2400" dirty="0">
                <a:effectLst>
                  <a:outerShdw blurRad="50800" dist="38100" dir="2700000" algn="tl">
                    <a:srgbClr val="000000">
                      <a:alpha val="40000"/>
                    </a:srgbClr>
                  </a:outerShdw>
                </a:effectLst>
                <a:latin typeface="Segoe Script" panose="030B0504020000000003" pitchFamily="66" charset="0"/>
                <a:ea typeface="Calibri" panose="020F0502020204030204" pitchFamily="34" charset="0"/>
                <a:cs typeface="Times New Roman" panose="02020603050405020304" pitchFamily="18" charset="0"/>
              </a:rPr>
              <a:t>f</a:t>
            </a:r>
            <a:r>
              <a:rPr lang="en-US" sz="2400" dirty="0">
                <a:latin typeface="Arial" panose="020B0604020202020204" pitchFamily="34" charset="0"/>
                <a:cs typeface="Arial" panose="020B0604020202020204" pitchFamily="34" charset="0"/>
              </a:rPr>
              <a:t> (</a:t>
            </a:r>
            <a:r>
              <a:rPr lang="en-US" sz="24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X</a:t>
            </a:r>
            <a:r>
              <a:rPr lang="en-US" sz="2400" dirty="0">
                <a:latin typeface="Arial" panose="020B0604020202020204" pitchFamily="34" charset="0"/>
                <a:cs typeface="Arial" panose="020B0604020202020204" pitchFamily="34" charset="0"/>
              </a:rPr>
              <a:t>∙</a:t>
            </a:r>
            <a:r>
              <a:rPr lang="en-US" sz="24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Y</a:t>
            </a:r>
            <a:r>
              <a:rPr lang="en-US" sz="2400" dirty="0">
                <a:latin typeface="Arial" panose="020B0604020202020204" pitchFamily="34" charset="0"/>
                <a:cs typeface="Arial" panose="020B0604020202020204" pitchFamily="34" charset="0"/>
              </a:rPr>
              <a:t>) </a:t>
            </a:r>
            <a:r>
              <a:rPr lang="en-US" sz="2400"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is </a:t>
            </a:r>
            <a:r>
              <a:rPr lang="en-GB" altLang="de-DE" sz="2400"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r>
              <a:rPr lang="en-US" sz="2400"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identical to </a:t>
            </a:r>
            <a:r>
              <a:rPr lang="en-US" sz="2400" dirty="0">
                <a:latin typeface="Arial" panose="020B0604020202020204" pitchFamily="34" charset="0"/>
                <a:cs typeface="Arial" panose="020B0604020202020204" pitchFamily="34" charset="0"/>
              </a:rPr>
              <a:t>F</a:t>
            </a:r>
            <a:r>
              <a:rPr lang="en-US" sz="2400" b="1" baseline="-25000"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a:t>
            </a:r>
            <a:r>
              <a:rPr lang="en-US" sz="2400" dirty="0">
                <a:latin typeface="Arial" panose="020B0604020202020204" pitchFamily="34" charset="0"/>
                <a:cs typeface="Arial" panose="020B0604020202020204" pitchFamily="34" charset="0"/>
              </a:rPr>
              <a:t> and F</a:t>
            </a:r>
            <a:r>
              <a:rPr lang="en-US" sz="2400" b="1" baseline="-25000"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B</a:t>
            </a:r>
            <a:r>
              <a:rPr lang="en-US" altLang="de-DE" sz="2400" dirty="0">
                <a:latin typeface="Arial" panose="020B0604020202020204" pitchFamily="34" charset="0"/>
                <a:cs typeface="Arial" panose="020B0604020202020204" pitchFamily="34" charset="0"/>
              </a:rPr>
              <a:t>.</a:t>
            </a:r>
            <a:endParaRPr lang="en-GB" sz="2400" dirty="0"/>
          </a:p>
        </p:txBody>
      </p:sp>
      <p:pic>
        <p:nvPicPr>
          <p:cNvPr id="15" name="Picture 14">
            <a:extLst>
              <a:ext uri="{FF2B5EF4-FFF2-40B4-BE49-F238E27FC236}">
                <a16:creationId xmlns:a16="http://schemas.microsoft.com/office/drawing/2014/main" id="{8ACD5727-F31B-4582-BC73-4ECCF195727C}"/>
              </a:ext>
            </a:extLst>
          </p:cNvPr>
          <p:cNvPicPr>
            <a:picLocks noChangeAspect="1"/>
          </p:cNvPicPr>
          <p:nvPr/>
        </p:nvPicPr>
        <p:blipFill>
          <a:blip r:embed="rId6"/>
          <a:stretch>
            <a:fillRect/>
          </a:stretch>
        </p:blipFill>
        <p:spPr>
          <a:xfrm>
            <a:off x="102314" y="3344572"/>
            <a:ext cx="2309290" cy="340747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2299942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TextBox 43"/>
          <p:cNvSpPr txBox="1"/>
          <p:nvPr/>
        </p:nvSpPr>
        <p:spPr>
          <a:xfrm>
            <a:off x="78828" y="44624"/>
            <a:ext cx="12075078" cy="784830"/>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Parents P1, P2 and P3 create </a:t>
            </a:r>
            <a:r>
              <a:rPr lang="en-GB" sz="2400" dirty="0">
                <a:solidFill>
                  <a:srgbClr val="0070C0"/>
                </a:solidFill>
                <a:latin typeface="Arial" panose="020B0604020202020204" pitchFamily="34" charset="0"/>
                <a:cs typeface="Arial" panose="020B0604020202020204" pitchFamily="34" charset="0"/>
              </a:rPr>
              <a:t>full-sibs</a:t>
            </a:r>
            <a:r>
              <a:rPr lang="en-GB" sz="2400" dirty="0">
                <a:latin typeface="Arial" panose="020B0604020202020204" pitchFamily="34" charset="0"/>
                <a:cs typeface="Arial" panose="020B0604020202020204" pitchFamily="34" charset="0"/>
              </a:rPr>
              <a:t>, </a:t>
            </a:r>
            <a:r>
              <a:rPr lang="en-GB" sz="2400" dirty="0">
                <a:solidFill>
                  <a:schemeClr val="tx1">
                    <a:lumMod val="50000"/>
                    <a:lumOff val="50000"/>
                  </a:schemeClr>
                </a:solidFill>
                <a:latin typeface="Arial" panose="020B0604020202020204" pitchFamily="34" charset="0"/>
                <a:cs typeface="Arial" panose="020B0604020202020204" pitchFamily="34" charset="0"/>
              </a:rPr>
              <a:t>half-sibs</a:t>
            </a:r>
            <a:r>
              <a:rPr lang="en-GB" sz="2400" dirty="0">
                <a:latin typeface="Arial" panose="020B0604020202020204" pitchFamily="34" charset="0"/>
                <a:cs typeface="Arial" panose="020B0604020202020204" pitchFamily="34" charset="0"/>
              </a:rPr>
              <a:t> and </a:t>
            </a:r>
            <a:r>
              <a:rPr lang="en-GB" sz="2400" dirty="0">
                <a:solidFill>
                  <a:srgbClr val="0000FF"/>
                </a:solidFill>
                <a:latin typeface="Arial" panose="020B0604020202020204" pitchFamily="34" charset="0"/>
                <a:cs typeface="Arial" panose="020B0604020202020204" pitchFamily="34" charset="0"/>
              </a:rPr>
              <a:t>parent-offspring</a:t>
            </a:r>
            <a:r>
              <a:rPr lang="en-GB" sz="2400" dirty="0">
                <a:latin typeface="Arial" panose="020B0604020202020204" pitchFamily="34" charset="0"/>
                <a:cs typeface="Arial" panose="020B0604020202020204" pitchFamily="34" charset="0"/>
              </a:rPr>
              <a:t> relations.</a:t>
            </a:r>
          </a:p>
          <a:p>
            <a:r>
              <a:rPr lang="en-GB" sz="2100" dirty="0" err="1">
                <a:solidFill>
                  <a:schemeClr val="tx1">
                    <a:lumMod val="50000"/>
                    <a:lumOff val="50000"/>
                  </a:schemeClr>
                </a:solidFill>
                <a:latin typeface="Arial" panose="020B0604020202020204" pitchFamily="34" charset="0"/>
                <a:cs typeface="Arial" panose="020B0604020202020204" pitchFamily="34" charset="0"/>
              </a:rPr>
              <a:t>Halfsibs</a:t>
            </a:r>
            <a:r>
              <a:rPr lang="en-GB" sz="2100" dirty="0">
                <a:latin typeface="Arial" panose="020B0604020202020204" pitchFamily="34" charset="0"/>
                <a:cs typeface="Arial" panose="020B0604020202020204" pitchFamily="34" charset="0"/>
              </a:rPr>
              <a:t> share 25% of genes. </a:t>
            </a:r>
            <a:r>
              <a:rPr lang="en-GB" sz="2100" dirty="0" err="1">
                <a:solidFill>
                  <a:srgbClr val="0070C0"/>
                </a:solidFill>
                <a:latin typeface="Arial" panose="020B0604020202020204" pitchFamily="34" charset="0"/>
                <a:cs typeface="Arial" panose="020B0604020202020204" pitchFamily="34" charset="0"/>
              </a:rPr>
              <a:t>Fullsibs</a:t>
            </a:r>
            <a:r>
              <a:rPr lang="en-GB" sz="2100" dirty="0">
                <a:latin typeface="Arial" panose="020B0604020202020204" pitchFamily="34" charset="0"/>
                <a:cs typeface="Arial" panose="020B0604020202020204" pitchFamily="34" charset="0"/>
              </a:rPr>
              <a:t> share 50% of genes. </a:t>
            </a:r>
            <a:r>
              <a:rPr lang="en-GB" sz="2100" dirty="0">
                <a:solidFill>
                  <a:srgbClr val="0000FF"/>
                </a:solidFill>
                <a:latin typeface="Arial" panose="020B0604020202020204" pitchFamily="34" charset="0"/>
                <a:cs typeface="Arial" panose="020B0604020202020204" pitchFamily="34" charset="0"/>
              </a:rPr>
              <a:t>Parent-offspring</a:t>
            </a:r>
            <a:r>
              <a:rPr lang="en-GB" sz="2100" dirty="0">
                <a:latin typeface="Arial" panose="020B0604020202020204" pitchFamily="34" charset="0"/>
                <a:cs typeface="Arial" panose="020B0604020202020204" pitchFamily="34" charset="0"/>
              </a:rPr>
              <a:t> share 50% of genes</a:t>
            </a:r>
          </a:p>
        </p:txBody>
      </p:sp>
      <p:sp>
        <p:nvSpPr>
          <p:cNvPr id="4" name="TextBox 3"/>
          <p:cNvSpPr txBox="1"/>
          <p:nvPr/>
        </p:nvSpPr>
        <p:spPr>
          <a:xfrm>
            <a:off x="5839545" y="2550988"/>
            <a:ext cx="3158092" cy="369332"/>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sz="1800" dirty="0">
                <a:solidFill>
                  <a:srgbClr val="0000FF"/>
                </a:solidFill>
                <a:latin typeface="Arial" panose="020B0604020202020204" pitchFamily="34" charset="0"/>
                <a:cs typeface="Arial" panose="020B0604020202020204" pitchFamily="34" charset="0"/>
              </a:rPr>
              <a:t>Parent-Offspring (P1</a:t>
            </a:r>
            <a:r>
              <a:rPr lang="en-GB" dirty="0">
                <a:solidFill>
                  <a:srgbClr val="0000FF"/>
                </a:solidFill>
                <a:latin typeface="Arial" panose="020B0604020202020204" pitchFamily="34" charset="0"/>
                <a:cs typeface="Arial" panose="020B0604020202020204" pitchFamily="34" charset="0"/>
              </a:rPr>
              <a:t> ►◄</a:t>
            </a:r>
            <a:r>
              <a:rPr lang="en-GB" sz="1800" dirty="0">
                <a:solidFill>
                  <a:srgbClr val="0000FF"/>
                </a:solidFill>
                <a:latin typeface="Arial" panose="020B0604020202020204" pitchFamily="34" charset="0"/>
                <a:cs typeface="Arial" panose="020B0604020202020204" pitchFamily="34" charset="0"/>
              </a:rPr>
              <a:t> X)</a:t>
            </a:r>
            <a:endParaRPr lang="en-GB" altLang="de-DE" sz="1800" dirty="0">
              <a:latin typeface="Arial" panose="020B0604020202020204" pitchFamily="34" charset="0"/>
              <a:cs typeface="Arial" panose="020B0604020202020204" pitchFamily="34" charset="0"/>
            </a:endParaRPr>
          </a:p>
        </p:txBody>
      </p:sp>
      <p:sp>
        <p:nvSpPr>
          <p:cNvPr id="47" name="TextBox 46"/>
          <p:cNvSpPr txBox="1"/>
          <p:nvPr/>
        </p:nvSpPr>
        <p:spPr>
          <a:xfrm>
            <a:off x="5847694" y="3452780"/>
            <a:ext cx="4985088" cy="369332"/>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sz="1800" dirty="0" err="1">
                <a:solidFill>
                  <a:schemeClr val="tx1">
                    <a:lumMod val="50000"/>
                    <a:lumOff val="50000"/>
                  </a:schemeClr>
                </a:solidFill>
                <a:latin typeface="Arial" panose="020B0604020202020204" pitchFamily="34" charset="0"/>
                <a:cs typeface="Arial" panose="020B0604020202020204" pitchFamily="34" charset="0"/>
              </a:rPr>
              <a:t>Halfsibs</a:t>
            </a:r>
            <a:r>
              <a:rPr lang="en-GB" sz="1800" dirty="0">
                <a:solidFill>
                  <a:schemeClr val="tx1">
                    <a:lumMod val="50000"/>
                    <a:lumOff val="50000"/>
                  </a:schemeClr>
                </a:solidFill>
                <a:latin typeface="Arial" panose="020B0604020202020204" pitchFamily="34" charset="0"/>
                <a:cs typeface="Arial" panose="020B0604020202020204" pitchFamily="34" charset="0"/>
              </a:rPr>
              <a:t> </a:t>
            </a:r>
            <a:r>
              <a:rPr lang="en-GB" altLang="de-DE" dirty="0">
                <a:solidFill>
                  <a:schemeClr val="tx1">
                    <a:lumMod val="50000"/>
                    <a:lumOff val="50000"/>
                  </a:schemeClr>
                </a:solidFill>
                <a:latin typeface="Arial" panose="020B0604020202020204" pitchFamily="34" charset="0"/>
                <a:cs typeface="Arial" panose="020B0604020202020204" pitchFamily="34" charset="0"/>
              </a:rPr>
              <a:t>(Y</a:t>
            </a:r>
            <a:r>
              <a:rPr lang="en-GB" dirty="0">
                <a:solidFill>
                  <a:schemeClr val="tx1">
                    <a:lumMod val="50000"/>
                    <a:lumOff val="50000"/>
                  </a:schemeClr>
                </a:solidFill>
                <a:latin typeface="Arial" panose="020B0604020202020204" pitchFamily="34" charset="0"/>
                <a:cs typeface="Arial" panose="020B0604020202020204" pitchFamily="34" charset="0"/>
              </a:rPr>
              <a:t> ►◄ W), share common parent P</a:t>
            </a:r>
            <a:r>
              <a:rPr lang="en-GB" baseline="-25000" dirty="0">
                <a:solidFill>
                  <a:schemeClr val="tx1">
                    <a:lumMod val="50000"/>
                    <a:lumOff val="50000"/>
                  </a:schemeClr>
                </a:solidFill>
                <a:latin typeface="Arial" panose="020B0604020202020204" pitchFamily="34" charset="0"/>
                <a:cs typeface="Arial" panose="020B0604020202020204" pitchFamily="34" charset="0"/>
              </a:rPr>
              <a:t>1</a:t>
            </a:r>
            <a:endParaRPr lang="en-GB" altLang="de-DE" baseline="-25000" dirty="0">
              <a:solidFill>
                <a:srgbClr val="000000"/>
              </a:solidFill>
              <a:latin typeface="Arial" panose="020B0604020202020204" pitchFamily="34" charset="0"/>
              <a:cs typeface="Arial" panose="020B0604020202020204" pitchFamily="34" charset="0"/>
            </a:endParaRPr>
          </a:p>
        </p:txBody>
      </p:sp>
      <p:sp>
        <p:nvSpPr>
          <p:cNvPr id="2" name="Rectangle 1"/>
          <p:cNvSpPr/>
          <p:nvPr/>
        </p:nvSpPr>
        <p:spPr>
          <a:xfrm>
            <a:off x="5839544" y="2994332"/>
            <a:ext cx="4985089" cy="369332"/>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altLang="de-DE" dirty="0" err="1">
                <a:solidFill>
                  <a:srgbClr val="0070C0"/>
                </a:solidFill>
                <a:latin typeface="Arial" panose="020B0604020202020204" pitchFamily="34" charset="0"/>
                <a:cs typeface="Arial" panose="020B0604020202020204" pitchFamily="34" charset="0"/>
              </a:rPr>
              <a:t>Fullsibs</a:t>
            </a:r>
            <a:r>
              <a:rPr lang="en-GB" altLang="de-DE" dirty="0">
                <a:solidFill>
                  <a:srgbClr val="0070C0"/>
                </a:solidFill>
                <a:latin typeface="Arial" panose="020B0604020202020204" pitchFamily="34" charset="0"/>
                <a:cs typeface="Arial" panose="020B0604020202020204" pitchFamily="34" charset="0"/>
              </a:rPr>
              <a:t> (X</a:t>
            </a:r>
            <a:r>
              <a:rPr lang="en-GB" dirty="0">
                <a:solidFill>
                  <a:srgbClr val="0000FF"/>
                </a:solidFill>
                <a:latin typeface="Arial" panose="020B0604020202020204" pitchFamily="34" charset="0"/>
                <a:cs typeface="Arial" panose="020B0604020202020204" pitchFamily="34" charset="0"/>
              </a:rPr>
              <a:t> </a:t>
            </a:r>
            <a:r>
              <a:rPr lang="en-GB" dirty="0">
                <a:solidFill>
                  <a:srgbClr val="0070C0"/>
                </a:solidFill>
                <a:latin typeface="Arial" panose="020B0604020202020204" pitchFamily="34" charset="0"/>
                <a:cs typeface="Arial" panose="020B0604020202020204" pitchFamily="34" charset="0"/>
              </a:rPr>
              <a:t>►◄ Y), share both parents (P</a:t>
            </a:r>
            <a:r>
              <a:rPr lang="en-GB" baseline="-25000" dirty="0">
                <a:solidFill>
                  <a:srgbClr val="0070C0"/>
                </a:solidFill>
                <a:latin typeface="Arial" panose="020B0604020202020204" pitchFamily="34" charset="0"/>
                <a:cs typeface="Arial" panose="020B0604020202020204" pitchFamily="34" charset="0"/>
              </a:rPr>
              <a:t>1</a:t>
            </a:r>
            <a:r>
              <a:rPr lang="en-GB" dirty="0">
                <a:solidFill>
                  <a:srgbClr val="0070C0"/>
                </a:solidFill>
                <a:latin typeface="Arial" panose="020B0604020202020204" pitchFamily="34" charset="0"/>
                <a:cs typeface="Arial" panose="020B0604020202020204" pitchFamily="34" charset="0"/>
              </a:rPr>
              <a:t>, P</a:t>
            </a:r>
            <a:r>
              <a:rPr lang="en-GB" baseline="-25000" dirty="0">
                <a:solidFill>
                  <a:srgbClr val="0070C0"/>
                </a:solidFill>
                <a:latin typeface="Arial" panose="020B0604020202020204" pitchFamily="34" charset="0"/>
                <a:cs typeface="Arial" panose="020B0604020202020204" pitchFamily="34" charset="0"/>
              </a:rPr>
              <a:t>2</a:t>
            </a:r>
            <a:r>
              <a:rPr lang="en-GB" dirty="0">
                <a:solidFill>
                  <a:srgbClr val="0070C0"/>
                </a:solidFill>
                <a:latin typeface="Arial" panose="020B0604020202020204" pitchFamily="34" charset="0"/>
                <a:cs typeface="Arial" panose="020B0604020202020204" pitchFamily="34" charset="0"/>
              </a:rPr>
              <a:t>)</a:t>
            </a:r>
            <a:endParaRPr lang="en-GB" altLang="de-DE" dirty="0">
              <a:solidFill>
                <a:srgbClr val="0070C0"/>
              </a:solidFill>
              <a:latin typeface="Arial" panose="020B0604020202020204" pitchFamily="34" charset="0"/>
              <a:cs typeface="Arial" panose="020B0604020202020204" pitchFamily="34" charset="0"/>
            </a:endParaRPr>
          </a:p>
        </p:txBody>
      </p:sp>
      <p:sp>
        <p:nvSpPr>
          <p:cNvPr id="59" name="Textfeld 5"/>
          <p:cNvSpPr txBox="1"/>
          <p:nvPr/>
        </p:nvSpPr>
        <p:spPr>
          <a:xfrm>
            <a:off x="11479521" y="6330145"/>
            <a:ext cx="626538"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r"/>
            <a:fld id="{5B255CE3-06F4-4E80-85AD-A0878CDD5C50}" type="slidenum">
              <a:rPr lang="en-GB" sz="2400" smtClean="0">
                <a:latin typeface="Arial" panose="020B0604020202020204" pitchFamily="34" charset="0"/>
                <a:cs typeface="Arial" panose="020B0604020202020204" pitchFamily="34" charset="0"/>
              </a:rPr>
              <a:pPr algn="r"/>
              <a:t>24</a:t>
            </a:fld>
            <a:endParaRPr lang="en-GB" sz="2400" dirty="0">
              <a:latin typeface="Arial" panose="020B0604020202020204" pitchFamily="34" charset="0"/>
              <a:cs typeface="Arial" panose="020B0604020202020204" pitchFamily="34" charset="0"/>
            </a:endParaRPr>
          </a:p>
        </p:txBody>
      </p:sp>
      <p:grpSp>
        <p:nvGrpSpPr>
          <p:cNvPr id="6" name="Group 5">
            <a:extLst>
              <a:ext uri="{FF2B5EF4-FFF2-40B4-BE49-F238E27FC236}">
                <a16:creationId xmlns:a16="http://schemas.microsoft.com/office/drawing/2014/main" id="{0FCB3ADA-3269-48AD-8F75-368FEE3D627C}"/>
              </a:ext>
            </a:extLst>
          </p:cNvPr>
          <p:cNvGrpSpPr/>
          <p:nvPr/>
        </p:nvGrpSpPr>
        <p:grpSpPr>
          <a:xfrm>
            <a:off x="32145" y="2152495"/>
            <a:ext cx="5035156" cy="4624271"/>
            <a:chOff x="32145" y="2152495"/>
            <a:chExt cx="5035156" cy="4624271"/>
          </a:xfrm>
        </p:grpSpPr>
        <p:sp>
          <p:nvSpPr>
            <p:cNvPr id="7" name="Text Box 5"/>
            <p:cNvSpPr txBox="1">
              <a:spLocks noChangeArrowheads="1"/>
            </p:cNvSpPr>
            <p:nvPr/>
          </p:nvSpPr>
          <p:spPr bwMode="auto">
            <a:xfrm>
              <a:off x="1619672" y="2327101"/>
              <a:ext cx="434943" cy="369332"/>
            </a:xfrm>
            <a:prstGeom prst="rect">
              <a:avLst/>
            </a:prstGeom>
            <a:solidFill>
              <a:schemeClr val="bg1"/>
            </a:solidFill>
            <a:ln w="9525">
              <a:solidFill>
                <a:srgbClr val="000000"/>
              </a:solidFill>
              <a:miter lim="800000"/>
              <a:headEnd/>
              <a:tailEnd/>
            </a:ln>
            <a:effectLst>
              <a:outerShdw blurRad="50800" dist="38100" dir="2700000" algn="tl" rotWithShape="0">
                <a:prstClr val="black">
                  <a:alpha val="40000"/>
                </a:prstClr>
              </a:outerShdw>
            </a:effectLst>
          </p:spPr>
          <p:txBody>
            <a:bodyPr wrap="square">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algn="ctr" eaLnBrk="1" fontAlgn="auto" hangingPunct="1">
                <a:spcBef>
                  <a:spcPct val="50000"/>
                </a:spcBef>
                <a:spcAft>
                  <a:spcPts val="0"/>
                </a:spcAft>
              </a:pPr>
              <a:r>
                <a:rPr lang="en-GB" altLang="de-DE" sz="1800" dirty="0">
                  <a:solidFill>
                    <a:prstClr val="black"/>
                  </a:solidFill>
                  <a:latin typeface="Arial" panose="020B0604020202020204" pitchFamily="34" charset="0"/>
                  <a:cs typeface="Arial" panose="020B0604020202020204" pitchFamily="34" charset="0"/>
                </a:rPr>
                <a:t>P</a:t>
              </a:r>
              <a:r>
                <a:rPr lang="en-GB" altLang="de-DE" sz="1800" baseline="-25000" dirty="0">
                  <a:solidFill>
                    <a:prstClr val="black"/>
                  </a:solidFill>
                  <a:latin typeface="Arial" panose="020B0604020202020204" pitchFamily="34" charset="0"/>
                  <a:cs typeface="Arial" panose="020B0604020202020204" pitchFamily="34" charset="0"/>
                </a:rPr>
                <a:t>1</a:t>
              </a:r>
            </a:p>
          </p:txBody>
        </p:sp>
        <p:sp>
          <p:nvSpPr>
            <p:cNvPr id="8" name="Text Box 7"/>
            <p:cNvSpPr txBox="1">
              <a:spLocks noChangeArrowheads="1"/>
            </p:cNvSpPr>
            <p:nvPr/>
          </p:nvSpPr>
          <p:spPr bwMode="auto">
            <a:xfrm>
              <a:off x="2613202" y="2152495"/>
              <a:ext cx="464403" cy="369332"/>
            </a:xfrm>
            <a:prstGeom prst="rect">
              <a:avLst/>
            </a:prstGeom>
            <a:solidFill>
              <a:schemeClr val="bg1"/>
            </a:solidFill>
            <a:ln w="9525">
              <a:solidFill>
                <a:srgbClr val="000000"/>
              </a:solidFill>
              <a:miter lim="800000"/>
              <a:headEnd/>
              <a:tailEnd/>
            </a:ln>
            <a:effectLst>
              <a:outerShdw blurRad="50800" dist="38100" dir="2700000" algn="tl" rotWithShape="0">
                <a:prstClr val="black">
                  <a:alpha val="40000"/>
                </a:prstClr>
              </a:outerShdw>
            </a:effectLst>
          </p:spPr>
          <p:txBody>
            <a:bodyPr wrap="square">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algn="ctr" eaLnBrk="1" fontAlgn="auto" hangingPunct="1">
                <a:spcBef>
                  <a:spcPct val="50000"/>
                </a:spcBef>
                <a:spcAft>
                  <a:spcPts val="0"/>
                </a:spcAft>
              </a:pPr>
              <a:r>
                <a:rPr lang="en-GB" altLang="de-DE" sz="1800" dirty="0">
                  <a:solidFill>
                    <a:prstClr val="black"/>
                  </a:solidFill>
                  <a:latin typeface="Arial" panose="020B0604020202020204" pitchFamily="34" charset="0"/>
                  <a:cs typeface="Arial" panose="020B0604020202020204" pitchFamily="34" charset="0"/>
                </a:rPr>
                <a:t>P</a:t>
              </a:r>
              <a:r>
                <a:rPr lang="en-GB" altLang="de-DE" sz="1800" baseline="-25000" dirty="0">
                  <a:solidFill>
                    <a:prstClr val="black"/>
                  </a:solidFill>
                  <a:latin typeface="Arial" panose="020B0604020202020204" pitchFamily="34" charset="0"/>
                  <a:cs typeface="Arial" panose="020B0604020202020204" pitchFamily="34" charset="0"/>
                </a:rPr>
                <a:t>3</a:t>
              </a:r>
            </a:p>
          </p:txBody>
        </p:sp>
        <p:sp>
          <p:nvSpPr>
            <p:cNvPr id="11" name="Text Box 7"/>
            <p:cNvSpPr txBox="1">
              <a:spLocks noChangeArrowheads="1"/>
            </p:cNvSpPr>
            <p:nvPr/>
          </p:nvSpPr>
          <p:spPr bwMode="auto">
            <a:xfrm>
              <a:off x="2615115" y="2550988"/>
              <a:ext cx="464403" cy="369332"/>
            </a:xfrm>
            <a:prstGeom prst="rect">
              <a:avLst/>
            </a:prstGeom>
            <a:solidFill>
              <a:schemeClr val="bg1"/>
            </a:solidFill>
            <a:ln w="9525">
              <a:solidFill>
                <a:srgbClr val="000000"/>
              </a:solidFill>
              <a:miter lim="800000"/>
              <a:headEnd/>
              <a:tailEnd/>
            </a:ln>
            <a:effectLst>
              <a:outerShdw blurRad="50800" dist="38100" dir="2700000" algn="tl" rotWithShape="0">
                <a:prstClr val="black">
                  <a:alpha val="40000"/>
                </a:prstClr>
              </a:outerShdw>
            </a:effectLst>
          </p:spPr>
          <p:txBody>
            <a:bodyPr wrap="square">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algn="ctr" eaLnBrk="1" fontAlgn="auto" hangingPunct="1">
                <a:spcBef>
                  <a:spcPct val="50000"/>
                </a:spcBef>
                <a:spcAft>
                  <a:spcPts val="0"/>
                </a:spcAft>
              </a:pPr>
              <a:r>
                <a:rPr lang="en-GB" altLang="de-DE" sz="1800" dirty="0">
                  <a:solidFill>
                    <a:prstClr val="black"/>
                  </a:solidFill>
                  <a:latin typeface="Arial" panose="020B0604020202020204" pitchFamily="34" charset="0"/>
                  <a:cs typeface="Arial" panose="020B0604020202020204" pitchFamily="34" charset="0"/>
                </a:rPr>
                <a:t>P</a:t>
              </a:r>
              <a:r>
                <a:rPr lang="en-GB" altLang="de-DE" sz="1800" baseline="-25000" dirty="0">
                  <a:solidFill>
                    <a:prstClr val="black"/>
                  </a:solidFill>
                  <a:latin typeface="Arial" panose="020B0604020202020204" pitchFamily="34" charset="0"/>
                  <a:cs typeface="Arial" panose="020B0604020202020204" pitchFamily="34" charset="0"/>
                </a:rPr>
                <a:t>2</a:t>
              </a:r>
            </a:p>
          </p:txBody>
        </p:sp>
        <p:sp>
          <p:nvSpPr>
            <p:cNvPr id="13" name="TextBox 12"/>
            <p:cNvSpPr txBox="1"/>
            <p:nvPr/>
          </p:nvSpPr>
          <p:spPr>
            <a:xfrm>
              <a:off x="2229914" y="2155885"/>
              <a:ext cx="311733" cy="370390"/>
            </a:xfrm>
            <a:prstGeom prst="rect">
              <a:avLst/>
            </a:prstGeom>
            <a:noFill/>
            <a:ln>
              <a:solidFill>
                <a:schemeClr val="bg1">
                  <a:lumMod val="75000"/>
                </a:schemeClr>
              </a:solidFill>
            </a:ln>
            <a:effectLst/>
          </p:spPr>
          <p:txBody>
            <a:bodyPr wrap="square" rtlCol="0">
              <a:spAutoFit/>
            </a:bodyPr>
            <a:lstStyle/>
            <a:p>
              <a:pPr lvl="0" algn="ctr">
                <a:defRPr/>
              </a:pPr>
              <a:r>
                <a:rPr lang="en-GB" kern="0" dirty="0">
                  <a:solidFill>
                    <a:prstClr val="black"/>
                  </a:solidFill>
                  <a:latin typeface="Berlin Sans FB" panose="020E0602020502020306" pitchFamily="34" charset="0"/>
                  <a:cs typeface="Arial" panose="020B0604020202020204" pitchFamily="34" charset="0"/>
                </a:rPr>
                <a:t>X</a:t>
              </a:r>
            </a:p>
          </p:txBody>
        </p:sp>
        <p:sp>
          <p:nvSpPr>
            <p:cNvPr id="9" name="Text Box 8"/>
            <p:cNvSpPr txBox="1">
              <a:spLocks noChangeArrowheads="1"/>
            </p:cNvSpPr>
            <p:nvPr/>
          </p:nvSpPr>
          <p:spPr bwMode="auto">
            <a:xfrm>
              <a:off x="78828" y="2272804"/>
              <a:ext cx="1371600" cy="369888"/>
            </a:xfrm>
            <a:prstGeom prst="rect">
              <a:avLst/>
            </a:prstGeom>
            <a:solidFill>
              <a:srgbClr val="FFFFFF">
                <a:alpha val="63922"/>
              </a:srgbClr>
            </a:solidFill>
            <a:ln>
              <a:noFill/>
            </a:ln>
          </p:spPr>
          <p:txBody>
            <a:bodyPr>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algn="ctr" eaLnBrk="1" fontAlgn="auto" hangingPunct="1">
                <a:spcBef>
                  <a:spcPct val="50000"/>
                </a:spcBef>
                <a:spcAft>
                  <a:spcPts val="0"/>
                </a:spcAft>
              </a:pPr>
              <a:r>
                <a:rPr lang="en-GB" altLang="de-DE" sz="1800" dirty="0">
                  <a:solidFill>
                    <a:prstClr val="black"/>
                  </a:solidFill>
                  <a:latin typeface="Arial" panose="020B0604020202020204" pitchFamily="34" charset="0"/>
                  <a:cs typeface="Arial" panose="020B0604020202020204" pitchFamily="34" charset="0"/>
                </a:rPr>
                <a:t>Parents</a:t>
              </a:r>
            </a:p>
          </p:txBody>
        </p:sp>
        <p:sp>
          <p:nvSpPr>
            <p:cNvPr id="12" name="TextBox 11"/>
            <p:cNvSpPr txBox="1"/>
            <p:nvPr/>
          </p:nvSpPr>
          <p:spPr>
            <a:xfrm>
              <a:off x="2229914" y="2551668"/>
              <a:ext cx="311733" cy="370390"/>
            </a:xfrm>
            <a:prstGeom prst="rect">
              <a:avLst/>
            </a:prstGeom>
            <a:solidFill>
              <a:schemeClr val="bg1"/>
            </a:solidFill>
            <a:ln>
              <a:solidFill>
                <a:schemeClr val="bg1">
                  <a:lumMod val="75000"/>
                </a:schemeClr>
              </a:solidFill>
            </a:ln>
            <a:effectLst/>
          </p:spPr>
          <p:txBody>
            <a:bodyPr wrap="square" rtlCol="0">
              <a:spAutoFit/>
            </a:bodyPr>
            <a:lstStyle>
              <a:defPPr>
                <a:defRPr lang="de-DE"/>
              </a:defPPr>
              <a:lvl1pPr marL="0" marR="0" lvl="0" indent="0" algn="ctr" defTabSz="914400" eaLnBrk="1" fontAlgn="auto" latinLnBrk="0" hangingPunct="1">
                <a:lnSpc>
                  <a:spcPct val="100000"/>
                </a:lnSpc>
                <a:spcBef>
                  <a:spcPts val="0"/>
                </a:spcBef>
                <a:spcAft>
                  <a:spcPts val="0"/>
                </a:spcAft>
                <a:buClrTx/>
                <a:buSzTx/>
                <a:buFontTx/>
                <a:buNone/>
                <a:tabLst/>
                <a:defRPr kumimoji="0" sz="1800" b="1" i="0" u="none" strike="noStrike" kern="0" cap="none" spc="0" normalizeH="0" baseline="0">
                  <a:ln>
                    <a:noFill/>
                  </a:ln>
                  <a:solidFill>
                    <a:prstClr val="black"/>
                  </a:solidFill>
                  <a:effectLst/>
                  <a:uLnTx/>
                  <a:uFillTx/>
                  <a:latin typeface="Bradley Hand ITC" panose="03070402050302030203" pitchFamily="66" charset="0"/>
                  <a:cs typeface="+mn-cs"/>
                </a:defRPr>
              </a:lvl1pPr>
            </a:lstStyle>
            <a:p>
              <a:r>
                <a:rPr lang="en-GB" b="0" dirty="0">
                  <a:latin typeface="Berlin Sans FB" panose="020E0602020502020306" pitchFamily="34" charset="0"/>
                  <a:cs typeface="Arial" panose="020B0604020202020204" pitchFamily="34" charset="0"/>
                </a:rPr>
                <a:t>X</a:t>
              </a:r>
            </a:p>
          </p:txBody>
        </p:sp>
        <p:pic>
          <p:nvPicPr>
            <p:cNvPr id="14" name="Grafik 5">
              <a:extLst>
                <a:ext uri="{FF2B5EF4-FFF2-40B4-BE49-F238E27FC236}">
                  <a16:creationId xmlns:a16="http://schemas.microsoft.com/office/drawing/2014/main" id="{1B402C5D-9D20-4B7C-A504-E2599C91A27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145" y="3789828"/>
              <a:ext cx="5035156" cy="2986938"/>
            </a:xfrm>
            <a:prstGeom prst="rect">
              <a:avLst/>
            </a:prstGeom>
            <a:effectLst>
              <a:outerShdw blurRad="50800" dist="38100" dir="2700000" algn="tl" rotWithShape="0">
                <a:prstClr val="black">
                  <a:alpha val="40000"/>
                </a:prstClr>
              </a:outerShdw>
            </a:effectLst>
          </p:spPr>
        </p:pic>
        <p:cxnSp>
          <p:nvCxnSpPr>
            <p:cNvPr id="5" name="Straight Arrow Connector 4"/>
            <p:cNvCxnSpPr>
              <a:stCxn id="7" idx="2"/>
            </p:cNvCxnSpPr>
            <p:nvPr/>
          </p:nvCxnSpPr>
          <p:spPr>
            <a:xfrm>
              <a:off x="1837144" y="2696433"/>
              <a:ext cx="50923" cy="1663900"/>
            </a:xfrm>
            <a:prstGeom prst="straightConnector1">
              <a:avLst/>
            </a:prstGeom>
            <a:ln w="19050">
              <a:solidFill>
                <a:srgbClr val="FF9999"/>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a:stCxn id="11" idx="2"/>
            </p:cNvCxnSpPr>
            <p:nvPr/>
          </p:nvCxnSpPr>
          <p:spPr>
            <a:xfrm flipH="1">
              <a:off x="2448567" y="2920320"/>
              <a:ext cx="398750" cy="1380747"/>
            </a:xfrm>
            <a:prstGeom prst="straightConnector1">
              <a:avLst/>
            </a:prstGeom>
            <a:ln w="19050">
              <a:solidFill>
                <a:srgbClr val="FF9999"/>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7" name="Elbow Connector 16"/>
            <p:cNvCxnSpPr>
              <a:cxnSpLocks/>
              <a:stCxn id="8" idx="3"/>
            </p:cNvCxnSpPr>
            <p:nvPr/>
          </p:nvCxnSpPr>
          <p:spPr>
            <a:xfrm>
              <a:off x="3077605" y="2337161"/>
              <a:ext cx="604409" cy="2305860"/>
            </a:xfrm>
            <a:prstGeom prst="bentConnector2">
              <a:avLst/>
            </a:prstGeom>
            <a:ln w="19050">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cxnSp>
        <p:nvCxnSpPr>
          <p:cNvPr id="20" name="Straight Arrow Connector 19"/>
          <p:cNvCxnSpPr>
            <a:cxnSpLocks/>
            <a:stCxn id="47" idx="1"/>
          </p:cNvCxnSpPr>
          <p:nvPr/>
        </p:nvCxnSpPr>
        <p:spPr>
          <a:xfrm flipH="1">
            <a:off x="1619671" y="3637446"/>
            <a:ext cx="4228023" cy="2615261"/>
          </a:xfrm>
          <a:prstGeom prst="straightConnector1">
            <a:avLst/>
          </a:prstGeom>
          <a:ln w="12700">
            <a:solidFill>
              <a:schemeClr val="tx1">
                <a:lumMod val="50000"/>
                <a:lumOff val="50000"/>
              </a:schemeClr>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cxnSpLocks/>
            <a:stCxn id="47" idx="1"/>
          </p:cNvCxnSpPr>
          <p:nvPr/>
        </p:nvCxnSpPr>
        <p:spPr>
          <a:xfrm flipH="1">
            <a:off x="3986074" y="3637446"/>
            <a:ext cx="1861620" cy="2615261"/>
          </a:xfrm>
          <a:prstGeom prst="straightConnector1">
            <a:avLst/>
          </a:prstGeom>
          <a:ln w="12700">
            <a:solidFill>
              <a:schemeClr val="tx1">
                <a:lumMod val="50000"/>
                <a:lumOff val="50000"/>
              </a:schemeClr>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a:stCxn id="4" idx="1"/>
          </p:cNvCxnSpPr>
          <p:nvPr/>
        </p:nvCxnSpPr>
        <p:spPr>
          <a:xfrm flipH="1">
            <a:off x="2448567" y="2735654"/>
            <a:ext cx="3390978" cy="1590806"/>
          </a:xfrm>
          <a:prstGeom prst="straightConnector1">
            <a:avLst/>
          </a:prstGeom>
          <a:ln w="12700">
            <a:solidFill>
              <a:srgbClr val="0000FF"/>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a:stCxn id="4" idx="1"/>
          </p:cNvCxnSpPr>
          <p:nvPr/>
        </p:nvCxnSpPr>
        <p:spPr>
          <a:xfrm flipH="1">
            <a:off x="2122363" y="2735654"/>
            <a:ext cx="3717182" cy="2462879"/>
          </a:xfrm>
          <a:prstGeom prst="straightConnector1">
            <a:avLst/>
          </a:prstGeom>
          <a:ln w="12700">
            <a:solidFill>
              <a:srgbClr val="0000FF"/>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a:stCxn id="2" idx="1"/>
          </p:cNvCxnSpPr>
          <p:nvPr/>
        </p:nvCxnSpPr>
        <p:spPr>
          <a:xfrm flipH="1">
            <a:off x="1619672" y="3178998"/>
            <a:ext cx="4219872" cy="3073709"/>
          </a:xfrm>
          <a:prstGeom prst="straightConnector1">
            <a:avLst/>
          </a:prstGeom>
          <a:ln w="12700">
            <a:solidFill>
              <a:srgbClr val="0000FF"/>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a:cxnSpLocks/>
            <a:stCxn id="2" idx="1"/>
          </p:cNvCxnSpPr>
          <p:nvPr/>
        </p:nvCxnSpPr>
        <p:spPr>
          <a:xfrm flipH="1">
            <a:off x="2122363" y="3178998"/>
            <a:ext cx="3717181" cy="2026936"/>
          </a:xfrm>
          <a:prstGeom prst="straightConnector1">
            <a:avLst/>
          </a:prstGeom>
          <a:ln w="12700">
            <a:solidFill>
              <a:srgbClr val="0000FF"/>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5067301" y="6397873"/>
            <a:ext cx="6248399" cy="36933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We are, of course, dealing with plant families … ;-)</a:t>
            </a:r>
          </a:p>
        </p:txBody>
      </p:sp>
      <p:pic>
        <p:nvPicPr>
          <p:cNvPr id="45" name="Picture 6" descr="Generiertes Bild">
            <a:extLst>
              <a:ext uri="{FF2B5EF4-FFF2-40B4-BE49-F238E27FC236}">
                <a16:creationId xmlns:a16="http://schemas.microsoft.com/office/drawing/2014/main" id="{3F0ED375-FDEA-412F-AA60-7B7536BF341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03840" y="4389968"/>
            <a:ext cx="3011860" cy="2007906"/>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3653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right)">
                                      <p:cBhvr>
                                        <p:cTn id="7" dur="2000"/>
                                        <p:tgtEl>
                                          <p:spTgt spid="29"/>
                                        </p:tgtEl>
                                      </p:cBhvr>
                                    </p:animEffect>
                                  </p:childTnLst>
                                </p:cTn>
                              </p:par>
                              <p:par>
                                <p:cTn id="8" presetID="22" presetClass="entr" presetSubtype="2" fill="hold" nodeType="withEffect">
                                  <p:stCondLst>
                                    <p:cond delay="0"/>
                                  </p:stCondLst>
                                  <p:childTnLst>
                                    <p:set>
                                      <p:cBhvr>
                                        <p:cTn id="9" dur="1" fill="hold">
                                          <p:stCondLst>
                                            <p:cond delay="0"/>
                                          </p:stCondLst>
                                        </p:cTn>
                                        <p:tgtEl>
                                          <p:spTgt spid="32"/>
                                        </p:tgtEl>
                                        <p:attrNameLst>
                                          <p:attrName>style.visibility</p:attrName>
                                        </p:attrNameLst>
                                      </p:cBhvr>
                                      <p:to>
                                        <p:strVal val="visible"/>
                                      </p:to>
                                    </p:set>
                                    <p:animEffect transition="in" filter="wipe(right)">
                                      <p:cBhvr>
                                        <p:cTn id="10" dur="2000"/>
                                        <p:tgtEl>
                                          <p:spTgt spid="32"/>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2" fill="hold" nodeType="click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wipe(right)">
                                      <p:cBhvr>
                                        <p:cTn id="15" dur="3000"/>
                                        <p:tgtEl>
                                          <p:spTgt spid="40"/>
                                        </p:tgtEl>
                                      </p:cBhvr>
                                    </p:animEffect>
                                  </p:childTnLst>
                                </p:cTn>
                              </p:par>
                              <p:par>
                                <p:cTn id="16" presetID="22" presetClass="entr" presetSubtype="2" fill="hold" nodeType="withEffect">
                                  <p:stCondLst>
                                    <p:cond delay="0"/>
                                  </p:stCondLst>
                                  <p:childTnLst>
                                    <p:set>
                                      <p:cBhvr>
                                        <p:cTn id="17" dur="1" fill="hold">
                                          <p:stCondLst>
                                            <p:cond delay="0"/>
                                          </p:stCondLst>
                                        </p:cTn>
                                        <p:tgtEl>
                                          <p:spTgt spid="37"/>
                                        </p:tgtEl>
                                        <p:attrNameLst>
                                          <p:attrName>style.visibility</p:attrName>
                                        </p:attrNameLst>
                                      </p:cBhvr>
                                      <p:to>
                                        <p:strVal val="visible"/>
                                      </p:to>
                                    </p:set>
                                    <p:animEffect transition="in" filter="wipe(right)">
                                      <p:cBhvr>
                                        <p:cTn id="18" dur="2000"/>
                                        <p:tgtEl>
                                          <p:spTgt spid="37"/>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nodeType="click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wipe(up)">
                                      <p:cBhvr>
                                        <p:cTn id="23" dur="2000"/>
                                        <p:tgtEl>
                                          <p:spTgt spid="24"/>
                                        </p:tgtEl>
                                      </p:cBhvr>
                                    </p:animEffect>
                                  </p:childTnLst>
                                </p:cTn>
                              </p:par>
                              <p:par>
                                <p:cTn id="24" presetID="22" presetClass="entr" presetSubtype="1" fill="hold" nodeType="with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wipe(up)">
                                      <p:cBhvr>
                                        <p:cTn id="26"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839545" y="2550988"/>
            <a:ext cx="3158092" cy="369332"/>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sz="1800" dirty="0">
                <a:solidFill>
                  <a:srgbClr val="0000FF"/>
                </a:solidFill>
                <a:latin typeface="Arial" panose="020B0604020202020204" pitchFamily="34" charset="0"/>
                <a:cs typeface="Arial" panose="020B0604020202020204" pitchFamily="34" charset="0"/>
              </a:rPr>
              <a:t>Parent-Offspring (P1</a:t>
            </a:r>
            <a:r>
              <a:rPr lang="en-GB" dirty="0">
                <a:solidFill>
                  <a:srgbClr val="0000FF"/>
                </a:solidFill>
                <a:latin typeface="Arial" panose="020B0604020202020204" pitchFamily="34" charset="0"/>
                <a:cs typeface="Arial" panose="020B0604020202020204" pitchFamily="34" charset="0"/>
              </a:rPr>
              <a:t> ►◄</a:t>
            </a:r>
            <a:r>
              <a:rPr lang="en-GB" sz="1800" dirty="0">
                <a:solidFill>
                  <a:srgbClr val="0000FF"/>
                </a:solidFill>
                <a:latin typeface="Arial" panose="020B0604020202020204" pitchFamily="34" charset="0"/>
                <a:cs typeface="Arial" panose="020B0604020202020204" pitchFamily="34" charset="0"/>
              </a:rPr>
              <a:t> X)</a:t>
            </a:r>
            <a:endParaRPr lang="en-GB" altLang="de-DE" sz="1800" dirty="0">
              <a:latin typeface="Arial" panose="020B0604020202020204" pitchFamily="34" charset="0"/>
              <a:cs typeface="Arial" panose="020B0604020202020204" pitchFamily="34" charset="0"/>
            </a:endParaRPr>
          </a:p>
        </p:txBody>
      </p:sp>
      <p:sp>
        <p:nvSpPr>
          <p:cNvPr id="44" name="TextBox 43"/>
          <p:cNvSpPr txBox="1"/>
          <p:nvPr/>
        </p:nvSpPr>
        <p:spPr>
          <a:xfrm>
            <a:off x="78828" y="44624"/>
            <a:ext cx="12075078" cy="830997"/>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Parents P1, P2 and P3 create full-sibs, half-sibs and parent-offspring relations.</a:t>
            </a:r>
          </a:p>
          <a:p>
            <a:r>
              <a:rPr lang="en-GB" sz="2400" dirty="0">
                <a:latin typeface="Arial" panose="020B0604020202020204" pitchFamily="34" charset="0"/>
                <a:cs typeface="Arial" panose="020B0604020202020204" pitchFamily="34" charset="0"/>
              </a:rPr>
              <a:t>Relatives share </a:t>
            </a:r>
            <a:r>
              <a:rPr lang="en-GB" sz="2400" dirty="0" err="1">
                <a:solidFill>
                  <a:srgbClr val="0000FF"/>
                </a:solidFill>
                <a:latin typeface="Arial" panose="020B0604020202020204" pitchFamily="34" charset="0"/>
                <a:cs typeface="Arial" panose="020B0604020202020204" pitchFamily="34" charset="0"/>
              </a:rPr>
              <a:t>ibd</a:t>
            </a:r>
            <a:r>
              <a:rPr lang="en-GB" sz="2400" dirty="0">
                <a:latin typeface="Arial" panose="020B0604020202020204" pitchFamily="34" charset="0"/>
                <a:cs typeface="Arial" panose="020B0604020202020204" pitchFamily="34" charset="0"/>
              </a:rPr>
              <a:t>-alleles, this makes them </a:t>
            </a:r>
            <a:r>
              <a:rPr lang="en-GB" sz="2400" dirty="0">
                <a:solidFill>
                  <a:srgbClr val="0000FF"/>
                </a:solidFill>
                <a:latin typeface="Arial" panose="020B0604020202020204" pitchFamily="34" charset="0"/>
                <a:cs typeface="Arial" panose="020B0604020202020204" pitchFamily="34" charset="0"/>
              </a:rPr>
              <a:t>more similar </a:t>
            </a:r>
            <a:r>
              <a:rPr lang="en-GB" sz="2400" dirty="0">
                <a:latin typeface="Arial" panose="020B0604020202020204" pitchFamily="34" charset="0"/>
                <a:cs typeface="Arial" panose="020B0604020202020204" pitchFamily="34" charset="0"/>
              </a:rPr>
              <a:t>than unrelated individuals.</a:t>
            </a:r>
          </a:p>
        </p:txBody>
      </p:sp>
      <p:cxnSp>
        <p:nvCxnSpPr>
          <p:cNvPr id="46" name="Straight Arrow Connector 45"/>
          <p:cNvCxnSpPr>
            <a:stCxn id="35" idx="3"/>
            <a:endCxn id="2" idx="1"/>
          </p:cNvCxnSpPr>
          <p:nvPr/>
        </p:nvCxnSpPr>
        <p:spPr>
          <a:xfrm flipV="1">
            <a:off x="2392572" y="3178998"/>
            <a:ext cx="3446972" cy="1123143"/>
          </a:xfrm>
          <a:prstGeom prst="straightConnector1">
            <a:avLst/>
          </a:prstGeom>
          <a:ln w="12700">
            <a:solidFill>
              <a:srgbClr val="0070C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5839545" y="2119131"/>
            <a:ext cx="4985088" cy="369332"/>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sz="1800" dirty="0" err="1">
                <a:solidFill>
                  <a:schemeClr val="tx1">
                    <a:lumMod val="50000"/>
                    <a:lumOff val="50000"/>
                  </a:schemeClr>
                </a:solidFill>
                <a:latin typeface="Arial" panose="020B0604020202020204" pitchFamily="34" charset="0"/>
                <a:cs typeface="Arial" panose="020B0604020202020204" pitchFamily="34" charset="0"/>
              </a:rPr>
              <a:t>Halfsibs</a:t>
            </a:r>
            <a:r>
              <a:rPr lang="en-GB" sz="1800" dirty="0">
                <a:solidFill>
                  <a:schemeClr val="tx1">
                    <a:lumMod val="50000"/>
                    <a:lumOff val="50000"/>
                  </a:schemeClr>
                </a:solidFill>
                <a:latin typeface="Arial" panose="020B0604020202020204" pitchFamily="34" charset="0"/>
                <a:cs typeface="Arial" panose="020B0604020202020204" pitchFamily="34" charset="0"/>
              </a:rPr>
              <a:t> </a:t>
            </a:r>
            <a:r>
              <a:rPr lang="en-GB" altLang="de-DE" dirty="0">
                <a:solidFill>
                  <a:schemeClr val="tx1">
                    <a:lumMod val="50000"/>
                    <a:lumOff val="50000"/>
                  </a:schemeClr>
                </a:solidFill>
                <a:latin typeface="Arial" panose="020B0604020202020204" pitchFamily="34" charset="0"/>
                <a:cs typeface="Arial" panose="020B0604020202020204" pitchFamily="34" charset="0"/>
              </a:rPr>
              <a:t>(Y</a:t>
            </a:r>
            <a:r>
              <a:rPr lang="en-GB" dirty="0">
                <a:solidFill>
                  <a:schemeClr val="tx1">
                    <a:lumMod val="50000"/>
                    <a:lumOff val="50000"/>
                  </a:schemeClr>
                </a:solidFill>
                <a:latin typeface="Arial" panose="020B0604020202020204" pitchFamily="34" charset="0"/>
                <a:cs typeface="Arial" panose="020B0604020202020204" pitchFamily="34" charset="0"/>
              </a:rPr>
              <a:t> ►◄ W), share common parent P</a:t>
            </a:r>
            <a:r>
              <a:rPr lang="en-GB" baseline="-25000" dirty="0">
                <a:solidFill>
                  <a:schemeClr val="tx1">
                    <a:lumMod val="50000"/>
                    <a:lumOff val="50000"/>
                  </a:schemeClr>
                </a:solidFill>
                <a:latin typeface="Arial" panose="020B0604020202020204" pitchFamily="34" charset="0"/>
                <a:cs typeface="Arial" panose="020B0604020202020204" pitchFamily="34" charset="0"/>
              </a:rPr>
              <a:t>1</a:t>
            </a:r>
            <a:endParaRPr lang="en-GB" altLang="de-DE" baseline="-25000" dirty="0">
              <a:solidFill>
                <a:srgbClr val="000000"/>
              </a:solidFill>
              <a:latin typeface="Arial" panose="020B0604020202020204" pitchFamily="34" charset="0"/>
              <a:cs typeface="Arial" panose="020B0604020202020204" pitchFamily="34" charset="0"/>
            </a:endParaRPr>
          </a:p>
        </p:txBody>
      </p:sp>
      <p:sp>
        <p:nvSpPr>
          <p:cNvPr id="2" name="Rectangle 1"/>
          <p:cNvSpPr/>
          <p:nvPr/>
        </p:nvSpPr>
        <p:spPr>
          <a:xfrm>
            <a:off x="5839544" y="2994332"/>
            <a:ext cx="4985089" cy="369332"/>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altLang="de-DE" dirty="0" err="1">
                <a:solidFill>
                  <a:srgbClr val="0070C0"/>
                </a:solidFill>
                <a:latin typeface="Arial" panose="020B0604020202020204" pitchFamily="34" charset="0"/>
                <a:cs typeface="Arial" panose="020B0604020202020204" pitchFamily="34" charset="0"/>
              </a:rPr>
              <a:t>Fullsibs</a:t>
            </a:r>
            <a:r>
              <a:rPr lang="en-GB" altLang="de-DE" dirty="0">
                <a:solidFill>
                  <a:srgbClr val="0070C0"/>
                </a:solidFill>
                <a:latin typeface="Arial" panose="020B0604020202020204" pitchFamily="34" charset="0"/>
                <a:cs typeface="Arial" panose="020B0604020202020204" pitchFamily="34" charset="0"/>
              </a:rPr>
              <a:t> (X</a:t>
            </a:r>
            <a:r>
              <a:rPr lang="en-GB" dirty="0">
                <a:solidFill>
                  <a:srgbClr val="0000FF"/>
                </a:solidFill>
                <a:latin typeface="Arial" panose="020B0604020202020204" pitchFamily="34" charset="0"/>
                <a:cs typeface="Arial" panose="020B0604020202020204" pitchFamily="34" charset="0"/>
              </a:rPr>
              <a:t> </a:t>
            </a:r>
            <a:r>
              <a:rPr lang="en-GB" dirty="0">
                <a:solidFill>
                  <a:srgbClr val="0070C0"/>
                </a:solidFill>
                <a:latin typeface="Arial" panose="020B0604020202020204" pitchFamily="34" charset="0"/>
                <a:cs typeface="Arial" panose="020B0604020202020204" pitchFamily="34" charset="0"/>
              </a:rPr>
              <a:t>►◄ Y), share both parents (P</a:t>
            </a:r>
            <a:r>
              <a:rPr lang="en-GB" baseline="-25000" dirty="0">
                <a:solidFill>
                  <a:srgbClr val="0070C0"/>
                </a:solidFill>
                <a:latin typeface="Arial" panose="020B0604020202020204" pitchFamily="34" charset="0"/>
                <a:cs typeface="Arial" panose="020B0604020202020204" pitchFamily="34" charset="0"/>
              </a:rPr>
              <a:t>1</a:t>
            </a:r>
            <a:r>
              <a:rPr lang="en-GB" dirty="0">
                <a:solidFill>
                  <a:srgbClr val="0070C0"/>
                </a:solidFill>
                <a:latin typeface="Arial" panose="020B0604020202020204" pitchFamily="34" charset="0"/>
                <a:cs typeface="Arial" panose="020B0604020202020204" pitchFamily="34" charset="0"/>
              </a:rPr>
              <a:t>, P</a:t>
            </a:r>
            <a:r>
              <a:rPr lang="en-GB" baseline="-25000" dirty="0">
                <a:solidFill>
                  <a:srgbClr val="0070C0"/>
                </a:solidFill>
                <a:latin typeface="Arial" panose="020B0604020202020204" pitchFamily="34" charset="0"/>
                <a:cs typeface="Arial" panose="020B0604020202020204" pitchFamily="34" charset="0"/>
              </a:rPr>
              <a:t>2</a:t>
            </a:r>
            <a:r>
              <a:rPr lang="en-GB" dirty="0">
                <a:solidFill>
                  <a:srgbClr val="0070C0"/>
                </a:solidFill>
                <a:latin typeface="Arial" panose="020B0604020202020204" pitchFamily="34" charset="0"/>
                <a:cs typeface="Arial" panose="020B0604020202020204" pitchFamily="34" charset="0"/>
              </a:rPr>
              <a:t>)</a:t>
            </a:r>
            <a:endParaRPr lang="en-GB" altLang="de-DE" dirty="0">
              <a:solidFill>
                <a:srgbClr val="0070C0"/>
              </a:solidFill>
              <a:latin typeface="Arial" panose="020B0604020202020204" pitchFamily="34" charset="0"/>
              <a:cs typeface="Arial" panose="020B0604020202020204" pitchFamily="34" charset="0"/>
            </a:endParaRPr>
          </a:p>
        </p:txBody>
      </p:sp>
      <p:cxnSp>
        <p:nvCxnSpPr>
          <p:cNvPr id="49" name="Straight Arrow Connector 48"/>
          <p:cNvCxnSpPr>
            <a:stCxn id="70" idx="3"/>
            <a:endCxn id="47" idx="1"/>
          </p:cNvCxnSpPr>
          <p:nvPr/>
        </p:nvCxnSpPr>
        <p:spPr>
          <a:xfrm flipV="1">
            <a:off x="4330699" y="2303797"/>
            <a:ext cx="1508846" cy="249636"/>
          </a:xfrm>
          <a:prstGeom prst="straightConnector1">
            <a:avLst/>
          </a:prstGeom>
          <a:ln w="12700">
            <a:solidFill>
              <a:schemeClr val="bg1">
                <a:lumMod val="50000"/>
              </a:schemeClr>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59" name="Textfeld 5"/>
          <p:cNvSpPr txBox="1"/>
          <p:nvPr/>
        </p:nvSpPr>
        <p:spPr>
          <a:xfrm>
            <a:off x="11479521" y="6330145"/>
            <a:ext cx="626538"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r"/>
            <a:fld id="{5B255CE3-06F4-4E80-85AD-A0878CDD5C50}" type="slidenum">
              <a:rPr lang="en-GB" sz="2400" smtClean="0">
                <a:latin typeface="Arial" panose="020B0604020202020204" pitchFamily="34" charset="0"/>
                <a:cs typeface="Arial" panose="020B0604020202020204" pitchFamily="34" charset="0"/>
              </a:rPr>
              <a:pPr algn="r"/>
              <a:t>25</a:t>
            </a:fld>
            <a:endParaRPr lang="en-GB" sz="2400" dirty="0">
              <a:latin typeface="Arial" panose="020B0604020202020204" pitchFamily="34" charset="0"/>
              <a:cs typeface="Arial" panose="020B0604020202020204" pitchFamily="34" charset="0"/>
            </a:endParaRPr>
          </a:p>
        </p:txBody>
      </p:sp>
      <p:grpSp>
        <p:nvGrpSpPr>
          <p:cNvPr id="34" name="Group 33"/>
          <p:cNvGrpSpPr/>
          <p:nvPr/>
        </p:nvGrpSpPr>
        <p:grpSpPr>
          <a:xfrm>
            <a:off x="1623694" y="3737448"/>
            <a:ext cx="1524171" cy="574961"/>
            <a:chOff x="4875015" y="3616692"/>
            <a:chExt cx="1524171" cy="733092"/>
          </a:xfrm>
          <a:solidFill>
            <a:srgbClr val="0070C0"/>
          </a:solidFill>
        </p:grpSpPr>
        <p:sp>
          <p:nvSpPr>
            <p:cNvPr id="35" name="Curved Up Arrow 34"/>
            <p:cNvSpPr/>
            <p:nvPr/>
          </p:nvSpPr>
          <p:spPr>
            <a:xfrm>
              <a:off x="4959186" y="3616692"/>
              <a:ext cx="1440000" cy="720000"/>
            </a:xfrm>
            <a:prstGeom prst="curvedUpArrow">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latin typeface="Arial" panose="020B0604020202020204" pitchFamily="34" charset="0"/>
                <a:cs typeface="Arial" panose="020B0604020202020204" pitchFamily="34" charset="0"/>
              </a:endParaRPr>
            </a:p>
          </p:txBody>
        </p:sp>
        <p:sp>
          <p:nvSpPr>
            <p:cNvPr id="36" name="Curved Up Arrow 35"/>
            <p:cNvSpPr/>
            <p:nvPr/>
          </p:nvSpPr>
          <p:spPr>
            <a:xfrm flipH="1">
              <a:off x="4875015" y="3629784"/>
              <a:ext cx="1440000" cy="720000"/>
            </a:xfrm>
            <a:prstGeom prst="curvedUpArrow">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latin typeface="Arial" panose="020B0604020202020204" pitchFamily="34" charset="0"/>
                <a:cs typeface="Arial" panose="020B0604020202020204" pitchFamily="34" charset="0"/>
              </a:endParaRPr>
            </a:p>
          </p:txBody>
        </p:sp>
      </p:grpSp>
      <p:sp>
        <p:nvSpPr>
          <p:cNvPr id="66" name="Rectangle 65"/>
          <p:cNvSpPr/>
          <p:nvPr/>
        </p:nvSpPr>
        <p:spPr>
          <a:xfrm>
            <a:off x="194733" y="1339817"/>
            <a:ext cx="3204634" cy="2370030"/>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 Box 5"/>
          <p:cNvSpPr txBox="1">
            <a:spLocks noChangeArrowheads="1"/>
          </p:cNvSpPr>
          <p:nvPr/>
        </p:nvSpPr>
        <p:spPr bwMode="auto">
          <a:xfrm>
            <a:off x="1619672" y="2327101"/>
            <a:ext cx="434943" cy="369332"/>
          </a:xfrm>
          <a:prstGeom prst="rect">
            <a:avLst/>
          </a:prstGeom>
          <a:solidFill>
            <a:schemeClr val="bg1"/>
          </a:solidFill>
          <a:ln w="9525">
            <a:solidFill>
              <a:srgbClr val="000000"/>
            </a:solidFill>
            <a:miter lim="800000"/>
            <a:headEnd/>
            <a:tailEnd/>
          </a:ln>
          <a:effectLst>
            <a:outerShdw blurRad="50800" dist="38100" dir="2700000" algn="tl" rotWithShape="0">
              <a:prstClr val="black">
                <a:alpha val="40000"/>
              </a:prstClr>
            </a:outerShdw>
          </a:effectLst>
        </p:spPr>
        <p:txBody>
          <a:bodyPr wrap="square">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algn="ctr" eaLnBrk="1" fontAlgn="auto" hangingPunct="1">
              <a:spcBef>
                <a:spcPct val="50000"/>
              </a:spcBef>
              <a:spcAft>
                <a:spcPts val="0"/>
              </a:spcAft>
            </a:pPr>
            <a:r>
              <a:rPr lang="en-GB" altLang="de-DE" sz="1800" dirty="0">
                <a:solidFill>
                  <a:prstClr val="black"/>
                </a:solidFill>
                <a:latin typeface="Arial" panose="020B0604020202020204" pitchFamily="34" charset="0"/>
                <a:cs typeface="Arial" panose="020B0604020202020204" pitchFamily="34" charset="0"/>
              </a:rPr>
              <a:t>P</a:t>
            </a:r>
            <a:r>
              <a:rPr lang="en-GB" altLang="de-DE" sz="1800" baseline="-25000" dirty="0">
                <a:solidFill>
                  <a:prstClr val="black"/>
                </a:solidFill>
                <a:latin typeface="Arial" panose="020B0604020202020204" pitchFamily="34" charset="0"/>
                <a:cs typeface="Arial" panose="020B0604020202020204" pitchFamily="34" charset="0"/>
              </a:rPr>
              <a:t>1</a:t>
            </a:r>
          </a:p>
        </p:txBody>
      </p:sp>
      <p:sp>
        <p:nvSpPr>
          <p:cNvPr id="8" name="Text Box 7"/>
          <p:cNvSpPr txBox="1">
            <a:spLocks noChangeArrowheads="1"/>
          </p:cNvSpPr>
          <p:nvPr/>
        </p:nvSpPr>
        <p:spPr bwMode="auto">
          <a:xfrm>
            <a:off x="2613202" y="2152495"/>
            <a:ext cx="464403" cy="369332"/>
          </a:xfrm>
          <a:prstGeom prst="rect">
            <a:avLst/>
          </a:prstGeom>
          <a:solidFill>
            <a:schemeClr val="bg1"/>
          </a:solidFill>
          <a:ln w="9525">
            <a:solidFill>
              <a:srgbClr val="000000"/>
            </a:solidFill>
            <a:miter lim="800000"/>
            <a:headEnd/>
            <a:tailEnd/>
          </a:ln>
          <a:effectLst>
            <a:outerShdw blurRad="50800" dist="38100" dir="2700000" algn="tl" rotWithShape="0">
              <a:prstClr val="black">
                <a:alpha val="40000"/>
              </a:prstClr>
            </a:outerShdw>
          </a:effectLst>
        </p:spPr>
        <p:txBody>
          <a:bodyPr wrap="square">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algn="ctr" eaLnBrk="1" fontAlgn="auto" hangingPunct="1">
              <a:spcBef>
                <a:spcPct val="50000"/>
              </a:spcBef>
              <a:spcAft>
                <a:spcPts val="0"/>
              </a:spcAft>
            </a:pPr>
            <a:r>
              <a:rPr lang="en-GB" altLang="de-DE" sz="1800" dirty="0">
                <a:solidFill>
                  <a:prstClr val="black"/>
                </a:solidFill>
                <a:latin typeface="Arial" panose="020B0604020202020204" pitchFamily="34" charset="0"/>
                <a:cs typeface="Arial" panose="020B0604020202020204" pitchFamily="34" charset="0"/>
              </a:rPr>
              <a:t>P</a:t>
            </a:r>
            <a:r>
              <a:rPr lang="en-GB" altLang="de-DE" sz="1800" baseline="-25000" dirty="0">
                <a:solidFill>
                  <a:prstClr val="black"/>
                </a:solidFill>
                <a:latin typeface="Arial" panose="020B0604020202020204" pitchFamily="34" charset="0"/>
                <a:cs typeface="Arial" panose="020B0604020202020204" pitchFamily="34" charset="0"/>
              </a:rPr>
              <a:t>3</a:t>
            </a:r>
          </a:p>
        </p:txBody>
      </p:sp>
      <p:sp>
        <p:nvSpPr>
          <p:cNvPr id="13" name="TextBox 12"/>
          <p:cNvSpPr txBox="1"/>
          <p:nvPr/>
        </p:nvSpPr>
        <p:spPr>
          <a:xfrm>
            <a:off x="2229914" y="2155885"/>
            <a:ext cx="311733" cy="370390"/>
          </a:xfrm>
          <a:prstGeom prst="rect">
            <a:avLst/>
          </a:prstGeom>
          <a:noFill/>
          <a:ln>
            <a:solidFill>
              <a:schemeClr val="bg1">
                <a:lumMod val="75000"/>
              </a:schemeClr>
            </a:solidFill>
          </a:ln>
          <a:effectLst/>
        </p:spPr>
        <p:txBody>
          <a:bodyPr wrap="square" rtlCol="0">
            <a:spAutoFit/>
          </a:bodyPr>
          <a:lstStyle/>
          <a:p>
            <a:pPr lvl="0" algn="ctr">
              <a:defRPr/>
            </a:pPr>
            <a:r>
              <a:rPr lang="en-GB" kern="0" dirty="0">
                <a:solidFill>
                  <a:prstClr val="black"/>
                </a:solidFill>
                <a:latin typeface="Berlin Sans FB" panose="020E0602020502020306" pitchFamily="34" charset="0"/>
                <a:cs typeface="Arial" panose="020B0604020202020204" pitchFamily="34" charset="0"/>
              </a:rPr>
              <a:t>X</a:t>
            </a:r>
          </a:p>
        </p:txBody>
      </p:sp>
      <p:sp>
        <p:nvSpPr>
          <p:cNvPr id="14" name="Text Box 15"/>
          <p:cNvSpPr txBox="1">
            <a:spLocks noChangeArrowheads="1"/>
          </p:cNvSpPr>
          <p:nvPr/>
        </p:nvSpPr>
        <p:spPr bwMode="auto">
          <a:xfrm>
            <a:off x="1502783" y="3255192"/>
            <a:ext cx="471488" cy="369332"/>
          </a:xfrm>
          <a:prstGeom prst="rect">
            <a:avLst/>
          </a:prstGeom>
          <a:solidFill>
            <a:schemeClr val="bg1"/>
          </a:solidFill>
          <a:ln w="9525">
            <a:solidFill>
              <a:srgbClr val="000000"/>
            </a:solidFill>
            <a:miter lim="800000"/>
            <a:headEnd/>
            <a:tailEnd/>
          </a:ln>
          <a:effectLst>
            <a:outerShdw blurRad="50800" dist="38100" dir="2700000" algn="tl" rotWithShape="0">
              <a:prstClr val="black">
                <a:alpha val="40000"/>
              </a:prstClr>
            </a:outerShdw>
          </a:effectLst>
        </p:spPr>
        <p:txBody>
          <a:bodyPr wrap="square">
            <a:spAutoFit/>
          </a:bodyPr>
          <a:lstStyle>
            <a:defPPr>
              <a:defRPr lang="en-US"/>
            </a:defPPr>
            <a:lvl1pPr>
              <a:spcBef>
                <a:spcPct val="50000"/>
              </a:spcBef>
              <a:defRPr b="1">
                <a:latin typeface="Arial" panose="020B0604020202020204" pitchFamily="34" charset="0"/>
                <a:cs typeface="Arial" panose="020B0604020202020204" pitchFamily="34" charset="0"/>
              </a:defRPr>
            </a:lvl1pPr>
            <a:lvl2pPr marL="742950" indent="-285750" eaLnBrk="0" hangingPunct="0">
              <a:defRPr sz="1600">
                <a:latin typeface="Arial" charset="0"/>
                <a:cs typeface="Arial" charset="0"/>
              </a:defRPr>
            </a:lvl2pPr>
            <a:lvl3pPr marL="1143000" indent="-228600" eaLnBrk="0" hangingPunct="0">
              <a:defRPr sz="1600">
                <a:latin typeface="Arial" charset="0"/>
                <a:cs typeface="Arial" charset="0"/>
              </a:defRPr>
            </a:lvl3pPr>
            <a:lvl4pPr marL="1600200" indent="-228600" eaLnBrk="0" hangingPunct="0">
              <a:defRPr sz="1600">
                <a:latin typeface="Arial" charset="0"/>
                <a:cs typeface="Arial" charset="0"/>
              </a:defRPr>
            </a:lvl4pPr>
            <a:lvl5pPr marL="2057400" indent="-228600" eaLnBrk="0" hangingPunct="0">
              <a:defRPr sz="1600">
                <a:latin typeface="Arial" charset="0"/>
                <a:cs typeface="Arial" charset="0"/>
              </a:defRPr>
            </a:lvl5pPr>
            <a:lvl6pPr marL="2514600" indent="-228600" eaLnBrk="0" fontAlgn="base" hangingPunct="0">
              <a:spcBef>
                <a:spcPct val="0"/>
              </a:spcBef>
              <a:spcAft>
                <a:spcPct val="0"/>
              </a:spcAft>
              <a:defRPr sz="1600">
                <a:latin typeface="Arial" charset="0"/>
                <a:cs typeface="Arial" charset="0"/>
              </a:defRPr>
            </a:lvl6pPr>
            <a:lvl7pPr marL="2971800" indent="-228600" eaLnBrk="0" fontAlgn="base" hangingPunct="0">
              <a:spcBef>
                <a:spcPct val="0"/>
              </a:spcBef>
              <a:spcAft>
                <a:spcPct val="0"/>
              </a:spcAft>
              <a:defRPr sz="1600">
                <a:latin typeface="Arial" charset="0"/>
                <a:cs typeface="Arial" charset="0"/>
              </a:defRPr>
            </a:lvl7pPr>
            <a:lvl8pPr marL="3429000" indent="-228600" eaLnBrk="0" fontAlgn="base" hangingPunct="0">
              <a:spcBef>
                <a:spcPct val="0"/>
              </a:spcBef>
              <a:spcAft>
                <a:spcPct val="0"/>
              </a:spcAft>
              <a:defRPr sz="1600">
                <a:latin typeface="Arial" charset="0"/>
                <a:cs typeface="Arial" charset="0"/>
              </a:defRPr>
            </a:lvl8pPr>
            <a:lvl9pPr marL="3886200" indent="-228600" eaLnBrk="0" fontAlgn="base" hangingPunct="0">
              <a:spcBef>
                <a:spcPct val="0"/>
              </a:spcBef>
              <a:spcAft>
                <a:spcPct val="0"/>
              </a:spcAft>
              <a:defRPr sz="1600">
                <a:latin typeface="Arial" charset="0"/>
                <a:cs typeface="Arial" charset="0"/>
              </a:defRPr>
            </a:lvl9pP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en-GB" altLang="de-DE" sz="1800" b="0" i="0" u="none" strike="noStrike" kern="0" cap="none" spc="0" normalizeH="0" baseline="0" dirty="0">
                <a:ln>
                  <a:noFill/>
                </a:ln>
                <a:solidFill>
                  <a:prstClr val="black"/>
                </a:solidFill>
                <a:effectLst/>
                <a:uLnTx/>
                <a:uFillTx/>
              </a:rPr>
              <a:t>X</a:t>
            </a:r>
          </a:p>
        </p:txBody>
      </p:sp>
      <p:cxnSp>
        <p:nvCxnSpPr>
          <p:cNvPr id="15" name="Straight Arrow Connector 14"/>
          <p:cNvCxnSpPr>
            <a:stCxn id="12" idx="2"/>
            <a:endCxn id="14" idx="0"/>
          </p:cNvCxnSpPr>
          <p:nvPr/>
        </p:nvCxnSpPr>
        <p:spPr>
          <a:xfrm flipH="1">
            <a:off x="1738527" y="2912914"/>
            <a:ext cx="647254" cy="342278"/>
          </a:xfrm>
          <a:prstGeom prst="straightConnector1">
            <a:avLst/>
          </a:prstGeom>
          <a:noFill/>
          <a:ln w="19050">
            <a:solidFill>
              <a:sysClr val="windowText" lastClr="000000"/>
            </a:solidFill>
            <a:round/>
            <a:headEnd/>
            <a:tailEnd type="triangle" w="med" len="me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cxnSp>
      <p:cxnSp>
        <p:nvCxnSpPr>
          <p:cNvPr id="16" name="Straight Arrow Connector 15"/>
          <p:cNvCxnSpPr>
            <a:stCxn id="12" idx="2"/>
            <a:endCxn id="45" idx="0"/>
          </p:cNvCxnSpPr>
          <p:nvPr/>
        </p:nvCxnSpPr>
        <p:spPr>
          <a:xfrm>
            <a:off x="2385781" y="2912914"/>
            <a:ext cx="655083" cy="342278"/>
          </a:xfrm>
          <a:prstGeom prst="straightConnector1">
            <a:avLst/>
          </a:prstGeom>
          <a:noFill/>
          <a:ln w="19050">
            <a:solidFill>
              <a:sysClr val="windowText" lastClr="000000"/>
            </a:solidFill>
            <a:round/>
            <a:headEnd/>
            <a:tailEnd type="triangle" w="med" len="me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cxnSp>
      <p:sp>
        <p:nvSpPr>
          <p:cNvPr id="17" name="Text Box 15"/>
          <p:cNvSpPr txBox="1">
            <a:spLocks noChangeArrowheads="1"/>
          </p:cNvSpPr>
          <p:nvPr/>
        </p:nvSpPr>
        <p:spPr bwMode="auto">
          <a:xfrm>
            <a:off x="1506597" y="1424305"/>
            <a:ext cx="471488" cy="369332"/>
          </a:xfrm>
          <a:prstGeom prst="rect">
            <a:avLst/>
          </a:prstGeom>
          <a:solidFill>
            <a:schemeClr val="bg1"/>
          </a:solidFill>
          <a:ln w="9525">
            <a:solidFill>
              <a:srgbClr val="000000"/>
            </a:solidFill>
            <a:miter lim="800000"/>
            <a:headEnd/>
            <a:tailEnd/>
          </a:ln>
          <a:effectLst>
            <a:outerShdw blurRad="50800" dist="38100" dir="2700000" algn="tl" rotWithShape="0">
              <a:prstClr val="black">
                <a:alpha val="40000"/>
              </a:prstClr>
            </a:outerShdw>
          </a:effectLst>
        </p:spPr>
        <p:txBody>
          <a:bodyPr wrap="square">
            <a:spAutoFit/>
          </a:bodyPr>
          <a:lstStyle>
            <a:defPPr>
              <a:defRPr lang="en-US"/>
            </a:defPPr>
            <a:lvl1pPr>
              <a:spcBef>
                <a:spcPct val="50000"/>
              </a:spcBef>
              <a:defRPr b="1">
                <a:latin typeface="Arial" panose="020B0604020202020204" pitchFamily="34" charset="0"/>
                <a:cs typeface="Arial" panose="020B0604020202020204" pitchFamily="34" charset="0"/>
              </a:defRPr>
            </a:lvl1pPr>
            <a:lvl2pPr marL="742950" indent="-285750" eaLnBrk="0" hangingPunct="0">
              <a:defRPr sz="1600">
                <a:latin typeface="Arial" charset="0"/>
                <a:cs typeface="Arial" charset="0"/>
              </a:defRPr>
            </a:lvl2pPr>
            <a:lvl3pPr marL="1143000" indent="-228600" eaLnBrk="0" hangingPunct="0">
              <a:defRPr sz="1600">
                <a:latin typeface="Arial" charset="0"/>
                <a:cs typeface="Arial" charset="0"/>
              </a:defRPr>
            </a:lvl3pPr>
            <a:lvl4pPr marL="1600200" indent="-228600" eaLnBrk="0" hangingPunct="0">
              <a:defRPr sz="1600">
                <a:latin typeface="Arial" charset="0"/>
                <a:cs typeface="Arial" charset="0"/>
              </a:defRPr>
            </a:lvl4pPr>
            <a:lvl5pPr marL="2057400" indent="-228600" eaLnBrk="0" hangingPunct="0">
              <a:defRPr sz="1600">
                <a:latin typeface="Arial" charset="0"/>
                <a:cs typeface="Arial" charset="0"/>
              </a:defRPr>
            </a:lvl5pPr>
            <a:lvl6pPr marL="2514600" indent="-228600" eaLnBrk="0" fontAlgn="base" hangingPunct="0">
              <a:spcBef>
                <a:spcPct val="0"/>
              </a:spcBef>
              <a:spcAft>
                <a:spcPct val="0"/>
              </a:spcAft>
              <a:defRPr sz="1600">
                <a:latin typeface="Arial" charset="0"/>
                <a:cs typeface="Arial" charset="0"/>
              </a:defRPr>
            </a:lvl6pPr>
            <a:lvl7pPr marL="2971800" indent="-228600" eaLnBrk="0" fontAlgn="base" hangingPunct="0">
              <a:spcBef>
                <a:spcPct val="0"/>
              </a:spcBef>
              <a:spcAft>
                <a:spcPct val="0"/>
              </a:spcAft>
              <a:defRPr sz="1600">
                <a:latin typeface="Arial" charset="0"/>
                <a:cs typeface="Arial" charset="0"/>
              </a:defRPr>
            </a:lvl7pPr>
            <a:lvl8pPr marL="3429000" indent="-228600" eaLnBrk="0" fontAlgn="base" hangingPunct="0">
              <a:spcBef>
                <a:spcPct val="0"/>
              </a:spcBef>
              <a:spcAft>
                <a:spcPct val="0"/>
              </a:spcAft>
              <a:defRPr sz="1600">
                <a:latin typeface="Arial" charset="0"/>
                <a:cs typeface="Arial" charset="0"/>
              </a:defRPr>
            </a:lvl8pPr>
            <a:lvl9pPr marL="3886200" indent="-228600" eaLnBrk="0" fontAlgn="base" hangingPunct="0">
              <a:spcBef>
                <a:spcPct val="0"/>
              </a:spcBef>
              <a:spcAft>
                <a:spcPct val="0"/>
              </a:spcAft>
              <a:defRPr sz="1600">
                <a:latin typeface="Arial" charset="0"/>
                <a:cs typeface="Arial" charset="0"/>
              </a:defRPr>
            </a:lvl9pP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en-GB" altLang="de-DE" sz="1800" b="0" i="0" u="none" strike="noStrike" kern="0" cap="none" spc="0" normalizeH="0" baseline="0" dirty="0">
                <a:ln>
                  <a:noFill/>
                </a:ln>
                <a:solidFill>
                  <a:prstClr val="black"/>
                </a:solidFill>
                <a:effectLst/>
                <a:uLnTx/>
                <a:uFillTx/>
              </a:rPr>
              <a:t>V</a:t>
            </a:r>
          </a:p>
        </p:txBody>
      </p:sp>
      <p:sp>
        <p:nvSpPr>
          <p:cNvPr id="18" name="Text Box 16"/>
          <p:cNvSpPr txBox="1">
            <a:spLocks noChangeArrowheads="1"/>
          </p:cNvSpPr>
          <p:nvPr/>
        </p:nvSpPr>
        <p:spPr bwMode="auto">
          <a:xfrm>
            <a:off x="2819407" y="1424305"/>
            <a:ext cx="442913" cy="369332"/>
          </a:xfrm>
          <a:prstGeom prst="rect">
            <a:avLst/>
          </a:prstGeom>
          <a:solidFill>
            <a:schemeClr val="bg1"/>
          </a:solidFill>
          <a:ln w="9525">
            <a:solidFill>
              <a:srgbClr val="000000"/>
            </a:solidFill>
            <a:miter lim="800000"/>
            <a:headEnd/>
            <a:tailEnd/>
          </a:ln>
          <a:effectLst>
            <a:outerShdw blurRad="50800" dist="38100" dir="2700000" algn="tl" rotWithShape="0">
              <a:prstClr val="black">
                <a:alpha val="40000"/>
              </a:prstClr>
            </a:outerShdw>
          </a:effectLst>
        </p:spPr>
        <p:txBody>
          <a:bodyPr wrap="square">
            <a:spAutoFit/>
          </a:bodyPr>
          <a:lstStyle>
            <a:defPPr>
              <a:defRPr lang="en-US"/>
            </a:defPPr>
            <a:lvl1pPr algn="ctr">
              <a:spcBef>
                <a:spcPct val="50000"/>
              </a:spcBef>
              <a:defRPr b="1">
                <a:latin typeface="Arial" panose="020B0604020202020204" pitchFamily="34" charset="0"/>
                <a:cs typeface="Arial" panose="020B0604020202020204" pitchFamily="34" charset="0"/>
              </a:defRPr>
            </a:lvl1pPr>
            <a:lvl2pPr marL="742950" indent="-285750" eaLnBrk="0" hangingPunct="0">
              <a:defRPr sz="1600">
                <a:latin typeface="Arial" charset="0"/>
                <a:cs typeface="Arial" charset="0"/>
              </a:defRPr>
            </a:lvl2pPr>
            <a:lvl3pPr marL="1143000" indent="-228600" eaLnBrk="0" hangingPunct="0">
              <a:defRPr sz="1600">
                <a:latin typeface="Arial" charset="0"/>
                <a:cs typeface="Arial" charset="0"/>
              </a:defRPr>
            </a:lvl3pPr>
            <a:lvl4pPr marL="1600200" indent="-228600" eaLnBrk="0" hangingPunct="0">
              <a:defRPr sz="1600">
                <a:latin typeface="Arial" charset="0"/>
                <a:cs typeface="Arial" charset="0"/>
              </a:defRPr>
            </a:lvl4pPr>
            <a:lvl5pPr marL="2057400" indent="-228600" eaLnBrk="0" hangingPunct="0">
              <a:defRPr sz="1600">
                <a:latin typeface="Arial" charset="0"/>
                <a:cs typeface="Arial" charset="0"/>
              </a:defRPr>
            </a:lvl5pPr>
            <a:lvl6pPr marL="2514600" indent="-228600" eaLnBrk="0" fontAlgn="base" hangingPunct="0">
              <a:spcBef>
                <a:spcPct val="0"/>
              </a:spcBef>
              <a:spcAft>
                <a:spcPct val="0"/>
              </a:spcAft>
              <a:defRPr sz="1600">
                <a:latin typeface="Arial" charset="0"/>
                <a:cs typeface="Arial" charset="0"/>
              </a:defRPr>
            </a:lvl6pPr>
            <a:lvl7pPr marL="2971800" indent="-228600" eaLnBrk="0" fontAlgn="base" hangingPunct="0">
              <a:spcBef>
                <a:spcPct val="0"/>
              </a:spcBef>
              <a:spcAft>
                <a:spcPct val="0"/>
              </a:spcAft>
              <a:defRPr sz="1600">
                <a:latin typeface="Arial" charset="0"/>
                <a:cs typeface="Arial" charset="0"/>
              </a:defRPr>
            </a:lvl7pPr>
            <a:lvl8pPr marL="3429000" indent="-228600" eaLnBrk="0" fontAlgn="base" hangingPunct="0">
              <a:spcBef>
                <a:spcPct val="0"/>
              </a:spcBef>
              <a:spcAft>
                <a:spcPct val="0"/>
              </a:spcAft>
              <a:defRPr sz="1600">
                <a:latin typeface="Arial" charset="0"/>
                <a:cs typeface="Arial" charset="0"/>
              </a:defRPr>
            </a:lvl8pPr>
            <a:lvl9pPr marL="3886200" indent="-228600" eaLnBrk="0" fontAlgn="base" hangingPunct="0">
              <a:spcBef>
                <a:spcPct val="0"/>
              </a:spcBef>
              <a:spcAft>
                <a:spcPct val="0"/>
              </a:spcAft>
              <a:defRPr sz="1600">
                <a:latin typeface="Arial" charset="0"/>
                <a:cs typeface="Arial" charset="0"/>
              </a:defRPr>
            </a:lvl9pP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en-GB" altLang="de-DE" sz="1800" b="0" i="0" u="none" strike="noStrike" kern="0" cap="none" spc="0" normalizeH="0" baseline="0" dirty="0">
                <a:ln>
                  <a:noFill/>
                </a:ln>
                <a:solidFill>
                  <a:prstClr val="black"/>
                </a:solidFill>
                <a:effectLst/>
                <a:uLnTx/>
                <a:uFillTx/>
              </a:rPr>
              <a:t>W</a:t>
            </a:r>
          </a:p>
        </p:txBody>
      </p:sp>
      <p:cxnSp>
        <p:nvCxnSpPr>
          <p:cNvPr id="19" name="Straight Arrow Connector 18"/>
          <p:cNvCxnSpPr>
            <a:stCxn id="13" idx="0"/>
            <a:endCxn id="17" idx="2"/>
          </p:cNvCxnSpPr>
          <p:nvPr/>
        </p:nvCxnSpPr>
        <p:spPr>
          <a:xfrm flipH="1" flipV="1">
            <a:off x="1742341" y="1793637"/>
            <a:ext cx="643440" cy="362248"/>
          </a:xfrm>
          <a:prstGeom prst="straightConnector1">
            <a:avLst/>
          </a:prstGeom>
          <a:noFill/>
          <a:ln w="19050">
            <a:solidFill>
              <a:sysClr val="windowText" lastClr="000000"/>
            </a:solidFill>
            <a:round/>
            <a:headEnd/>
            <a:tailEnd type="triangle" w="med" len="me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cxnSp>
      <p:cxnSp>
        <p:nvCxnSpPr>
          <p:cNvPr id="20" name="Straight Arrow Connector 19"/>
          <p:cNvCxnSpPr>
            <a:stCxn id="13" idx="0"/>
            <a:endCxn id="18" idx="2"/>
          </p:cNvCxnSpPr>
          <p:nvPr/>
        </p:nvCxnSpPr>
        <p:spPr>
          <a:xfrm flipV="1">
            <a:off x="2385781" y="1793637"/>
            <a:ext cx="655083" cy="362248"/>
          </a:xfrm>
          <a:prstGeom prst="straightConnector1">
            <a:avLst/>
          </a:prstGeom>
          <a:noFill/>
          <a:ln w="19050">
            <a:solidFill>
              <a:sysClr val="windowText" lastClr="000000"/>
            </a:solidFill>
            <a:round/>
            <a:headEnd/>
            <a:tailEnd type="triangle" w="med" len="me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cxnSp>
      <p:sp>
        <p:nvSpPr>
          <p:cNvPr id="65" name="Text Box 14"/>
          <p:cNvSpPr txBox="1">
            <a:spLocks noChangeArrowheads="1"/>
          </p:cNvSpPr>
          <p:nvPr/>
        </p:nvSpPr>
        <p:spPr bwMode="auto">
          <a:xfrm>
            <a:off x="78829" y="1416882"/>
            <a:ext cx="1144604" cy="369888"/>
          </a:xfrm>
          <a:prstGeom prst="rect">
            <a:avLst/>
          </a:prstGeom>
          <a:solidFill>
            <a:schemeClr val="bg1"/>
          </a:solidFill>
          <a:ln>
            <a:noFill/>
          </a:ln>
          <a:effectLst>
            <a:outerShdw blurRad="50800" dist="38100" dir="2700000" algn="tl" rotWithShape="0">
              <a:prstClr val="black">
                <a:alpha val="40000"/>
              </a:prstClr>
            </a:outerShdw>
          </a:effectLst>
        </p:spPr>
        <p:txBody>
          <a:bodyPr wrap="square">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algn="ctr" eaLnBrk="1" fontAlgn="auto" hangingPunct="1">
              <a:spcBef>
                <a:spcPct val="50000"/>
              </a:spcBef>
              <a:spcAft>
                <a:spcPts val="0"/>
              </a:spcAft>
            </a:pPr>
            <a:r>
              <a:rPr lang="en-GB" altLang="de-DE" sz="1800" dirty="0">
                <a:solidFill>
                  <a:prstClr val="black"/>
                </a:solidFill>
                <a:latin typeface="Arial" panose="020B0604020202020204" pitchFamily="34" charset="0"/>
                <a:cs typeface="Arial" panose="020B0604020202020204" pitchFamily="34" charset="0"/>
              </a:rPr>
              <a:t>Offspring</a:t>
            </a:r>
          </a:p>
        </p:txBody>
      </p:sp>
      <p:sp>
        <p:nvSpPr>
          <p:cNvPr id="45" name="Text Box 16"/>
          <p:cNvSpPr txBox="1">
            <a:spLocks noChangeArrowheads="1"/>
          </p:cNvSpPr>
          <p:nvPr/>
        </p:nvSpPr>
        <p:spPr bwMode="auto">
          <a:xfrm>
            <a:off x="2819407" y="3255192"/>
            <a:ext cx="442913" cy="369332"/>
          </a:xfrm>
          <a:prstGeom prst="rect">
            <a:avLst/>
          </a:prstGeom>
          <a:solidFill>
            <a:schemeClr val="bg1"/>
          </a:solidFill>
          <a:ln w="9525">
            <a:solidFill>
              <a:srgbClr val="000000"/>
            </a:solidFill>
            <a:miter lim="800000"/>
            <a:headEnd/>
            <a:tailEnd/>
          </a:ln>
          <a:effectLst>
            <a:outerShdw blurRad="50800" dist="38100" dir="2700000" algn="tl" rotWithShape="0">
              <a:prstClr val="black">
                <a:alpha val="40000"/>
              </a:prstClr>
            </a:outerShdw>
          </a:effectLst>
        </p:spPr>
        <p:txBody>
          <a:bodyPr wrap="square">
            <a:spAutoFit/>
          </a:bodyPr>
          <a:lstStyle>
            <a:defPPr>
              <a:defRPr lang="en-US"/>
            </a:defPPr>
            <a:lvl1pPr algn="ctr">
              <a:spcBef>
                <a:spcPct val="50000"/>
              </a:spcBef>
              <a:defRPr b="1">
                <a:latin typeface="Arial" panose="020B0604020202020204" pitchFamily="34" charset="0"/>
                <a:cs typeface="Arial" panose="020B0604020202020204" pitchFamily="34" charset="0"/>
              </a:defRPr>
            </a:lvl1pPr>
            <a:lvl2pPr marL="742950" indent="-285750" eaLnBrk="0" hangingPunct="0">
              <a:defRPr sz="1600">
                <a:latin typeface="Arial" charset="0"/>
                <a:cs typeface="Arial" charset="0"/>
              </a:defRPr>
            </a:lvl2pPr>
            <a:lvl3pPr marL="1143000" indent="-228600" eaLnBrk="0" hangingPunct="0">
              <a:defRPr sz="1600">
                <a:latin typeface="Arial" charset="0"/>
                <a:cs typeface="Arial" charset="0"/>
              </a:defRPr>
            </a:lvl3pPr>
            <a:lvl4pPr marL="1600200" indent="-228600" eaLnBrk="0" hangingPunct="0">
              <a:defRPr sz="1600">
                <a:latin typeface="Arial" charset="0"/>
                <a:cs typeface="Arial" charset="0"/>
              </a:defRPr>
            </a:lvl4pPr>
            <a:lvl5pPr marL="2057400" indent="-228600" eaLnBrk="0" hangingPunct="0">
              <a:defRPr sz="1600">
                <a:latin typeface="Arial" charset="0"/>
                <a:cs typeface="Arial" charset="0"/>
              </a:defRPr>
            </a:lvl5pPr>
            <a:lvl6pPr marL="2514600" indent="-228600" eaLnBrk="0" fontAlgn="base" hangingPunct="0">
              <a:spcBef>
                <a:spcPct val="0"/>
              </a:spcBef>
              <a:spcAft>
                <a:spcPct val="0"/>
              </a:spcAft>
              <a:defRPr sz="1600">
                <a:latin typeface="Arial" charset="0"/>
                <a:cs typeface="Arial" charset="0"/>
              </a:defRPr>
            </a:lvl6pPr>
            <a:lvl7pPr marL="2971800" indent="-228600" eaLnBrk="0" fontAlgn="base" hangingPunct="0">
              <a:spcBef>
                <a:spcPct val="0"/>
              </a:spcBef>
              <a:spcAft>
                <a:spcPct val="0"/>
              </a:spcAft>
              <a:defRPr sz="1600">
                <a:latin typeface="Arial" charset="0"/>
                <a:cs typeface="Arial" charset="0"/>
              </a:defRPr>
            </a:lvl7pPr>
            <a:lvl8pPr marL="3429000" indent="-228600" eaLnBrk="0" fontAlgn="base" hangingPunct="0">
              <a:spcBef>
                <a:spcPct val="0"/>
              </a:spcBef>
              <a:spcAft>
                <a:spcPct val="0"/>
              </a:spcAft>
              <a:defRPr sz="1600">
                <a:latin typeface="Arial" charset="0"/>
                <a:cs typeface="Arial" charset="0"/>
              </a:defRPr>
            </a:lvl8pPr>
            <a:lvl9pPr marL="3886200" indent="-228600" eaLnBrk="0" fontAlgn="base" hangingPunct="0">
              <a:spcBef>
                <a:spcPct val="0"/>
              </a:spcBef>
              <a:spcAft>
                <a:spcPct val="0"/>
              </a:spcAft>
              <a:defRPr sz="1600">
                <a:latin typeface="Arial" charset="0"/>
                <a:cs typeface="Arial" charset="0"/>
              </a:defRPr>
            </a:lvl9pP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en-GB" altLang="de-DE" sz="1800" b="0" i="0" u="none" strike="noStrike" kern="0" cap="none" spc="0" normalizeH="0" baseline="0" dirty="0">
                <a:ln>
                  <a:noFill/>
                </a:ln>
                <a:solidFill>
                  <a:prstClr val="black"/>
                </a:solidFill>
                <a:effectLst/>
                <a:uLnTx/>
                <a:uFillTx/>
              </a:rPr>
              <a:t>Y</a:t>
            </a:r>
          </a:p>
        </p:txBody>
      </p:sp>
      <p:grpSp>
        <p:nvGrpSpPr>
          <p:cNvPr id="37" name="Group 36"/>
          <p:cNvGrpSpPr/>
          <p:nvPr/>
        </p:nvGrpSpPr>
        <p:grpSpPr>
          <a:xfrm rot="16591955" flipV="1">
            <a:off x="394156" y="2485588"/>
            <a:ext cx="1366204" cy="918000"/>
            <a:chOff x="4875015" y="3616692"/>
            <a:chExt cx="1524171" cy="733092"/>
          </a:xfrm>
          <a:solidFill>
            <a:srgbClr val="0000FF"/>
          </a:solidFill>
        </p:grpSpPr>
        <p:sp>
          <p:nvSpPr>
            <p:cNvPr id="38" name="Curved Up Arrow 37"/>
            <p:cNvSpPr/>
            <p:nvPr/>
          </p:nvSpPr>
          <p:spPr>
            <a:xfrm>
              <a:off x="4959186" y="3616692"/>
              <a:ext cx="1440000" cy="720000"/>
            </a:xfrm>
            <a:prstGeom prst="curvedUp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latin typeface="Arial" panose="020B0604020202020204" pitchFamily="34" charset="0"/>
                <a:cs typeface="Arial" panose="020B0604020202020204" pitchFamily="34" charset="0"/>
              </a:endParaRPr>
            </a:p>
          </p:txBody>
        </p:sp>
        <p:sp>
          <p:nvSpPr>
            <p:cNvPr id="39" name="Curved Up Arrow 38"/>
            <p:cNvSpPr/>
            <p:nvPr/>
          </p:nvSpPr>
          <p:spPr>
            <a:xfrm flipH="1">
              <a:off x="4875015" y="3629784"/>
              <a:ext cx="1440000" cy="720000"/>
            </a:xfrm>
            <a:prstGeom prst="curvedUp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latin typeface="Arial" panose="020B0604020202020204" pitchFamily="34" charset="0"/>
                <a:cs typeface="Arial" panose="020B0604020202020204" pitchFamily="34" charset="0"/>
              </a:endParaRPr>
            </a:p>
          </p:txBody>
        </p:sp>
      </p:grpSp>
      <p:sp>
        <p:nvSpPr>
          <p:cNvPr id="9" name="Text Box 8"/>
          <p:cNvSpPr txBox="1">
            <a:spLocks noChangeArrowheads="1"/>
          </p:cNvSpPr>
          <p:nvPr/>
        </p:nvSpPr>
        <p:spPr bwMode="auto">
          <a:xfrm>
            <a:off x="78828" y="2289736"/>
            <a:ext cx="982257" cy="369332"/>
          </a:xfrm>
          <a:prstGeom prst="rect">
            <a:avLst/>
          </a:prstGeom>
          <a:solidFill>
            <a:srgbClr val="FFFFFF">
              <a:alpha val="63922"/>
            </a:srgbClr>
          </a:solidFill>
          <a:ln>
            <a:noFill/>
          </a:ln>
        </p:spPr>
        <p:txBody>
          <a:bodyPr wrap="square">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fontAlgn="auto" hangingPunct="1">
              <a:spcBef>
                <a:spcPct val="50000"/>
              </a:spcBef>
              <a:spcAft>
                <a:spcPts val="0"/>
              </a:spcAft>
            </a:pPr>
            <a:r>
              <a:rPr lang="en-GB" altLang="de-DE" sz="1800" dirty="0">
                <a:solidFill>
                  <a:prstClr val="black"/>
                </a:solidFill>
                <a:latin typeface="Arial" panose="020B0604020202020204" pitchFamily="34" charset="0"/>
                <a:cs typeface="Arial" panose="020B0604020202020204" pitchFamily="34" charset="0"/>
              </a:rPr>
              <a:t>Parents </a:t>
            </a:r>
          </a:p>
        </p:txBody>
      </p:sp>
      <p:sp>
        <p:nvSpPr>
          <p:cNvPr id="10" name="Text Box 14"/>
          <p:cNvSpPr txBox="1">
            <a:spLocks noChangeArrowheads="1"/>
          </p:cNvSpPr>
          <p:nvPr/>
        </p:nvSpPr>
        <p:spPr bwMode="auto">
          <a:xfrm>
            <a:off x="78828" y="3232971"/>
            <a:ext cx="1110739" cy="369888"/>
          </a:xfrm>
          <a:prstGeom prst="rect">
            <a:avLst/>
          </a:prstGeom>
          <a:solidFill>
            <a:srgbClr val="FFFFFF"/>
          </a:solidFill>
          <a:ln>
            <a:noFill/>
          </a:ln>
          <a:effectLst>
            <a:outerShdw blurRad="50800" dist="38100" dir="2700000" algn="tl" rotWithShape="0">
              <a:prstClr val="black">
                <a:alpha val="40000"/>
              </a:prstClr>
            </a:outerShdw>
          </a:effectLst>
        </p:spPr>
        <p:txBody>
          <a:bodyPr wrap="square">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fontAlgn="auto" hangingPunct="1">
              <a:spcBef>
                <a:spcPct val="50000"/>
              </a:spcBef>
              <a:spcAft>
                <a:spcPts val="0"/>
              </a:spcAft>
            </a:pPr>
            <a:r>
              <a:rPr lang="en-GB" altLang="de-DE" sz="1800" dirty="0">
                <a:solidFill>
                  <a:prstClr val="black"/>
                </a:solidFill>
                <a:latin typeface="Arial" panose="020B0604020202020204" pitchFamily="34" charset="0"/>
                <a:cs typeface="Arial" panose="020B0604020202020204" pitchFamily="34" charset="0"/>
              </a:rPr>
              <a:t>Offspring</a:t>
            </a:r>
          </a:p>
        </p:txBody>
      </p:sp>
      <p:cxnSp>
        <p:nvCxnSpPr>
          <p:cNvPr id="43" name="Straight Arrow Connector 42"/>
          <p:cNvCxnSpPr>
            <a:stCxn id="39" idx="3"/>
            <a:endCxn id="4" idx="1"/>
          </p:cNvCxnSpPr>
          <p:nvPr/>
        </p:nvCxnSpPr>
        <p:spPr>
          <a:xfrm flipV="1">
            <a:off x="623357" y="2735654"/>
            <a:ext cx="5216188" cy="138208"/>
          </a:xfrm>
          <a:prstGeom prst="straightConnector1">
            <a:avLst/>
          </a:prstGeom>
          <a:ln w="12700">
            <a:solidFill>
              <a:srgbClr val="0000FF"/>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nvGrpSpPr>
          <p:cNvPr id="68" name="Group 67"/>
          <p:cNvGrpSpPr/>
          <p:nvPr/>
        </p:nvGrpSpPr>
        <p:grpSpPr>
          <a:xfrm rot="16200000">
            <a:off x="2629528" y="2046544"/>
            <a:ext cx="2351999" cy="1050344"/>
            <a:chOff x="4875015" y="3616692"/>
            <a:chExt cx="1524171" cy="733092"/>
          </a:xfrm>
          <a:solidFill>
            <a:schemeClr val="bg1">
              <a:lumMod val="75000"/>
            </a:schemeClr>
          </a:solidFill>
        </p:grpSpPr>
        <p:sp>
          <p:nvSpPr>
            <p:cNvPr id="69" name="Curved Up Arrow 68"/>
            <p:cNvSpPr/>
            <p:nvPr/>
          </p:nvSpPr>
          <p:spPr>
            <a:xfrm>
              <a:off x="4959186" y="3616692"/>
              <a:ext cx="1440000" cy="720000"/>
            </a:xfrm>
            <a:prstGeom prst="curvedUpArrow">
              <a:avLst>
                <a:gd name="adj1" fmla="val 19345"/>
                <a:gd name="adj2" fmla="val 41313"/>
                <a:gd name="adj3" fmla="val 25000"/>
              </a:avLst>
            </a:prstGeom>
            <a:gr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latin typeface="Arial" panose="020B0604020202020204" pitchFamily="34" charset="0"/>
                <a:cs typeface="Arial" panose="020B0604020202020204" pitchFamily="34" charset="0"/>
              </a:endParaRPr>
            </a:p>
          </p:txBody>
        </p:sp>
        <p:sp>
          <p:nvSpPr>
            <p:cNvPr id="70" name="Curved Up Arrow 69"/>
            <p:cNvSpPr/>
            <p:nvPr/>
          </p:nvSpPr>
          <p:spPr>
            <a:xfrm flipH="1">
              <a:off x="4875015" y="3629784"/>
              <a:ext cx="1440000" cy="720000"/>
            </a:xfrm>
            <a:prstGeom prst="curvedUpArrow">
              <a:avLst>
                <a:gd name="adj1" fmla="val 17729"/>
                <a:gd name="adj2" fmla="val 50000"/>
                <a:gd name="adj3" fmla="val 25000"/>
              </a:avLst>
            </a:prstGeom>
            <a:gr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latin typeface="Arial" panose="020B0604020202020204" pitchFamily="34" charset="0"/>
                <a:cs typeface="Arial" panose="020B0604020202020204" pitchFamily="34" charset="0"/>
              </a:endParaRPr>
            </a:p>
          </p:txBody>
        </p:sp>
      </p:grpSp>
      <p:sp>
        <p:nvSpPr>
          <p:cNvPr id="12" name="TextBox 11"/>
          <p:cNvSpPr txBox="1"/>
          <p:nvPr/>
        </p:nvSpPr>
        <p:spPr>
          <a:xfrm>
            <a:off x="2229914" y="2542524"/>
            <a:ext cx="311733" cy="370390"/>
          </a:xfrm>
          <a:prstGeom prst="rect">
            <a:avLst/>
          </a:prstGeom>
          <a:solidFill>
            <a:schemeClr val="bg1"/>
          </a:solidFill>
          <a:ln>
            <a:solidFill>
              <a:schemeClr val="bg1">
                <a:lumMod val="75000"/>
              </a:schemeClr>
            </a:solidFill>
          </a:ln>
          <a:effectLst/>
        </p:spPr>
        <p:txBody>
          <a:bodyPr wrap="square" rtlCol="0">
            <a:spAutoFit/>
          </a:bodyPr>
          <a:lstStyle>
            <a:defPPr>
              <a:defRPr lang="de-DE"/>
            </a:defPPr>
            <a:lvl1pPr marL="0" marR="0" lvl="0" indent="0" algn="ctr" defTabSz="914400" eaLnBrk="1" fontAlgn="auto" latinLnBrk="0" hangingPunct="1">
              <a:lnSpc>
                <a:spcPct val="100000"/>
              </a:lnSpc>
              <a:spcBef>
                <a:spcPts val="0"/>
              </a:spcBef>
              <a:spcAft>
                <a:spcPts val="0"/>
              </a:spcAft>
              <a:buClrTx/>
              <a:buSzTx/>
              <a:buFontTx/>
              <a:buNone/>
              <a:tabLst/>
              <a:defRPr kumimoji="0" sz="1800" b="1" i="0" u="none" strike="noStrike" kern="0" cap="none" spc="0" normalizeH="0" baseline="0">
                <a:ln>
                  <a:noFill/>
                </a:ln>
                <a:solidFill>
                  <a:prstClr val="black"/>
                </a:solidFill>
                <a:effectLst/>
                <a:uLnTx/>
                <a:uFillTx/>
                <a:latin typeface="Bradley Hand ITC" panose="03070402050302030203" pitchFamily="66" charset="0"/>
                <a:cs typeface="+mn-cs"/>
              </a:defRPr>
            </a:lvl1pPr>
          </a:lstStyle>
          <a:p>
            <a:r>
              <a:rPr lang="en-GB" b="0" dirty="0">
                <a:latin typeface="Berlin Sans FB" panose="020E0602020502020306" pitchFamily="34" charset="0"/>
                <a:cs typeface="Arial" panose="020B0604020202020204" pitchFamily="34" charset="0"/>
              </a:rPr>
              <a:t>X</a:t>
            </a:r>
          </a:p>
        </p:txBody>
      </p:sp>
      <p:sp>
        <p:nvSpPr>
          <p:cNvPr id="11" name="Text Box 7"/>
          <p:cNvSpPr txBox="1">
            <a:spLocks noChangeArrowheads="1"/>
          </p:cNvSpPr>
          <p:nvPr/>
        </p:nvSpPr>
        <p:spPr bwMode="auto">
          <a:xfrm>
            <a:off x="2615115" y="2550988"/>
            <a:ext cx="464403" cy="369332"/>
          </a:xfrm>
          <a:prstGeom prst="rect">
            <a:avLst/>
          </a:prstGeom>
          <a:solidFill>
            <a:schemeClr val="bg1"/>
          </a:solidFill>
          <a:ln w="9525">
            <a:solidFill>
              <a:srgbClr val="000000"/>
            </a:solidFill>
            <a:miter lim="800000"/>
            <a:headEnd/>
            <a:tailEnd/>
          </a:ln>
          <a:effectLst>
            <a:outerShdw blurRad="50800" dist="38100" dir="2700000" algn="tl" rotWithShape="0">
              <a:prstClr val="black">
                <a:alpha val="40000"/>
              </a:prstClr>
            </a:outerShdw>
          </a:effectLst>
        </p:spPr>
        <p:txBody>
          <a:bodyPr wrap="square">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algn="ctr" eaLnBrk="1" fontAlgn="auto" hangingPunct="1">
              <a:spcBef>
                <a:spcPct val="50000"/>
              </a:spcBef>
              <a:spcAft>
                <a:spcPts val="0"/>
              </a:spcAft>
            </a:pPr>
            <a:r>
              <a:rPr lang="en-GB" altLang="de-DE" sz="1800" dirty="0">
                <a:solidFill>
                  <a:prstClr val="black"/>
                </a:solidFill>
                <a:latin typeface="Arial" panose="020B0604020202020204" pitchFamily="34" charset="0"/>
                <a:cs typeface="Arial" panose="020B0604020202020204" pitchFamily="34" charset="0"/>
              </a:rPr>
              <a:t>P</a:t>
            </a:r>
            <a:r>
              <a:rPr lang="en-GB" altLang="de-DE" sz="1800" baseline="-25000" dirty="0">
                <a:solidFill>
                  <a:prstClr val="black"/>
                </a:solidFill>
                <a:latin typeface="Arial" panose="020B0604020202020204" pitchFamily="34" charset="0"/>
                <a:cs typeface="Arial" panose="020B0604020202020204" pitchFamily="34" charset="0"/>
              </a:rPr>
              <a:t>2</a:t>
            </a:r>
          </a:p>
        </p:txBody>
      </p:sp>
      <p:cxnSp>
        <p:nvCxnSpPr>
          <p:cNvPr id="5" name="Straight Connector 4"/>
          <p:cNvCxnSpPr/>
          <p:nvPr/>
        </p:nvCxnSpPr>
        <p:spPr>
          <a:xfrm>
            <a:off x="78828" y="1786770"/>
            <a:ext cx="3183492" cy="686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231228" y="2091569"/>
            <a:ext cx="3183492" cy="686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550576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4228" y="4842066"/>
            <a:ext cx="4309143" cy="1754326"/>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sz="1800" dirty="0">
                <a:solidFill>
                  <a:srgbClr val="0000FF"/>
                </a:solidFill>
                <a:latin typeface="Arial" panose="020B0604020202020204" pitchFamily="34" charset="0"/>
                <a:cs typeface="Arial" panose="020B0604020202020204" pitchFamily="34" charset="0"/>
              </a:rPr>
              <a:t>Parent-Offspring (P1</a:t>
            </a:r>
            <a:r>
              <a:rPr lang="en-GB" dirty="0">
                <a:solidFill>
                  <a:srgbClr val="0000FF"/>
                </a:solidFill>
                <a:latin typeface="Arial" panose="020B0604020202020204" pitchFamily="34" charset="0"/>
                <a:cs typeface="Arial" panose="020B0604020202020204" pitchFamily="34" charset="0"/>
              </a:rPr>
              <a:t> ►◄</a:t>
            </a:r>
            <a:r>
              <a:rPr lang="en-GB" sz="1800" dirty="0">
                <a:solidFill>
                  <a:srgbClr val="0000FF"/>
                </a:solidFill>
                <a:latin typeface="Arial" panose="020B0604020202020204" pitchFamily="34" charset="0"/>
                <a:cs typeface="Arial" panose="020B0604020202020204" pitchFamily="34" charset="0"/>
              </a:rPr>
              <a:t> X)</a:t>
            </a:r>
            <a:r>
              <a:rPr lang="en-GB" sz="1800" dirty="0">
                <a:latin typeface="Arial" panose="020B0604020202020204" pitchFamily="34" charset="0"/>
                <a:cs typeface="Arial" panose="020B0604020202020204" pitchFamily="34" charset="0"/>
              </a:rPr>
              <a:t>.</a:t>
            </a:r>
          </a:p>
          <a:p>
            <a:r>
              <a:rPr lang="en-GB" altLang="de-DE" sz="1800" dirty="0">
                <a:latin typeface="Arial" panose="020B0604020202020204" pitchFamily="34" charset="0"/>
                <a:cs typeface="Arial" panose="020B0604020202020204" pitchFamily="34" charset="0"/>
              </a:rPr>
              <a:t>P</a:t>
            </a:r>
            <a:r>
              <a:rPr lang="en-GB" altLang="de-DE" sz="1800" baseline="-25000" dirty="0">
                <a:latin typeface="Arial" panose="020B0604020202020204" pitchFamily="34" charset="0"/>
                <a:cs typeface="Arial" panose="020B0604020202020204" pitchFamily="34" charset="0"/>
              </a:rPr>
              <a:t>1</a:t>
            </a:r>
            <a:r>
              <a:rPr lang="en-GB" altLang="de-DE" sz="1800" dirty="0">
                <a:latin typeface="Arial" panose="020B0604020202020204" pitchFamily="34" charset="0"/>
                <a:cs typeface="Arial" panose="020B0604020202020204" pitchFamily="34" charset="0"/>
              </a:rPr>
              <a:t> and X </a:t>
            </a:r>
            <a:r>
              <a:rPr lang="en-GB" altLang="de-DE" sz="1800" dirty="0">
                <a:solidFill>
                  <a:srgbClr val="C00000"/>
                </a:solidFill>
                <a:latin typeface="Arial" panose="020B0604020202020204" pitchFamily="34" charset="0"/>
                <a:cs typeface="Arial" panose="020B0604020202020204" pitchFamily="34" charset="0"/>
              </a:rPr>
              <a:t>share 50% </a:t>
            </a:r>
            <a:r>
              <a:rPr lang="en-GB" altLang="de-DE" sz="1800" dirty="0">
                <a:latin typeface="Arial" panose="020B0604020202020204" pitchFamily="34" charset="0"/>
                <a:cs typeface="Arial" panose="020B0604020202020204" pitchFamily="34" charset="0"/>
              </a:rPr>
              <a:t>of their genes (alleles). It is impossible for them to share entire loci; one allele per locus is shared, whereas the other allele was donated by the (unrelated) parent P</a:t>
            </a:r>
            <a:r>
              <a:rPr lang="en-GB" altLang="de-DE" sz="1800" baseline="-25000" dirty="0">
                <a:latin typeface="Arial" panose="020B0604020202020204" pitchFamily="34" charset="0"/>
                <a:cs typeface="Arial" panose="020B0604020202020204" pitchFamily="34" charset="0"/>
              </a:rPr>
              <a:t>2</a:t>
            </a:r>
            <a:r>
              <a:rPr lang="en-GB" altLang="de-DE" sz="1800" dirty="0">
                <a:latin typeface="Arial" panose="020B0604020202020204" pitchFamily="34" charset="0"/>
                <a:cs typeface="Arial" panose="020B0604020202020204" pitchFamily="34" charset="0"/>
              </a:rPr>
              <a:t>.</a:t>
            </a:r>
          </a:p>
        </p:txBody>
      </p:sp>
      <p:sp>
        <p:nvSpPr>
          <p:cNvPr id="21" name="Text Box 5"/>
          <p:cNvSpPr txBox="1">
            <a:spLocks noChangeArrowheads="1"/>
          </p:cNvSpPr>
          <p:nvPr/>
        </p:nvSpPr>
        <p:spPr bwMode="auto">
          <a:xfrm>
            <a:off x="5567812" y="2238355"/>
            <a:ext cx="592269" cy="646331"/>
          </a:xfrm>
          <a:prstGeom prst="rect">
            <a:avLst/>
          </a:prstGeom>
          <a:solidFill>
            <a:schemeClr val="bg1"/>
          </a:solidFill>
          <a:ln w="9525">
            <a:solidFill>
              <a:srgbClr val="000000"/>
            </a:solidFill>
            <a:miter lim="800000"/>
            <a:headEnd/>
            <a:tailEnd/>
          </a:ln>
          <a:effectLst>
            <a:outerShdw blurRad="50800" dist="38100" dir="2700000" algn="tl" rotWithShape="0">
              <a:prstClr val="black">
                <a:alpha val="40000"/>
              </a:prstClr>
            </a:outerShdw>
          </a:effectLst>
        </p:spPr>
        <p:txBody>
          <a:bodyPr wrap="square">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algn="ctr" eaLnBrk="1" fontAlgn="auto" hangingPunct="1">
              <a:spcBef>
                <a:spcPct val="50000"/>
              </a:spcBef>
              <a:spcAft>
                <a:spcPts val="0"/>
              </a:spcAft>
            </a:pPr>
            <a:r>
              <a:rPr lang="en-GB" altLang="de-DE" sz="1800" b="1" dirty="0">
                <a:solidFill>
                  <a:prstClr val="black"/>
                </a:solidFill>
                <a:latin typeface="Arial" panose="020B0604020202020204" pitchFamily="34" charset="0"/>
                <a:cs typeface="Arial" panose="020B0604020202020204" pitchFamily="34" charset="0"/>
              </a:rPr>
              <a:t>P</a:t>
            </a:r>
            <a:r>
              <a:rPr lang="en-GB" altLang="de-DE" sz="1800" b="1" baseline="-25000" dirty="0">
                <a:solidFill>
                  <a:prstClr val="black"/>
                </a:solidFill>
                <a:latin typeface="Arial" panose="020B0604020202020204" pitchFamily="34" charset="0"/>
                <a:cs typeface="Arial" panose="020B0604020202020204" pitchFamily="34" charset="0"/>
              </a:rPr>
              <a:t>1</a:t>
            </a:r>
            <a:br>
              <a:rPr lang="en-GB" altLang="de-DE" sz="1800" baseline="-25000" dirty="0">
                <a:solidFill>
                  <a:prstClr val="black"/>
                </a:solidFill>
                <a:latin typeface="Arial" panose="020B0604020202020204" pitchFamily="34" charset="0"/>
                <a:cs typeface="Arial" panose="020B0604020202020204" pitchFamily="34" charset="0"/>
              </a:rPr>
            </a:br>
            <a:r>
              <a:rPr lang="en-GB" altLang="de-DE" sz="1800" dirty="0" err="1">
                <a:solidFill>
                  <a:prstClr val="black"/>
                </a:solidFill>
                <a:latin typeface="Arial" panose="020B0604020202020204" pitchFamily="34" charset="0"/>
                <a:cs typeface="Arial" panose="020B0604020202020204" pitchFamily="34" charset="0"/>
              </a:rPr>
              <a:t>A</a:t>
            </a:r>
            <a:r>
              <a:rPr lang="en-GB" altLang="de-DE" sz="1800" baseline="-25000" dirty="0" err="1">
                <a:solidFill>
                  <a:prstClr val="black"/>
                </a:solidFill>
                <a:latin typeface="Arial" panose="020B0604020202020204" pitchFamily="34" charset="0"/>
                <a:cs typeface="Arial" panose="020B0604020202020204" pitchFamily="34" charset="0"/>
              </a:rPr>
              <a:t>i</a:t>
            </a:r>
            <a:r>
              <a:rPr lang="en-GB" altLang="de-DE" sz="1800" dirty="0" err="1">
                <a:solidFill>
                  <a:prstClr val="black"/>
                </a:solidFill>
                <a:latin typeface="Arial" panose="020B0604020202020204" pitchFamily="34" charset="0"/>
                <a:cs typeface="Arial" panose="020B0604020202020204" pitchFamily="34" charset="0"/>
              </a:rPr>
              <a:t>A</a:t>
            </a:r>
            <a:r>
              <a:rPr lang="en-GB" altLang="de-DE" sz="1800" baseline="-25000" dirty="0" err="1">
                <a:solidFill>
                  <a:prstClr val="black"/>
                </a:solidFill>
                <a:latin typeface="Arial" panose="020B0604020202020204" pitchFamily="34" charset="0"/>
                <a:cs typeface="Arial" panose="020B0604020202020204" pitchFamily="34" charset="0"/>
              </a:rPr>
              <a:t>j</a:t>
            </a:r>
            <a:endParaRPr lang="en-GB" altLang="de-DE" sz="1800" baseline="-25000" dirty="0">
              <a:solidFill>
                <a:prstClr val="black"/>
              </a:solidFill>
              <a:latin typeface="Arial" panose="020B0604020202020204" pitchFamily="34" charset="0"/>
              <a:cs typeface="Arial" panose="020B0604020202020204" pitchFamily="34" charset="0"/>
            </a:endParaRPr>
          </a:p>
        </p:txBody>
      </p:sp>
      <p:sp>
        <p:nvSpPr>
          <p:cNvPr id="22" name="Text Box 7"/>
          <p:cNvSpPr txBox="1">
            <a:spLocks noChangeArrowheads="1"/>
          </p:cNvSpPr>
          <p:nvPr/>
        </p:nvSpPr>
        <p:spPr bwMode="auto">
          <a:xfrm>
            <a:off x="6806231" y="1912764"/>
            <a:ext cx="790105" cy="646331"/>
          </a:xfrm>
          <a:prstGeom prst="rect">
            <a:avLst/>
          </a:prstGeom>
          <a:solidFill>
            <a:schemeClr val="bg1"/>
          </a:solidFill>
          <a:ln w="9525">
            <a:solidFill>
              <a:srgbClr val="000000"/>
            </a:solidFill>
            <a:miter lim="800000"/>
            <a:headEnd/>
            <a:tailEnd/>
          </a:ln>
          <a:effectLst>
            <a:outerShdw blurRad="50800" dist="38100" dir="2700000" algn="tl" rotWithShape="0">
              <a:prstClr val="black">
                <a:alpha val="40000"/>
              </a:prstClr>
            </a:outerShdw>
          </a:effectLst>
        </p:spPr>
        <p:txBody>
          <a:bodyPr wrap="square">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algn="ctr" eaLnBrk="1" fontAlgn="auto" hangingPunct="1">
              <a:spcBef>
                <a:spcPct val="50000"/>
              </a:spcBef>
              <a:spcAft>
                <a:spcPts val="0"/>
              </a:spcAft>
            </a:pPr>
            <a:r>
              <a:rPr lang="en-GB" altLang="de-DE" sz="1800" dirty="0">
                <a:solidFill>
                  <a:prstClr val="black"/>
                </a:solidFill>
                <a:latin typeface="Arial" panose="020B0604020202020204" pitchFamily="34" charset="0"/>
                <a:cs typeface="Arial" panose="020B0604020202020204" pitchFamily="34" charset="0"/>
              </a:rPr>
              <a:t>P</a:t>
            </a:r>
            <a:r>
              <a:rPr lang="en-GB" altLang="de-DE" sz="1800" baseline="-25000" dirty="0">
                <a:solidFill>
                  <a:prstClr val="black"/>
                </a:solidFill>
                <a:latin typeface="Arial" panose="020B0604020202020204" pitchFamily="34" charset="0"/>
                <a:cs typeface="Arial" panose="020B0604020202020204" pitchFamily="34" charset="0"/>
              </a:rPr>
              <a:t>3</a:t>
            </a:r>
            <a:br>
              <a:rPr lang="en-GB" altLang="de-DE" sz="1800" dirty="0">
                <a:solidFill>
                  <a:prstClr val="black"/>
                </a:solidFill>
                <a:latin typeface="Arial" panose="020B0604020202020204" pitchFamily="34" charset="0"/>
                <a:cs typeface="Arial" panose="020B0604020202020204" pitchFamily="34" charset="0"/>
              </a:rPr>
            </a:br>
            <a:r>
              <a:rPr lang="en-GB" altLang="de-DE" sz="1800" dirty="0" err="1">
                <a:solidFill>
                  <a:prstClr val="black"/>
                </a:solidFill>
                <a:latin typeface="Arial" panose="020B0604020202020204" pitchFamily="34" charset="0"/>
                <a:cs typeface="Arial" panose="020B0604020202020204" pitchFamily="34" charset="0"/>
              </a:rPr>
              <a:t>A</a:t>
            </a:r>
            <a:r>
              <a:rPr lang="en-GB" altLang="de-DE" sz="1800" baseline="-25000" dirty="0" err="1">
                <a:solidFill>
                  <a:prstClr val="black"/>
                </a:solidFill>
                <a:latin typeface="Arial" panose="020B0604020202020204" pitchFamily="34" charset="0"/>
                <a:cs typeface="Arial" panose="020B0604020202020204" pitchFamily="34" charset="0"/>
              </a:rPr>
              <a:t>k</a:t>
            </a:r>
            <a:r>
              <a:rPr lang="en-GB" altLang="de-DE" sz="1800" dirty="0" err="1">
                <a:solidFill>
                  <a:prstClr val="black"/>
                </a:solidFill>
                <a:latin typeface="Arial" panose="020B0604020202020204" pitchFamily="34" charset="0"/>
                <a:cs typeface="Arial" panose="020B0604020202020204" pitchFamily="34" charset="0"/>
              </a:rPr>
              <a:t>A</a:t>
            </a:r>
            <a:r>
              <a:rPr lang="en-GB" altLang="de-DE" sz="1800" baseline="-25000" dirty="0" err="1">
                <a:solidFill>
                  <a:prstClr val="black"/>
                </a:solidFill>
                <a:latin typeface="Arial" panose="020B0604020202020204" pitchFamily="34" charset="0"/>
                <a:cs typeface="Arial" panose="020B0604020202020204" pitchFamily="34" charset="0"/>
              </a:rPr>
              <a:t>l</a:t>
            </a:r>
            <a:endParaRPr lang="en-GB" altLang="de-DE" sz="1800" baseline="-25000" dirty="0">
              <a:solidFill>
                <a:prstClr val="black"/>
              </a:solidFill>
              <a:latin typeface="Arial" panose="020B0604020202020204" pitchFamily="34" charset="0"/>
              <a:cs typeface="Arial" panose="020B0604020202020204" pitchFamily="34" charset="0"/>
            </a:endParaRPr>
          </a:p>
        </p:txBody>
      </p:sp>
      <p:sp>
        <p:nvSpPr>
          <p:cNvPr id="23" name="Text Box 7"/>
          <p:cNvSpPr txBox="1">
            <a:spLocks noChangeArrowheads="1"/>
          </p:cNvSpPr>
          <p:nvPr/>
        </p:nvSpPr>
        <p:spPr bwMode="auto">
          <a:xfrm>
            <a:off x="6804248" y="2634585"/>
            <a:ext cx="801227" cy="646331"/>
          </a:xfrm>
          <a:prstGeom prst="rect">
            <a:avLst/>
          </a:prstGeom>
          <a:solidFill>
            <a:schemeClr val="bg1"/>
          </a:solidFill>
          <a:ln w="9525">
            <a:solidFill>
              <a:srgbClr val="000000"/>
            </a:solidFill>
            <a:miter lim="800000"/>
            <a:headEnd/>
            <a:tailEnd/>
          </a:ln>
          <a:effectLst>
            <a:outerShdw blurRad="50800" dist="38100" dir="2700000" algn="tl" rotWithShape="0">
              <a:prstClr val="black">
                <a:alpha val="40000"/>
              </a:prstClr>
            </a:outerShdw>
          </a:effectLst>
        </p:spPr>
        <p:txBody>
          <a:bodyPr wrap="square">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algn="ctr" eaLnBrk="1" fontAlgn="auto" hangingPunct="1">
              <a:spcBef>
                <a:spcPct val="50000"/>
              </a:spcBef>
              <a:spcAft>
                <a:spcPts val="0"/>
              </a:spcAft>
            </a:pPr>
            <a:r>
              <a:rPr lang="en-GB" altLang="de-DE" sz="1800" dirty="0">
                <a:solidFill>
                  <a:prstClr val="black"/>
                </a:solidFill>
                <a:latin typeface="Arial" panose="020B0604020202020204" pitchFamily="34" charset="0"/>
                <a:cs typeface="Arial" panose="020B0604020202020204" pitchFamily="34" charset="0"/>
              </a:rPr>
              <a:t>P</a:t>
            </a:r>
            <a:r>
              <a:rPr lang="en-GB" altLang="de-DE" sz="1800" baseline="-25000" dirty="0">
                <a:solidFill>
                  <a:prstClr val="black"/>
                </a:solidFill>
                <a:latin typeface="Arial" panose="020B0604020202020204" pitchFamily="34" charset="0"/>
                <a:cs typeface="Arial" panose="020B0604020202020204" pitchFamily="34" charset="0"/>
              </a:rPr>
              <a:t>2</a:t>
            </a:r>
            <a:br>
              <a:rPr lang="en-GB" altLang="de-DE" sz="1800" baseline="-25000" dirty="0">
                <a:solidFill>
                  <a:prstClr val="black"/>
                </a:solidFill>
                <a:latin typeface="Arial" panose="020B0604020202020204" pitchFamily="34" charset="0"/>
                <a:cs typeface="Arial" panose="020B0604020202020204" pitchFamily="34" charset="0"/>
              </a:rPr>
            </a:br>
            <a:r>
              <a:rPr lang="en-GB" altLang="de-DE" sz="1800" dirty="0" err="1">
                <a:solidFill>
                  <a:prstClr val="black"/>
                </a:solidFill>
                <a:latin typeface="Arial" panose="020B0604020202020204" pitchFamily="34" charset="0"/>
                <a:cs typeface="Arial" panose="020B0604020202020204" pitchFamily="34" charset="0"/>
              </a:rPr>
              <a:t>A</a:t>
            </a:r>
            <a:r>
              <a:rPr lang="en-GB" altLang="de-DE" sz="1800" baseline="-25000" dirty="0" err="1">
                <a:solidFill>
                  <a:prstClr val="black"/>
                </a:solidFill>
                <a:latin typeface="Arial" panose="020B0604020202020204" pitchFamily="34" charset="0"/>
                <a:cs typeface="Arial" panose="020B0604020202020204" pitchFamily="34" charset="0"/>
              </a:rPr>
              <a:t>m</a:t>
            </a:r>
            <a:r>
              <a:rPr lang="en-GB" altLang="de-DE" sz="1800" dirty="0" err="1">
                <a:solidFill>
                  <a:prstClr val="black"/>
                </a:solidFill>
                <a:latin typeface="Arial" panose="020B0604020202020204" pitchFamily="34" charset="0"/>
                <a:cs typeface="Arial" panose="020B0604020202020204" pitchFamily="34" charset="0"/>
              </a:rPr>
              <a:t>A</a:t>
            </a:r>
            <a:r>
              <a:rPr lang="en-GB" altLang="de-DE" sz="1800" baseline="-25000" dirty="0" err="1">
                <a:solidFill>
                  <a:prstClr val="black"/>
                </a:solidFill>
                <a:latin typeface="Arial" panose="020B0604020202020204" pitchFamily="34" charset="0"/>
                <a:cs typeface="Arial" panose="020B0604020202020204" pitchFamily="34" charset="0"/>
              </a:rPr>
              <a:t>n</a:t>
            </a:r>
            <a:endParaRPr lang="en-GB" altLang="de-DE" sz="1800" baseline="-25000" dirty="0">
              <a:solidFill>
                <a:prstClr val="black"/>
              </a:solidFill>
              <a:latin typeface="Arial" panose="020B0604020202020204" pitchFamily="34" charset="0"/>
              <a:cs typeface="Arial" panose="020B0604020202020204" pitchFamily="34" charset="0"/>
            </a:endParaRPr>
          </a:p>
        </p:txBody>
      </p:sp>
      <p:sp>
        <p:nvSpPr>
          <p:cNvPr id="24" name="TextBox 23"/>
          <p:cNvSpPr txBox="1"/>
          <p:nvPr/>
        </p:nvSpPr>
        <p:spPr>
          <a:xfrm>
            <a:off x="6331546" y="2560334"/>
            <a:ext cx="311733" cy="370390"/>
          </a:xfrm>
          <a:prstGeom prst="rect">
            <a:avLst/>
          </a:prstGeom>
          <a:solidFill>
            <a:schemeClr val="bg1"/>
          </a:solidFill>
          <a:ln>
            <a:solidFill>
              <a:schemeClr val="bg1">
                <a:lumMod val="75000"/>
              </a:schemeClr>
            </a:solidFill>
          </a:ln>
          <a:effectLst/>
        </p:spPr>
        <p:txBody>
          <a:bodyPr wrap="square" rtlCol="0">
            <a:spAutoFit/>
          </a:bodyPr>
          <a:lstStyle>
            <a:defPPr>
              <a:defRPr lang="de-DE"/>
            </a:defPPr>
            <a:lvl1pPr marL="0" marR="0" lvl="0" indent="0" algn="ctr" defTabSz="914400" eaLnBrk="1" fontAlgn="auto" latinLnBrk="0" hangingPunct="1">
              <a:lnSpc>
                <a:spcPct val="100000"/>
              </a:lnSpc>
              <a:spcBef>
                <a:spcPts val="0"/>
              </a:spcBef>
              <a:spcAft>
                <a:spcPts val="0"/>
              </a:spcAft>
              <a:buClrTx/>
              <a:buSzTx/>
              <a:buFontTx/>
              <a:buNone/>
              <a:tabLst/>
              <a:defRPr kumimoji="0" sz="1800" b="1" i="0" u="none" strike="noStrike" kern="0" cap="none" spc="0" normalizeH="0" baseline="0">
                <a:ln>
                  <a:noFill/>
                </a:ln>
                <a:solidFill>
                  <a:prstClr val="black"/>
                </a:solidFill>
                <a:effectLst/>
                <a:uLnTx/>
                <a:uFillTx/>
                <a:latin typeface="Bradley Hand ITC" panose="03070402050302030203" pitchFamily="66" charset="0"/>
                <a:cs typeface="+mn-cs"/>
              </a:defRPr>
            </a:lvl1pPr>
          </a:lstStyle>
          <a:p>
            <a:r>
              <a:rPr lang="en-GB" b="0" dirty="0">
                <a:latin typeface="Berlin Sans FB" panose="020E0602020502020306" pitchFamily="34" charset="0"/>
                <a:cs typeface="Arial" panose="020B0604020202020204" pitchFamily="34" charset="0"/>
              </a:rPr>
              <a:t>X</a:t>
            </a:r>
          </a:p>
        </p:txBody>
      </p:sp>
      <p:sp>
        <p:nvSpPr>
          <p:cNvPr id="25" name="TextBox 24"/>
          <p:cNvSpPr txBox="1"/>
          <p:nvPr/>
        </p:nvSpPr>
        <p:spPr>
          <a:xfrm>
            <a:off x="6331546" y="2162343"/>
            <a:ext cx="311733" cy="370390"/>
          </a:xfrm>
          <a:prstGeom prst="rect">
            <a:avLst/>
          </a:prstGeom>
          <a:solidFill>
            <a:schemeClr val="bg1"/>
          </a:solidFill>
          <a:ln>
            <a:solidFill>
              <a:schemeClr val="bg1">
                <a:lumMod val="75000"/>
              </a:schemeClr>
            </a:solidFill>
          </a:ln>
          <a:effectLst/>
        </p:spPr>
        <p:txBody>
          <a:bodyPr wrap="square" rtlCol="0">
            <a:spAutoFit/>
          </a:bodyPr>
          <a:lstStyle>
            <a:defPPr>
              <a:defRPr lang="de-DE"/>
            </a:defPPr>
            <a:lvl1pPr marL="0" marR="0" lvl="0" indent="0" algn="ctr" defTabSz="914400" eaLnBrk="1" fontAlgn="auto" latinLnBrk="0" hangingPunct="1">
              <a:lnSpc>
                <a:spcPct val="100000"/>
              </a:lnSpc>
              <a:spcBef>
                <a:spcPts val="0"/>
              </a:spcBef>
              <a:spcAft>
                <a:spcPts val="0"/>
              </a:spcAft>
              <a:buClrTx/>
              <a:buSzTx/>
              <a:buFontTx/>
              <a:buNone/>
              <a:tabLst/>
              <a:defRPr kumimoji="0" sz="1800" b="1" i="0" u="none" strike="noStrike" kern="0" cap="none" spc="0" normalizeH="0" baseline="0">
                <a:ln>
                  <a:noFill/>
                </a:ln>
                <a:solidFill>
                  <a:prstClr val="black"/>
                </a:solidFill>
                <a:effectLst/>
                <a:uLnTx/>
                <a:uFillTx/>
                <a:latin typeface="Bradley Hand ITC" panose="03070402050302030203" pitchFamily="66" charset="0"/>
                <a:cs typeface="+mn-cs"/>
              </a:defRPr>
            </a:lvl1pPr>
          </a:lstStyle>
          <a:p>
            <a:r>
              <a:rPr lang="en-GB" b="0" dirty="0">
                <a:latin typeface="Berlin Sans FB" panose="020E0602020502020306" pitchFamily="34" charset="0"/>
                <a:cs typeface="Arial" panose="020B0604020202020204" pitchFamily="34" charset="0"/>
              </a:rPr>
              <a:t>X</a:t>
            </a:r>
          </a:p>
        </p:txBody>
      </p:sp>
      <p:sp>
        <p:nvSpPr>
          <p:cNvPr id="26" name="Text Box 15"/>
          <p:cNvSpPr txBox="1">
            <a:spLocks noChangeArrowheads="1"/>
          </p:cNvSpPr>
          <p:nvPr/>
        </p:nvSpPr>
        <p:spPr bwMode="auto">
          <a:xfrm>
            <a:off x="5604415" y="3487648"/>
            <a:ext cx="471488" cy="369332"/>
          </a:xfrm>
          <a:prstGeom prst="rect">
            <a:avLst/>
          </a:prstGeom>
          <a:solidFill>
            <a:schemeClr val="bg1"/>
          </a:solidFill>
          <a:ln w="9525">
            <a:solidFill>
              <a:srgbClr val="000000"/>
            </a:solidFill>
            <a:miter lim="800000"/>
            <a:headEnd/>
            <a:tailEnd/>
          </a:ln>
          <a:effectLst>
            <a:outerShdw blurRad="50800" dist="38100" dir="2700000" algn="tl" rotWithShape="0">
              <a:prstClr val="black">
                <a:alpha val="40000"/>
              </a:prstClr>
            </a:outerShdw>
          </a:effectLst>
        </p:spPr>
        <p:txBody>
          <a:bodyPr wrap="square">
            <a:spAutoFit/>
          </a:bodyPr>
          <a:lstStyle>
            <a:defPPr>
              <a:defRPr lang="en-US"/>
            </a:defPPr>
            <a:lvl1pPr>
              <a:spcBef>
                <a:spcPct val="50000"/>
              </a:spcBef>
              <a:defRPr b="1">
                <a:latin typeface="Arial" panose="020B0604020202020204" pitchFamily="34" charset="0"/>
                <a:cs typeface="Arial" panose="020B0604020202020204" pitchFamily="34" charset="0"/>
              </a:defRPr>
            </a:lvl1pPr>
            <a:lvl2pPr marL="742950" indent="-285750" eaLnBrk="0" hangingPunct="0">
              <a:defRPr sz="1600">
                <a:latin typeface="Arial" charset="0"/>
                <a:cs typeface="Arial" charset="0"/>
              </a:defRPr>
            </a:lvl2pPr>
            <a:lvl3pPr marL="1143000" indent="-228600" eaLnBrk="0" hangingPunct="0">
              <a:defRPr sz="1600">
                <a:latin typeface="Arial" charset="0"/>
                <a:cs typeface="Arial" charset="0"/>
              </a:defRPr>
            </a:lvl3pPr>
            <a:lvl4pPr marL="1600200" indent="-228600" eaLnBrk="0" hangingPunct="0">
              <a:defRPr sz="1600">
                <a:latin typeface="Arial" charset="0"/>
                <a:cs typeface="Arial" charset="0"/>
              </a:defRPr>
            </a:lvl4pPr>
            <a:lvl5pPr marL="2057400" indent="-228600" eaLnBrk="0" hangingPunct="0">
              <a:defRPr sz="1600">
                <a:latin typeface="Arial" charset="0"/>
                <a:cs typeface="Arial" charset="0"/>
              </a:defRPr>
            </a:lvl5pPr>
            <a:lvl6pPr marL="2514600" indent="-228600" eaLnBrk="0" fontAlgn="base" hangingPunct="0">
              <a:spcBef>
                <a:spcPct val="0"/>
              </a:spcBef>
              <a:spcAft>
                <a:spcPct val="0"/>
              </a:spcAft>
              <a:defRPr sz="1600">
                <a:latin typeface="Arial" charset="0"/>
                <a:cs typeface="Arial" charset="0"/>
              </a:defRPr>
            </a:lvl6pPr>
            <a:lvl7pPr marL="2971800" indent="-228600" eaLnBrk="0" fontAlgn="base" hangingPunct="0">
              <a:spcBef>
                <a:spcPct val="0"/>
              </a:spcBef>
              <a:spcAft>
                <a:spcPct val="0"/>
              </a:spcAft>
              <a:defRPr sz="1600">
                <a:latin typeface="Arial" charset="0"/>
                <a:cs typeface="Arial" charset="0"/>
              </a:defRPr>
            </a:lvl7pPr>
            <a:lvl8pPr marL="3429000" indent="-228600" eaLnBrk="0" fontAlgn="base" hangingPunct="0">
              <a:spcBef>
                <a:spcPct val="0"/>
              </a:spcBef>
              <a:spcAft>
                <a:spcPct val="0"/>
              </a:spcAft>
              <a:defRPr sz="1600">
                <a:latin typeface="Arial" charset="0"/>
                <a:cs typeface="Arial" charset="0"/>
              </a:defRPr>
            </a:lvl8pPr>
            <a:lvl9pPr marL="3886200" indent="-228600" eaLnBrk="0" fontAlgn="base" hangingPunct="0">
              <a:spcBef>
                <a:spcPct val="0"/>
              </a:spcBef>
              <a:spcAft>
                <a:spcPct val="0"/>
              </a:spcAft>
              <a:defRPr sz="1600">
                <a:latin typeface="Arial" charset="0"/>
                <a:cs typeface="Arial" charset="0"/>
              </a:defRPr>
            </a:lvl9pP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en-GB" altLang="de-DE" sz="1800" b="0" i="0" u="none" strike="noStrike" kern="0" cap="none" spc="0" normalizeH="0" baseline="0" dirty="0">
                <a:ln>
                  <a:noFill/>
                </a:ln>
                <a:solidFill>
                  <a:prstClr val="black"/>
                </a:solidFill>
                <a:effectLst/>
                <a:uLnTx/>
                <a:uFillTx/>
              </a:rPr>
              <a:t>X</a:t>
            </a:r>
          </a:p>
        </p:txBody>
      </p:sp>
      <p:sp>
        <p:nvSpPr>
          <p:cNvPr id="27" name="Text Box 16"/>
          <p:cNvSpPr txBox="1">
            <a:spLocks noChangeArrowheads="1"/>
          </p:cNvSpPr>
          <p:nvPr/>
        </p:nvSpPr>
        <p:spPr bwMode="auto">
          <a:xfrm>
            <a:off x="6921039" y="3487648"/>
            <a:ext cx="442913" cy="369332"/>
          </a:xfrm>
          <a:prstGeom prst="rect">
            <a:avLst/>
          </a:prstGeom>
          <a:solidFill>
            <a:schemeClr val="bg1"/>
          </a:solidFill>
          <a:ln w="9525">
            <a:solidFill>
              <a:srgbClr val="000000"/>
            </a:solidFill>
            <a:miter lim="800000"/>
            <a:headEnd/>
            <a:tailEnd/>
          </a:ln>
          <a:effectLst>
            <a:outerShdw blurRad="50800" dist="38100" dir="2700000" algn="tl" rotWithShape="0">
              <a:prstClr val="black">
                <a:alpha val="40000"/>
              </a:prstClr>
            </a:outerShdw>
          </a:effectLst>
        </p:spPr>
        <p:txBody>
          <a:bodyPr wrap="square">
            <a:spAutoFit/>
          </a:bodyPr>
          <a:lstStyle>
            <a:defPPr>
              <a:defRPr lang="en-US"/>
            </a:defPPr>
            <a:lvl1pPr algn="ctr">
              <a:spcBef>
                <a:spcPct val="50000"/>
              </a:spcBef>
              <a:defRPr b="1">
                <a:latin typeface="Arial" panose="020B0604020202020204" pitchFamily="34" charset="0"/>
                <a:cs typeface="Arial" panose="020B0604020202020204" pitchFamily="34" charset="0"/>
              </a:defRPr>
            </a:lvl1pPr>
            <a:lvl2pPr marL="742950" indent="-285750" eaLnBrk="0" hangingPunct="0">
              <a:defRPr sz="1600">
                <a:latin typeface="Arial" charset="0"/>
                <a:cs typeface="Arial" charset="0"/>
              </a:defRPr>
            </a:lvl2pPr>
            <a:lvl3pPr marL="1143000" indent="-228600" eaLnBrk="0" hangingPunct="0">
              <a:defRPr sz="1600">
                <a:latin typeface="Arial" charset="0"/>
                <a:cs typeface="Arial" charset="0"/>
              </a:defRPr>
            </a:lvl3pPr>
            <a:lvl4pPr marL="1600200" indent="-228600" eaLnBrk="0" hangingPunct="0">
              <a:defRPr sz="1600">
                <a:latin typeface="Arial" charset="0"/>
                <a:cs typeface="Arial" charset="0"/>
              </a:defRPr>
            </a:lvl4pPr>
            <a:lvl5pPr marL="2057400" indent="-228600" eaLnBrk="0" hangingPunct="0">
              <a:defRPr sz="1600">
                <a:latin typeface="Arial" charset="0"/>
                <a:cs typeface="Arial" charset="0"/>
              </a:defRPr>
            </a:lvl5pPr>
            <a:lvl6pPr marL="2514600" indent="-228600" eaLnBrk="0" fontAlgn="base" hangingPunct="0">
              <a:spcBef>
                <a:spcPct val="0"/>
              </a:spcBef>
              <a:spcAft>
                <a:spcPct val="0"/>
              </a:spcAft>
              <a:defRPr sz="1600">
                <a:latin typeface="Arial" charset="0"/>
                <a:cs typeface="Arial" charset="0"/>
              </a:defRPr>
            </a:lvl6pPr>
            <a:lvl7pPr marL="2971800" indent="-228600" eaLnBrk="0" fontAlgn="base" hangingPunct="0">
              <a:spcBef>
                <a:spcPct val="0"/>
              </a:spcBef>
              <a:spcAft>
                <a:spcPct val="0"/>
              </a:spcAft>
              <a:defRPr sz="1600">
                <a:latin typeface="Arial" charset="0"/>
                <a:cs typeface="Arial" charset="0"/>
              </a:defRPr>
            </a:lvl7pPr>
            <a:lvl8pPr marL="3429000" indent="-228600" eaLnBrk="0" fontAlgn="base" hangingPunct="0">
              <a:spcBef>
                <a:spcPct val="0"/>
              </a:spcBef>
              <a:spcAft>
                <a:spcPct val="0"/>
              </a:spcAft>
              <a:defRPr sz="1600">
                <a:latin typeface="Arial" charset="0"/>
                <a:cs typeface="Arial" charset="0"/>
              </a:defRPr>
            </a:lvl8pPr>
            <a:lvl9pPr marL="3886200" indent="-228600" eaLnBrk="0" fontAlgn="base" hangingPunct="0">
              <a:spcBef>
                <a:spcPct val="0"/>
              </a:spcBef>
              <a:spcAft>
                <a:spcPct val="0"/>
              </a:spcAft>
              <a:defRPr sz="1600">
                <a:latin typeface="Arial" charset="0"/>
                <a:cs typeface="Arial" charset="0"/>
              </a:defRPr>
            </a:lvl9pP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en-GB" altLang="de-DE" sz="1800" b="0" i="0" u="none" strike="noStrike" kern="0" cap="none" spc="0" normalizeH="0" baseline="0" dirty="0">
                <a:ln>
                  <a:noFill/>
                </a:ln>
                <a:solidFill>
                  <a:prstClr val="black"/>
                </a:solidFill>
                <a:effectLst/>
                <a:uLnTx/>
                <a:uFillTx/>
              </a:rPr>
              <a:t>Y</a:t>
            </a:r>
          </a:p>
        </p:txBody>
      </p:sp>
      <p:cxnSp>
        <p:nvCxnSpPr>
          <p:cNvPr id="28" name="Straight Arrow Connector 27"/>
          <p:cNvCxnSpPr>
            <a:stCxn id="24" idx="2"/>
            <a:endCxn id="26" idx="0"/>
          </p:cNvCxnSpPr>
          <p:nvPr/>
        </p:nvCxnSpPr>
        <p:spPr>
          <a:xfrm flipH="1">
            <a:off x="5840159" y="2930724"/>
            <a:ext cx="647254" cy="556924"/>
          </a:xfrm>
          <a:prstGeom prst="straightConnector1">
            <a:avLst/>
          </a:prstGeom>
          <a:noFill/>
          <a:ln w="19050">
            <a:solidFill>
              <a:sysClr val="windowText" lastClr="000000"/>
            </a:solidFill>
            <a:round/>
            <a:headEnd/>
            <a:tailEnd type="triangle" w="med" len="me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cxnSp>
      <p:cxnSp>
        <p:nvCxnSpPr>
          <p:cNvPr id="29" name="Straight Arrow Connector 28"/>
          <p:cNvCxnSpPr>
            <a:stCxn id="24" idx="2"/>
            <a:endCxn id="27" idx="0"/>
          </p:cNvCxnSpPr>
          <p:nvPr/>
        </p:nvCxnSpPr>
        <p:spPr>
          <a:xfrm>
            <a:off x="6487413" y="2930724"/>
            <a:ext cx="655083" cy="556924"/>
          </a:xfrm>
          <a:prstGeom prst="straightConnector1">
            <a:avLst/>
          </a:prstGeom>
          <a:noFill/>
          <a:ln w="19050">
            <a:solidFill>
              <a:sysClr val="windowText" lastClr="000000"/>
            </a:solidFill>
            <a:round/>
            <a:headEnd/>
            <a:tailEnd type="triangle" w="med" len="me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cxnSp>
      <p:sp>
        <p:nvSpPr>
          <p:cNvPr id="30" name="Text Box 15"/>
          <p:cNvSpPr txBox="1">
            <a:spLocks noChangeArrowheads="1"/>
          </p:cNvSpPr>
          <p:nvPr/>
        </p:nvSpPr>
        <p:spPr bwMode="auto">
          <a:xfrm>
            <a:off x="5608229" y="1192684"/>
            <a:ext cx="471488" cy="369332"/>
          </a:xfrm>
          <a:prstGeom prst="rect">
            <a:avLst/>
          </a:prstGeom>
          <a:solidFill>
            <a:schemeClr val="bg1"/>
          </a:solidFill>
          <a:ln w="9525">
            <a:solidFill>
              <a:srgbClr val="000000"/>
            </a:solidFill>
            <a:miter lim="800000"/>
            <a:headEnd/>
            <a:tailEnd/>
          </a:ln>
          <a:effectLst>
            <a:outerShdw blurRad="50800" dist="38100" dir="2700000" algn="tl" rotWithShape="0">
              <a:prstClr val="black">
                <a:alpha val="40000"/>
              </a:prstClr>
            </a:outerShdw>
          </a:effectLst>
        </p:spPr>
        <p:txBody>
          <a:bodyPr wrap="square">
            <a:spAutoFit/>
          </a:bodyPr>
          <a:lstStyle>
            <a:defPPr>
              <a:defRPr lang="en-US"/>
            </a:defPPr>
            <a:lvl1pPr>
              <a:spcBef>
                <a:spcPct val="50000"/>
              </a:spcBef>
              <a:defRPr b="1">
                <a:latin typeface="Arial" panose="020B0604020202020204" pitchFamily="34" charset="0"/>
                <a:cs typeface="Arial" panose="020B0604020202020204" pitchFamily="34" charset="0"/>
              </a:defRPr>
            </a:lvl1pPr>
            <a:lvl2pPr marL="742950" indent="-285750" eaLnBrk="0" hangingPunct="0">
              <a:defRPr sz="1600">
                <a:latin typeface="Arial" charset="0"/>
                <a:cs typeface="Arial" charset="0"/>
              </a:defRPr>
            </a:lvl2pPr>
            <a:lvl3pPr marL="1143000" indent="-228600" eaLnBrk="0" hangingPunct="0">
              <a:defRPr sz="1600">
                <a:latin typeface="Arial" charset="0"/>
                <a:cs typeface="Arial" charset="0"/>
              </a:defRPr>
            </a:lvl3pPr>
            <a:lvl4pPr marL="1600200" indent="-228600" eaLnBrk="0" hangingPunct="0">
              <a:defRPr sz="1600">
                <a:latin typeface="Arial" charset="0"/>
                <a:cs typeface="Arial" charset="0"/>
              </a:defRPr>
            </a:lvl4pPr>
            <a:lvl5pPr marL="2057400" indent="-228600" eaLnBrk="0" hangingPunct="0">
              <a:defRPr sz="1600">
                <a:latin typeface="Arial" charset="0"/>
                <a:cs typeface="Arial" charset="0"/>
              </a:defRPr>
            </a:lvl5pPr>
            <a:lvl6pPr marL="2514600" indent="-228600" eaLnBrk="0" fontAlgn="base" hangingPunct="0">
              <a:spcBef>
                <a:spcPct val="0"/>
              </a:spcBef>
              <a:spcAft>
                <a:spcPct val="0"/>
              </a:spcAft>
              <a:defRPr sz="1600">
                <a:latin typeface="Arial" charset="0"/>
                <a:cs typeface="Arial" charset="0"/>
              </a:defRPr>
            </a:lvl6pPr>
            <a:lvl7pPr marL="2971800" indent="-228600" eaLnBrk="0" fontAlgn="base" hangingPunct="0">
              <a:spcBef>
                <a:spcPct val="0"/>
              </a:spcBef>
              <a:spcAft>
                <a:spcPct val="0"/>
              </a:spcAft>
              <a:defRPr sz="1600">
                <a:latin typeface="Arial" charset="0"/>
                <a:cs typeface="Arial" charset="0"/>
              </a:defRPr>
            </a:lvl7pPr>
            <a:lvl8pPr marL="3429000" indent="-228600" eaLnBrk="0" fontAlgn="base" hangingPunct="0">
              <a:spcBef>
                <a:spcPct val="0"/>
              </a:spcBef>
              <a:spcAft>
                <a:spcPct val="0"/>
              </a:spcAft>
              <a:defRPr sz="1600">
                <a:latin typeface="Arial" charset="0"/>
                <a:cs typeface="Arial" charset="0"/>
              </a:defRPr>
            </a:lvl8pPr>
            <a:lvl9pPr marL="3886200" indent="-228600" eaLnBrk="0" fontAlgn="base" hangingPunct="0">
              <a:spcBef>
                <a:spcPct val="0"/>
              </a:spcBef>
              <a:spcAft>
                <a:spcPct val="0"/>
              </a:spcAft>
              <a:defRPr sz="1600">
                <a:latin typeface="Arial" charset="0"/>
                <a:cs typeface="Arial" charset="0"/>
              </a:defRPr>
            </a:lvl9pP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en-GB" altLang="de-DE" sz="1800" b="0" i="0" u="none" strike="noStrike" kern="0" cap="none" spc="0" normalizeH="0" baseline="0" dirty="0">
                <a:ln>
                  <a:noFill/>
                </a:ln>
                <a:solidFill>
                  <a:prstClr val="black"/>
                </a:solidFill>
                <a:effectLst/>
                <a:uLnTx/>
                <a:uFillTx/>
              </a:rPr>
              <a:t>V</a:t>
            </a:r>
          </a:p>
        </p:txBody>
      </p:sp>
      <p:sp>
        <p:nvSpPr>
          <p:cNvPr id="31" name="Text Box 16"/>
          <p:cNvSpPr txBox="1">
            <a:spLocks noChangeArrowheads="1"/>
          </p:cNvSpPr>
          <p:nvPr/>
        </p:nvSpPr>
        <p:spPr bwMode="auto">
          <a:xfrm>
            <a:off x="6921039" y="1192684"/>
            <a:ext cx="442913" cy="369332"/>
          </a:xfrm>
          <a:prstGeom prst="rect">
            <a:avLst/>
          </a:prstGeom>
          <a:solidFill>
            <a:schemeClr val="bg1"/>
          </a:solidFill>
          <a:ln w="9525">
            <a:solidFill>
              <a:srgbClr val="000000"/>
            </a:solidFill>
            <a:miter lim="800000"/>
            <a:headEnd/>
            <a:tailEnd/>
          </a:ln>
          <a:effectLst>
            <a:outerShdw blurRad="50800" dist="38100" dir="2700000" algn="tl" rotWithShape="0">
              <a:prstClr val="black">
                <a:alpha val="40000"/>
              </a:prstClr>
            </a:outerShdw>
          </a:effectLst>
        </p:spPr>
        <p:txBody>
          <a:bodyPr wrap="square">
            <a:spAutoFit/>
          </a:bodyPr>
          <a:lstStyle>
            <a:defPPr>
              <a:defRPr lang="en-US"/>
            </a:defPPr>
            <a:lvl1pPr algn="ctr">
              <a:spcBef>
                <a:spcPct val="50000"/>
              </a:spcBef>
              <a:defRPr b="1">
                <a:latin typeface="Arial" panose="020B0604020202020204" pitchFamily="34" charset="0"/>
                <a:cs typeface="Arial" panose="020B0604020202020204" pitchFamily="34" charset="0"/>
              </a:defRPr>
            </a:lvl1pPr>
            <a:lvl2pPr marL="742950" indent="-285750" eaLnBrk="0" hangingPunct="0">
              <a:defRPr sz="1600">
                <a:latin typeface="Arial" charset="0"/>
                <a:cs typeface="Arial" charset="0"/>
              </a:defRPr>
            </a:lvl2pPr>
            <a:lvl3pPr marL="1143000" indent="-228600" eaLnBrk="0" hangingPunct="0">
              <a:defRPr sz="1600">
                <a:latin typeface="Arial" charset="0"/>
                <a:cs typeface="Arial" charset="0"/>
              </a:defRPr>
            </a:lvl3pPr>
            <a:lvl4pPr marL="1600200" indent="-228600" eaLnBrk="0" hangingPunct="0">
              <a:defRPr sz="1600">
                <a:latin typeface="Arial" charset="0"/>
                <a:cs typeface="Arial" charset="0"/>
              </a:defRPr>
            </a:lvl4pPr>
            <a:lvl5pPr marL="2057400" indent="-228600" eaLnBrk="0" hangingPunct="0">
              <a:defRPr sz="1600">
                <a:latin typeface="Arial" charset="0"/>
                <a:cs typeface="Arial" charset="0"/>
              </a:defRPr>
            </a:lvl5pPr>
            <a:lvl6pPr marL="2514600" indent="-228600" eaLnBrk="0" fontAlgn="base" hangingPunct="0">
              <a:spcBef>
                <a:spcPct val="0"/>
              </a:spcBef>
              <a:spcAft>
                <a:spcPct val="0"/>
              </a:spcAft>
              <a:defRPr sz="1600">
                <a:latin typeface="Arial" charset="0"/>
                <a:cs typeface="Arial" charset="0"/>
              </a:defRPr>
            </a:lvl6pPr>
            <a:lvl7pPr marL="2971800" indent="-228600" eaLnBrk="0" fontAlgn="base" hangingPunct="0">
              <a:spcBef>
                <a:spcPct val="0"/>
              </a:spcBef>
              <a:spcAft>
                <a:spcPct val="0"/>
              </a:spcAft>
              <a:defRPr sz="1600">
                <a:latin typeface="Arial" charset="0"/>
                <a:cs typeface="Arial" charset="0"/>
              </a:defRPr>
            </a:lvl7pPr>
            <a:lvl8pPr marL="3429000" indent="-228600" eaLnBrk="0" fontAlgn="base" hangingPunct="0">
              <a:spcBef>
                <a:spcPct val="0"/>
              </a:spcBef>
              <a:spcAft>
                <a:spcPct val="0"/>
              </a:spcAft>
              <a:defRPr sz="1600">
                <a:latin typeface="Arial" charset="0"/>
                <a:cs typeface="Arial" charset="0"/>
              </a:defRPr>
            </a:lvl8pPr>
            <a:lvl9pPr marL="3886200" indent="-228600" eaLnBrk="0" fontAlgn="base" hangingPunct="0">
              <a:spcBef>
                <a:spcPct val="0"/>
              </a:spcBef>
              <a:spcAft>
                <a:spcPct val="0"/>
              </a:spcAft>
              <a:defRPr sz="1600">
                <a:latin typeface="Arial" charset="0"/>
                <a:cs typeface="Arial" charset="0"/>
              </a:defRPr>
            </a:lvl9pP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en-GB" altLang="de-DE" sz="1800" b="0" i="0" u="none" strike="noStrike" kern="0" cap="none" spc="0" normalizeH="0" baseline="0" dirty="0">
                <a:ln>
                  <a:noFill/>
                </a:ln>
                <a:solidFill>
                  <a:prstClr val="black"/>
                </a:solidFill>
                <a:effectLst/>
                <a:uLnTx/>
                <a:uFillTx/>
              </a:rPr>
              <a:t>W</a:t>
            </a:r>
          </a:p>
        </p:txBody>
      </p:sp>
      <p:cxnSp>
        <p:nvCxnSpPr>
          <p:cNvPr id="32" name="Straight Arrow Connector 31"/>
          <p:cNvCxnSpPr>
            <a:stCxn id="25" idx="0"/>
            <a:endCxn id="30" idx="2"/>
          </p:cNvCxnSpPr>
          <p:nvPr/>
        </p:nvCxnSpPr>
        <p:spPr>
          <a:xfrm flipH="1" flipV="1">
            <a:off x="5843973" y="1562016"/>
            <a:ext cx="643440" cy="600327"/>
          </a:xfrm>
          <a:prstGeom prst="straightConnector1">
            <a:avLst/>
          </a:prstGeom>
          <a:noFill/>
          <a:ln w="19050">
            <a:solidFill>
              <a:sysClr val="windowText" lastClr="000000"/>
            </a:solidFill>
            <a:round/>
            <a:headEnd/>
            <a:tailEnd type="triangle" w="med" len="me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cxnSp>
      <p:cxnSp>
        <p:nvCxnSpPr>
          <p:cNvPr id="33" name="Straight Arrow Connector 32"/>
          <p:cNvCxnSpPr>
            <a:stCxn id="25" idx="0"/>
            <a:endCxn id="31" idx="2"/>
          </p:cNvCxnSpPr>
          <p:nvPr/>
        </p:nvCxnSpPr>
        <p:spPr>
          <a:xfrm flipV="1">
            <a:off x="6487413" y="1562016"/>
            <a:ext cx="655083" cy="600327"/>
          </a:xfrm>
          <a:prstGeom prst="straightConnector1">
            <a:avLst/>
          </a:prstGeom>
          <a:noFill/>
          <a:ln w="19050">
            <a:solidFill>
              <a:sysClr val="windowText" lastClr="000000"/>
            </a:solidFill>
            <a:round/>
            <a:headEnd/>
            <a:tailEnd type="triangle" w="med" len="me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cxnSp>
      <p:grpSp>
        <p:nvGrpSpPr>
          <p:cNvPr id="34" name="Group 33"/>
          <p:cNvGrpSpPr/>
          <p:nvPr/>
        </p:nvGrpSpPr>
        <p:grpSpPr>
          <a:xfrm>
            <a:off x="5779776" y="3915976"/>
            <a:ext cx="1524171" cy="574961"/>
            <a:chOff x="4875015" y="3616692"/>
            <a:chExt cx="1524171" cy="733092"/>
          </a:xfrm>
          <a:solidFill>
            <a:srgbClr val="0070C0"/>
          </a:solidFill>
        </p:grpSpPr>
        <p:sp>
          <p:nvSpPr>
            <p:cNvPr id="35" name="Curved Up Arrow 34"/>
            <p:cNvSpPr/>
            <p:nvPr/>
          </p:nvSpPr>
          <p:spPr>
            <a:xfrm>
              <a:off x="4959186" y="3616692"/>
              <a:ext cx="1440000" cy="720000"/>
            </a:xfrm>
            <a:prstGeom prst="curvedUpArrow">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latin typeface="Arial" panose="020B0604020202020204" pitchFamily="34" charset="0"/>
                <a:cs typeface="Arial" panose="020B0604020202020204" pitchFamily="34" charset="0"/>
              </a:endParaRPr>
            </a:p>
          </p:txBody>
        </p:sp>
        <p:sp>
          <p:nvSpPr>
            <p:cNvPr id="36" name="Curved Up Arrow 35"/>
            <p:cNvSpPr/>
            <p:nvPr/>
          </p:nvSpPr>
          <p:spPr>
            <a:xfrm flipH="1">
              <a:off x="4875015" y="3629784"/>
              <a:ext cx="1440000" cy="720000"/>
            </a:xfrm>
            <a:prstGeom prst="curvedUpArrow">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latin typeface="Arial" panose="020B0604020202020204" pitchFamily="34" charset="0"/>
                <a:cs typeface="Arial" panose="020B0604020202020204" pitchFamily="34" charset="0"/>
              </a:endParaRPr>
            </a:p>
          </p:txBody>
        </p:sp>
      </p:grpSp>
      <p:grpSp>
        <p:nvGrpSpPr>
          <p:cNvPr id="37" name="Group 36"/>
          <p:cNvGrpSpPr/>
          <p:nvPr/>
        </p:nvGrpSpPr>
        <p:grpSpPr>
          <a:xfrm rot="16200000">
            <a:off x="6440714" y="2158286"/>
            <a:ext cx="2664296" cy="733092"/>
            <a:chOff x="4875015" y="3616692"/>
            <a:chExt cx="1524171" cy="733092"/>
          </a:xfrm>
          <a:solidFill>
            <a:schemeClr val="bg1">
              <a:lumMod val="75000"/>
            </a:schemeClr>
          </a:solidFill>
        </p:grpSpPr>
        <p:sp>
          <p:nvSpPr>
            <p:cNvPr id="38" name="Curved Up Arrow 37"/>
            <p:cNvSpPr/>
            <p:nvPr/>
          </p:nvSpPr>
          <p:spPr>
            <a:xfrm>
              <a:off x="4959186" y="3616692"/>
              <a:ext cx="1440000" cy="720000"/>
            </a:xfrm>
            <a:prstGeom prst="curvedUpArrow">
              <a:avLst/>
            </a:prstGeom>
            <a:gr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latin typeface="Arial" panose="020B0604020202020204" pitchFamily="34" charset="0"/>
                <a:cs typeface="Arial" panose="020B0604020202020204" pitchFamily="34" charset="0"/>
              </a:endParaRPr>
            </a:p>
          </p:txBody>
        </p:sp>
        <p:sp>
          <p:nvSpPr>
            <p:cNvPr id="39" name="Curved Up Arrow 38"/>
            <p:cNvSpPr/>
            <p:nvPr/>
          </p:nvSpPr>
          <p:spPr>
            <a:xfrm flipH="1">
              <a:off x="4875015" y="3629784"/>
              <a:ext cx="1440000" cy="720000"/>
            </a:xfrm>
            <a:prstGeom prst="curvedUpArrow">
              <a:avLst/>
            </a:prstGeom>
            <a:gr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latin typeface="Arial" panose="020B0604020202020204" pitchFamily="34" charset="0"/>
                <a:cs typeface="Arial" panose="020B0604020202020204" pitchFamily="34" charset="0"/>
              </a:endParaRPr>
            </a:p>
          </p:txBody>
        </p:sp>
      </p:grpSp>
      <p:grpSp>
        <p:nvGrpSpPr>
          <p:cNvPr id="40" name="Group 39"/>
          <p:cNvGrpSpPr/>
          <p:nvPr/>
        </p:nvGrpSpPr>
        <p:grpSpPr>
          <a:xfrm rot="5400000">
            <a:off x="4452714" y="2721326"/>
            <a:ext cx="1428220" cy="733092"/>
            <a:chOff x="4875015" y="3616692"/>
            <a:chExt cx="1524171" cy="733092"/>
          </a:xfrm>
          <a:solidFill>
            <a:srgbClr val="0000FF"/>
          </a:solidFill>
        </p:grpSpPr>
        <p:sp>
          <p:nvSpPr>
            <p:cNvPr id="41" name="Curved Up Arrow 40"/>
            <p:cNvSpPr/>
            <p:nvPr/>
          </p:nvSpPr>
          <p:spPr>
            <a:xfrm>
              <a:off x="4959186" y="3616692"/>
              <a:ext cx="1440000" cy="720000"/>
            </a:xfrm>
            <a:prstGeom prst="curvedUp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latin typeface="Arial" panose="020B0604020202020204" pitchFamily="34" charset="0"/>
                <a:cs typeface="Arial" panose="020B0604020202020204" pitchFamily="34" charset="0"/>
              </a:endParaRPr>
            </a:p>
          </p:txBody>
        </p:sp>
        <p:sp>
          <p:nvSpPr>
            <p:cNvPr id="42" name="Curved Up Arrow 41"/>
            <p:cNvSpPr/>
            <p:nvPr/>
          </p:nvSpPr>
          <p:spPr>
            <a:xfrm flipH="1">
              <a:off x="4875015" y="3629784"/>
              <a:ext cx="1440000" cy="720000"/>
            </a:xfrm>
            <a:prstGeom prst="curvedUp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latin typeface="Arial" panose="020B0604020202020204" pitchFamily="34" charset="0"/>
                <a:cs typeface="Arial" panose="020B0604020202020204" pitchFamily="34" charset="0"/>
              </a:endParaRPr>
            </a:p>
          </p:txBody>
        </p:sp>
      </p:grpSp>
      <p:cxnSp>
        <p:nvCxnSpPr>
          <p:cNvPr id="43" name="Straight Arrow Connector 42"/>
          <p:cNvCxnSpPr>
            <a:stCxn id="41" idx="3"/>
            <a:endCxn id="4" idx="0"/>
          </p:cNvCxnSpPr>
          <p:nvPr/>
        </p:nvCxnSpPr>
        <p:spPr>
          <a:xfrm flipH="1">
            <a:off x="2258800" y="3082308"/>
            <a:ext cx="2554570" cy="1759758"/>
          </a:xfrm>
          <a:prstGeom prst="straightConnector1">
            <a:avLst/>
          </a:prstGeom>
          <a:ln w="12700">
            <a:solidFill>
              <a:srgbClr val="0000FF"/>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78828" y="44624"/>
            <a:ext cx="12075078" cy="830997"/>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Parents P1, P2 and P3 create </a:t>
            </a:r>
            <a:r>
              <a:rPr lang="en-GB" sz="2400" dirty="0" err="1">
                <a:latin typeface="Arial" panose="020B0604020202020204" pitchFamily="34" charset="0"/>
                <a:cs typeface="Arial" panose="020B0604020202020204" pitchFamily="34" charset="0"/>
              </a:rPr>
              <a:t>fullsibs</a:t>
            </a:r>
            <a:r>
              <a:rPr lang="en-GB" sz="2400" dirty="0">
                <a:latin typeface="Arial" panose="020B0604020202020204" pitchFamily="34" charset="0"/>
                <a:cs typeface="Arial" panose="020B0604020202020204" pitchFamily="34" charset="0"/>
              </a:rPr>
              <a:t>, </a:t>
            </a:r>
            <a:r>
              <a:rPr lang="en-GB" sz="2400" dirty="0" err="1">
                <a:latin typeface="Arial" panose="020B0604020202020204" pitchFamily="34" charset="0"/>
                <a:cs typeface="Arial" panose="020B0604020202020204" pitchFamily="34" charset="0"/>
              </a:rPr>
              <a:t>halfsibs</a:t>
            </a:r>
            <a:r>
              <a:rPr lang="en-GB" sz="2400" dirty="0">
                <a:latin typeface="Arial" panose="020B0604020202020204" pitchFamily="34" charset="0"/>
                <a:cs typeface="Arial" panose="020B0604020202020204" pitchFamily="34" charset="0"/>
              </a:rPr>
              <a:t> and parent-offspring relations.</a:t>
            </a:r>
          </a:p>
          <a:p>
            <a:r>
              <a:rPr lang="en-GB" sz="2400" dirty="0">
                <a:latin typeface="Arial" panose="020B0604020202020204" pitchFamily="34" charset="0"/>
                <a:cs typeface="Arial" panose="020B0604020202020204" pitchFamily="34" charset="0"/>
              </a:rPr>
              <a:t>Relatives share </a:t>
            </a:r>
            <a:r>
              <a:rPr lang="en-GB" sz="2400" dirty="0" err="1">
                <a:solidFill>
                  <a:srgbClr val="0000FF"/>
                </a:solidFill>
                <a:latin typeface="Arial" panose="020B0604020202020204" pitchFamily="34" charset="0"/>
                <a:cs typeface="Arial" panose="020B0604020202020204" pitchFamily="34" charset="0"/>
              </a:rPr>
              <a:t>ibd</a:t>
            </a:r>
            <a:r>
              <a:rPr lang="en-GB" sz="2400" dirty="0">
                <a:latin typeface="Arial" panose="020B0604020202020204" pitchFamily="34" charset="0"/>
                <a:cs typeface="Arial" panose="020B0604020202020204" pitchFamily="34" charset="0"/>
              </a:rPr>
              <a:t>-alleles, this makes them </a:t>
            </a:r>
            <a:r>
              <a:rPr lang="en-GB" sz="2400" dirty="0">
                <a:solidFill>
                  <a:srgbClr val="0000FF"/>
                </a:solidFill>
                <a:latin typeface="Arial" panose="020B0604020202020204" pitchFamily="34" charset="0"/>
                <a:cs typeface="Arial" panose="020B0604020202020204" pitchFamily="34" charset="0"/>
              </a:rPr>
              <a:t>more similar </a:t>
            </a:r>
            <a:r>
              <a:rPr lang="en-GB" sz="2400" dirty="0">
                <a:latin typeface="Arial" panose="020B0604020202020204" pitchFamily="34" charset="0"/>
                <a:cs typeface="Arial" panose="020B0604020202020204" pitchFamily="34" charset="0"/>
              </a:rPr>
              <a:t>than unrelated individuals.</a:t>
            </a:r>
          </a:p>
        </p:txBody>
      </p:sp>
      <p:cxnSp>
        <p:nvCxnSpPr>
          <p:cNvPr id="46" name="Straight Arrow Connector 45"/>
          <p:cNvCxnSpPr>
            <a:stCxn id="35" idx="3"/>
            <a:endCxn id="2" idx="0"/>
          </p:cNvCxnSpPr>
          <p:nvPr/>
        </p:nvCxnSpPr>
        <p:spPr>
          <a:xfrm>
            <a:off x="6548654" y="4480669"/>
            <a:ext cx="1750948" cy="915394"/>
          </a:xfrm>
          <a:prstGeom prst="straightConnector1">
            <a:avLst/>
          </a:prstGeom>
          <a:ln w="12700">
            <a:solidFill>
              <a:srgbClr val="0070C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8715187" y="2235929"/>
            <a:ext cx="3377644" cy="2585323"/>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pPr algn="r"/>
            <a:r>
              <a:rPr lang="en-GB" sz="1800" dirty="0" err="1">
                <a:solidFill>
                  <a:schemeClr val="tx1">
                    <a:lumMod val="50000"/>
                    <a:lumOff val="50000"/>
                  </a:schemeClr>
                </a:solidFill>
                <a:latin typeface="Arial" panose="020B0604020202020204" pitchFamily="34" charset="0"/>
                <a:cs typeface="Arial" panose="020B0604020202020204" pitchFamily="34" charset="0"/>
              </a:rPr>
              <a:t>Halfsibs</a:t>
            </a:r>
            <a:r>
              <a:rPr lang="en-GB" sz="1800" dirty="0">
                <a:solidFill>
                  <a:schemeClr val="tx1">
                    <a:lumMod val="50000"/>
                    <a:lumOff val="50000"/>
                  </a:schemeClr>
                </a:solidFill>
                <a:latin typeface="Arial" panose="020B0604020202020204" pitchFamily="34" charset="0"/>
                <a:cs typeface="Arial" panose="020B0604020202020204" pitchFamily="34" charset="0"/>
              </a:rPr>
              <a:t> </a:t>
            </a:r>
            <a:r>
              <a:rPr lang="en-GB" altLang="de-DE" dirty="0">
                <a:solidFill>
                  <a:schemeClr val="tx1">
                    <a:lumMod val="50000"/>
                    <a:lumOff val="50000"/>
                  </a:schemeClr>
                </a:solidFill>
                <a:latin typeface="Arial" panose="020B0604020202020204" pitchFamily="34" charset="0"/>
                <a:cs typeface="Arial" panose="020B0604020202020204" pitchFamily="34" charset="0"/>
              </a:rPr>
              <a:t>(W</a:t>
            </a:r>
            <a:r>
              <a:rPr lang="en-GB" dirty="0">
                <a:solidFill>
                  <a:schemeClr val="tx1">
                    <a:lumMod val="50000"/>
                    <a:lumOff val="50000"/>
                  </a:schemeClr>
                </a:solidFill>
                <a:latin typeface="Arial" panose="020B0604020202020204" pitchFamily="34" charset="0"/>
                <a:cs typeface="Arial" panose="020B0604020202020204" pitchFamily="34" charset="0"/>
              </a:rPr>
              <a:t> ►◄ Y)</a:t>
            </a:r>
            <a:br>
              <a:rPr lang="en-GB" dirty="0">
                <a:solidFill>
                  <a:schemeClr val="tx1">
                    <a:lumMod val="50000"/>
                    <a:lumOff val="50000"/>
                  </a:schemeClr>
                </a:solidFill>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Two half-sib siblings</a:t>
            </a:r>
            <a:r>
              <a:rPr lang="en-GB" altLang="de-DE" dirty="0">
                <a:latin typeface="Arial" panose="020B0604020202020204" pitchFamily="34" charset="0"/>
                <a:cs typeface="Arial" panose="020B0604020202020204" pitchFamily="34" charset="0"/>
              </a:rPr>
              <a:t>. </a:t>
            </a:r>
            <a:r>
              <a:rPr lang="en-GB" altLang="de-DE" dirty="0">
                <a:solidFill>
                  <a:srgbClr val="000000"/>
                </a:solidFill>
                <a:latin typeface="Arial" panose="020B0604020202020204" pitchFamily="34" charset="0"/>
                <a:cs typeface="Arial" panose="020B0604020202020204" pitchFamily="34" charset="0"/>
              </a:rPr>
              <a:t>W and Y </a:t>
            </a:r>
            <a:r>
              <a:rPr lang="en-GB" altLang="de-DE" dirty="0">
                <a:solidFill>
                  <a:srgbClr val="C00000"/>
                </a:solidFill>
                <a:latin typeface="Arial" panose="020B0604020202020204" pitchFamily="34" charset="0"/>
                <a:cs typeface="Arial" panose="020B0604020202020204" pitchFamily="34" charset="0"/>
              </a:rPr>
              <a:t>share Ø25% </a:t>
            </a:r>
            <a:r>
              <a:rPr lang="en-GB" altLang="de-DE" dirty="0">
                <a:solidFill>
                  <a:srgbClr val="000000"/>
                </a:solidFill>
                <a:latin typeface="Arial" panose="020B0604020202020204" pitchFamily="34" charset="0"/>
                <a:cs typeface="Arial" panose="020B0604020202020204" pitchFamily="34" charset="0"/>
              </a:rPr>
              <a:t>of their alleles. Just as for </a:t>
            </a:r>
            <a:r>
              <a:rPr lang="en-GB" altLang="de-DE" dirty="0">
                <a:solidFill>
                  <a:srgbClr val="0000FF"/>
                </a:solidFill>
                <a:latin typeface="Arial" panose="020B0604020202020204" pitchFamily="34" charset="0"/>
                <a:cs typeface="Arial" panose="020B0604020202020204" pitchFamily="34" charset="0"/>
              </a:rPr>
              <a:t>P-O</a:t>
            </a:r>
            <a:r>
              <a:rPr lang="en-GB" altLang="de-DE" dirty="0">
                <a:solidFill>
                  <a:srgbClr val="000000"/>
                </a:solidFill>
                <a:latin typeface="Arial" panose="020B0604020202020204" pitchFamily="34" charset="0"/>
                <a:cs typeface="Arial" panose="020B0604020202020204" pitchFamily="34" charset="0"/>
              </a:rPr>
              <a:t>, their second alleles per locus cannot be </a:t>
            </a:r>
            <a:r>
              <a:rPr lang="en-GB" altLang="de-DE" dirty="0" err="1">
                <a:solidFill>
                  <a:srgbClr val="0000FF"/>
                </a:solidFill>
                <a:latin typeface="Arial" panose="020B0604020202020204" pitchFamily="34" charset="0"/>
                <a:cs typeface="Arial" panose="020B0604020202020204" pitchFamily="34" charset="0"/>
              </a:rPr>
              <a:t>ibd</a:t>
            </a:r>
            <a:r>
              <a:rPr lang="en-GB" altLang="de-DE" dirty="0">
                <a:solidFill>
                  <a:srgbClr val="000000"/>
                </a:solidFill>
                <a:latin typeface="Arial" panose="020B0604020202020204" pitchFamily="34" charset="0"/>
                <a:cs typeface="Arial" panose="020B0604020202020204" pitchFamily="34" charset="0"/>
              </a:rPr>
              <a:t>. The first locus is either </a:t>
            </a:r>
            <a:r>
              <a:rPr lang="en-GB" altLang="de-DE" dirty="0" err="1">
                <a:solidFill>
                  <a:srgbClr val="0000FF"/>
                </a:solidFill>
                <a:latin typeface="Arial" panose="020B0604020202020204" pitchFamily="34" charset="0"/>
                <a:cs typeface="Arial" panose="020B0604020202020204" pitchFamily="34" charset="0"/>
              </a:rPr>
              <a:t>ibd</a:t>
            </a:r>
            <a:r>
              <a:rPr lang="en-GB" altLang="de-DE" dirty="0">
                <a:solidFill>
                  <a:srgbClr val="000000"/>
                </a:solidFill>
                <a:latin typeface="Arial" panose="020B0604020202020204" pitchFamily="34" charset="0"/>
                <a:cs typeface="Arial" panose="020B0604020202020204" pitchFamily="34" charset="0"/>
              </a:rPr>
              <a:t> or not (1:1 probability). It is </a:t>
            </a:r>
            <a:r>
              <a:rPr lang="en-GB" altLang="de-DE" dirty="0" err="1">
                <a:solidFill>
                  <a:srgbClr val="000000"/>
                </a:solidFill>
                <a:latin typeface="Arial" panose="020B0604020202020204" pitchFamily="34" charset="0"/>
                <a:cs typeface="Arial" panose="020B0604020202020204" pitchFamily="34" charset="0"/>
              </a:rPr>
              <a:t>impos-sible</a:t>
            </a:r>
            <a:r>
              <a:rPr lang="en-GB" altLang="de-DE" dirty="0">
                <a:solidFill>
                  <a:srgbClr val="000000"/>
                </a:solidFill>
                <a:latin typeface="Arial" panose="020B0604020202020204" pitchFamily="34" charset="0"/>
                <a:cs typeface="Arial" panose="020B0604020202020204" pitchFamily="34" charset="0"/>
              </a:rPr>
              <a:t> for them to share ‘entire loci’. </a:t>
            </a:r>
          </a:p>
        </p:txBody>
      </p:sp>
      <p:sp>
        <p:nvSpPr>
          <p:cNvPr id="2" name="Rectangle 1"/>
          <p:cNvSpPr/>
          <p:nvPr/>
        </p:nvSpPr>
        <p:spPr>
          <a:xfrm>
            <a:off x="4558875" y="5396063"/>
            <a:ext cx="7481454" cy="1200329"/>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pPr algn="ctr"/>
            <a:r>
              <a:rPr lang="en-GB" altLang="de-DE" dirty="0" err="1">
                <a:solidFill>
                  <a:srgbClr val="0070C0"/>
                </a:solidFill>
                <a:latin typeface="Arial" panose="020B0604020202020204" pitchFamily="34" charset="0"/>
                <a:cs typeface="Arial" panose="020B0604020202020204" pitchFamily="34" charset="0"/>
              </a:rPr>
              <a:t>Fullsibs</a:t>
            </a:r>
            <a:r>
              <a:rPr lang="en-GB" altLang="de-DE" dirty="0">
                <a:solidFill>
                  <a:srgbClr val="0070C0"/>
                </a:solidFill>
                <a:latin typeface="Arial" panose="020B0604020202020204" pitchFamily="34" charset="0"/>
                <a:cs typeface="Arial" panose="020B0604020202020204" pitchFamily="34" charset="0"/>
              </a:rPr>
              <a:t> (X</a:t>
            </a:r>
            <a:r>
              <a:rPr lang="en-GB" dirty="0">
                <a:solidFill>
                  <a:srgbClr val="0000FF"/>
                </a:solidFill>
                <a:latin typeface="Arial" panose="020B0604020202020204" pitchFamily="34" charset="0"/>
                <a:cs typeface="Arial" panose="020B0604020202020204" pitchFamily="34" charset="0"/>
              </a:rPr>
              <a:t> </a:t>
            </a:r>
            <a:r>
              <a:rPr lang="en-GB" dirty="0">
                <a:solidFill>
                  <a:srgbClr val="0070C0"/>
                </a:solidFill>
                <a:latin typeface="Arial" panose="020B0604020202020204" pitchFamily="34" charset="0"/>
                <a:cs typeface="Arial" panose="020B0604020202020204" pitchFamily="34" charset="0"/>
              </a:rPr>
              <a:t>►◄ Y)</a:t>
            </a:r>
            <a:endParaRPr lang="en-GB" altLang="de-DE" dirty="0">
              <a:solidFill>
                <a:srgbClr val="0070C0"/>
              </a:solidFill>
              <a:latin typeface="Arial" panose="020B0604020202020204" pitchFamily="34" charset="0"/>
              <a:cs typeface="Arial" panose="020B0604020202020204" pitchFamily="34" charset="0"/>
            </a:endParaRPr>
          </a:p>
          <a:p>
            <a:pPr algn="ctr"/>
            <a:r>
              <a:rPr lang="en-GB" altLang="de-DE" dirty="0">
                <a:latin typeface="Arial" panose="020B0604020202020204" pitchFamily="34" charset="0"/>
                <a:cs typeface="Arial" panose="020B0604020202020204" pitchFamily="34" charset="0"/>
              </a:rPr>
              <a:t>Two full-sib siblings. X and Y </a:t>
            </a:r>
            <a:r>
              <a:rPr lang="en-GB" altLang="de-DE" dirty="0">
                <a:solidFill>
                  <a:srgbClr val="C00000"/>
                </a:solidFill>
                <a:latin typeface="Arial" panose="020B0604020202020204" pitchFamily="34" charset="0"/>
                <a:cs typeface="Arial" panose="020B0604020202020204" pitchFamily="34" charset="0"/>
              </a:rPr>
              <a:t>share Ø50% </a:t>
            </a:r>
            <a:r>
              <a:rPr lang="en-GB" altLang="de-DE" dirty="0">
                <a:latin typeface="Arial" panose="020B0604020202020204" pitchFamily="34" charset="0"/>
                <a:cs typeface="Arial" panose="020B0604020202020204" pitchFamily="34" charset="0"/>
              </a:rPr>
              <a:t>of their genes. At a given locus, they may share </a:t>
            </a:r>
            <a:r>
              <a:rPr lang="en-GB" altLang="de-DE" b="1" dirty="0">
                <a:solidFill>
                  <a:schemeClr val="tx1">
                    <a:lumMod val="50000"/>
                    <a:lumOff val="50000"/>
                  </a:schemeClr>
                </a:solidFill>
                <a:latin typeface="Arial" panose="020B0604020202020204" pitchFamily="34" charset="0"/>
                <a:cs typeface="Arial" panose="020B0604020202020204" pitchFamily="34" charset="0"/>
              </a:rPr>
              <a:t>none</a:t>
            </a:r>
            <a:r>
              <a:rPr lang="en-GB" altLang="de-DE" dirty="0">
                <a:latin typeface="Arial" panose="020B0604020202020204" pitchFamily="34" charset="0"/>
                <a:cs typeface="Arial" panose="020B0604020202020204" pitchFamily="34" charset="0"/>
              </a:rPr>
              <a:t>, </a:t>
            </a:r>
            <a:r>
              <a:rPr lang="en-GB" altLang="de-DE" b="1" dirty="0">
                <a:solidFill>
                  <a:schemeClr val="tx1">
                    <a:lumMod val="75000"/>
                    <a:lumOff val="25000"/>
                  </a:schemeClr>
                </a:solidFill>
                <a:latin typeface="Arial" panose="020B0604020202020204" pitchFamily="34" charset="0"/>
                <a:cs typeface="Arial" panose="020B0604020202020204" pitchFamily="34" charset="0"/>
              </a:rPr>
              <a:t>one</a:t>
            </a:r>
            <a:r>
              <a:rPr lang="en-GB" altLang="de-DE" b="1" dirty="0">
                <a:latin typeface="Arial" panose="020B0604020202020204" pitchFamily="34" charset="0"/>
                <a:cs typeface="Arial" panose="020B0604020202020204" pitchFamily="34" charset="0"/>
              </a:rPr>
              <a:t> </a:t>
            </a:r>
            <a:r>
              <a:rPr lang="en-GB" altLang="de-DE" dirty="0">
                <a:latin typeface="Arial" panose="020B0604020202020204" pitchFamily="34" charset="0"/>
                <a:cs typeface="Arial" panose="020B0604020202020204" pitchFamily="34" charset="0"/>
              </a:rPr>
              <a:t>or </a:t>
            </a:r>
            <a:r>
              <a:rPr lang="en-GB" altLang="de-DE" b="1" dirty="0">
                <a:solidFill>
                  <a:srgbClr val="0000FF"/>
                </a:solidFill>
                <a:latin typeface="Arial" panose="020B0604020202020204" pitchFamily="34" charset="0"/>
                <a:cs typeface="Arial" panose="020B0604020202020204" pitchFamily="34" charset="0"/>
              </a:rPr>
              <a:t>both</a:t>
            </a:r>
            <a:r>
              <a:rPr lang="en-GB" altLang="de-DE" dirty="0">
                <a:latin typeface="Arial" panose="020B0604020202020204" pitchFamily="34" charset="0"/>
                <a:cs typeface="Arial" panose="020B0604020202020204" pitchFamily="34" charset="0"/>
              </a:rPr>
              <a:t> alleles with </a:t>
            </a:r>
            <a:r>
              <a:rPr lang="en-GB" altLang="de-DE" b="1" dirty="0">
                <a:solidFill>
                  <a:schemeClr val="tx1">
                    <a:lumMod val="50000"/>
                    <a:lumOff val="50000"/>
                  </a:schemeClr>
                </a:solidFill>
                <a:latin typeface="Arial" panose="020B0604020202020204" pitchFamily="34" charset="0"/>
                <a:cs typeface="Arial" panose="020B0604020202020204" pitchFamily="34" charset="0"/>
              </a:rPr>
              <a:t>1</a:t>
            </a:r>
            <a:r>
              <a:rPr lang="en-GB" altLang="de-DE" dirty="0">
                <a:latin typeface="Arial" panose="020B0604020202020204" pitchFamily="34" charset="0"/>
                <a:cs typeface="Arial" panose="020B0604020202020204" pitchFamily="34" charset="0"/>
              </a:rPr>
              <a:t>:</a:t>
            </a:r>
            <a:r>
              <a:rPr lang="en-GB" altLang="de-DE" b="1" dirty="0">
                <a:solidFill>
                  <a:schemeClr val="tx1">
                    <a:lumMod val="75000"/>
                    <a:lumOff val="25000"/>
                  </a:schemeClr>
                </a:solidFill>
                <a:latin typeface="Arial" panose="020B0604020202020204" pitchFamily="34" charset="0"/>
                <a:cs typeface="Arial" panose="020B0604020202020204" pitchFamily="34" charset="0"/>
              </a:rPr>
              <a:t>2</a:t>
            </a:r>
            <a:r>
              <a:rPr lang="en-GB" altLang="de-DE" dirty="0">
                <a:latin typeface="Arial" panose="020B0604020202020204" pitchFamily="34" charset="0"/>
                <a:cs typeface="Arial" panose="020B0604020202020204" pitchFamily="34" charset="0"/>
              </a:rPr>
              <a:t>:</a:t>
            </a:r>
            <a:r>
              <a:rPr lang="en-GB" altLang="de-DE" b="1" dirty="0">
                <a:solidFill>
                  <a:srgbClr val="0000FF"/>
                </a:solidFill>
                <a:latin typeface="Arial" panose="020B0604020202020204" pitchFamily="34" charset="0"/>
                <a:cs typeface="Arial" panose="020B0604020202020204" pitchFamily="34" charset="0"/>
              </a:rPr>
              <a:t>1</a:t>
            </a:r>
            <a:r>
              <a:rPr lang="en-GB" altLang="de-DE" dirty="0">
                <a:latin typeface="Arial" panose="020B0604020202020204" pitchFamily="34" charset="0"/>
                <a:cs typeface="Arial" panose="020B0604020202020204" pitchFamily="34" charset="0"/>
              </a:rPr>
              <a:t> probability. Thus, they share the entire diploid locus at </a:t>
            </a:r>
            <a:r>
              <a:rPr lang="en-GB" altLang="de-DE" dirty="0">
                <a:solidFill>
                  <a:srgbClr val="0000FF"/>
                </a:solidFill>
                <a:latin typeface="Arial" panose="020B0604020202020204" pitchFamily="34" charset="0"/>
                <a:cs typeface="Arial" panose="020B0604020202020204" pitchFamily="34" charset="0"/>
              </a:rPr>
              <a:t>25%</a:t>
            </a:r>
            <a:r>
              <a:rPr lang="en-GB" altLang="de-DE" dirty="0">
                <a:latin typeface="Arial" panose="020B0604020202020204" pitchFamily="34" charset="0"/>
                <a:cs typeface="Arial" panose="020B0604020202020204" pitchFamily="34" charset="0"/>
              </a:rPr>
              <a:t> of the loci!</a:t>
            </a:r>
          </a:p>
        </p:txBody>
      </p:sp>
      <p:cxnSp>
        <p:nvCxnSpPr>
          <p:cNvPr id="49" name="Straight Arrow Connector 48"/>
          <p:cNvCxnSpPr>
            <a:stCxn id="39" idx="3"/>
            <a:endCxn id="47" idx="1"/>
          </p:cNvCxnSpPr>
          <p:nvPr/>
        </p:nvCxnSpPr>
        <p:spPr>
          <a:xfrm>
            <a:off x="8139409" y="2553400"/>
            <a:ext cx="575778" cy="975191"/>
          </a:xfrm>
          <a:prstGeom prst="straightConnector1">
            <a:avLst/>
          </a:prstGeom>
          <a:ln w="12700">
            <a:solidFill>
              <a:schemeClr val="bg1">
                <a:lumMod val="50000"/>
              </a:schemeClr>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59" name="Textfeld 5"/>
          <p:cNvSpPr txBox="1"/>
          <p:nvPr/>
        </p:nvSpPr>
        <p:spPr>
          <a:xfrm>
            <a:off x="11527368" y="-1543"/>
            <a:ext cx="626538"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r"/>
            <a:fld id="{5B255CE3-06F4-4E80-85AD-A0878CDD5C50}" type="slidenum">
              <a:rPr lang="en-GB" sz="2400" smtClean="0">
                <a:latin typeface="Arial" panose="020B0604020202020204" pitchFamily="34" charset="0"/>
                <a:cs typeface="Arial" panose="020B0604020202020204" pitchFamily="34" charset="0"/>
              </a:rPr>
              <a:pPr algn="r"/>
              <a:t>26</a:t>
            </a:fld>
            <a:endParaRPr lang="en-GB" sz="2400" dirty="0">
              <a:latin typeface="Arial" panose="020B0604020202020204" pitchFamily="34" charset="0"/>
              <a:cs typeface="Arial" panose="020B0604020202020204" pitchFamily="34" charset="0"/>
            </a:endParaRPr>
          </a:p>
        </p:txBody>
      </p:sp>
      <p:sp>
        <p:nvSpPr>
          <p:cNvPr id="51" name="Textfeld 5"/>
          <p:cNvSpPr txBox="1"/>
          <p:nvPr/>
        </p:nvSpPr>
        <p:spPr>
          <a:xfrm>
            <a:off x="11527368" y="6365560"/>
            <a:ext cx="626538"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r"/>
            <a:fld id="{5B255CE3-06F4-4E80-85AD-A0878CDD5C50}" type="slidenum">
              <a:rPr lang="en-GB" sz="2400" smtClean="0">
                <a:latin typeface="Arial" panose="020B0604020202020204" pitchFamily="34" charset="0"/>
                <a:cs typeface="Arial" panose="020B0604020202020204" pitchFamily="34" charset="0"/>
              </a:rPr>
              <a:pPr algn="r"/>
              <a:t>26</a:t>
            </a:fld>
            <a:endParaRPr lang="en-GB" sz="2400" dirty="0">
              <a:latin typeface="Arial" panose="020B0604020202020204" pitchFamily="34" charset="0"/>
              <a:cs typeface="Arial" panose="020B0604020202020204" pitchFamily="34" charset="0"/>
            </a:endParaRPr>
          </a:p>
        </p:txBody>
      </p:sp>
      <p:grpSp>
        <p:nvGrpSpPr>
          <p:cNvPr id="52" name="Group 51">
            <a:extLst>
              <a:ext uri="{FF2B5EF4-FFF2-40B4-BE49-F238E27FC236}">
                <a16:creationId xmlns:a16="http://schemas.microsoft.com/office/drawing/2014/main" id="{C08D5BFD-8A26-4914-B8C6-D82A1FB954B6}"/>
              </a:ext>
            </a:extLst>
          </p:cNvPr>
          <p:cNvGrpSpPr/>
          <p:nvPr/>
        </p:nvGrpSpPr>
        <p:grpSpPr>
          <a:xfrm>
            <a:off x="78828" y="1339817"/>
            <a:ext cx="3320539" cy="2370030"/>
            <a:chOff x="78828" y="1339817"/>
            <a:chExt cx="3320539" cy="2370030"/>
          </a:xfrm>
        </p:grpSpPr>
        <p:sp>
          <p:nvSpPr>
            <p:cNvPr id="53" name="Rectangle 52">
              <a:extLst>
                <a:ext uri="{FF2B5EF4-FFF2-40B4-BE49-F238E27FC236}">
                  <a16:creationId xmlns:a16="http://schemas.microsoft.com/office/drawing/2014/main" id="{64FDB0DC-7D05-465E-82E8-01A0180EEAE3}"/>
                </a:ext>
              </a:extLst>
            </p:cNvPr>
            <p:cNvSpPr/>
            <p:nvPr/>
          </p:nvSpPr>
          <p:spPr>
            <a:xfrm>
              <a:off x="194733" y="1339817"/>
              <a:ext cx="3204634" cy="2370030"/>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 name="Text Box 5">
              <a:extLst>
                <a:ext uri="{FF2B5EF4-FFF2-40B4-BE49-F238E27FC236}">
                  <a16:creationId xmlns:a16="http://schemas.microsoft.com/office/drawing/2014/main" id="{56C637C0-2680-4412-B7AA-A80A1FC1E511}"/>
                </a:ext>
              </a:extLst>
            </p:cNvPr>
            <p:cNvSpPr txBox="1">
              <a:spLocks noChangeArrowheads="1"/>
            </p:cNvSpPr>
            <p:nvPr/>
          </p:nvSpPr>
          <p:spPr bwMode="auto">
            <a:xfrm>
              <a:off x="1619672" y="2327101"/>
              <a:ext cx="434943" cy="369332"/>
            </a:xfrm>
            <a:prstGeom prst="rect">
              <a:avLst/>
            </a:prstGeom>
            <a:solidFill>
              <a:schemeClr val="bg1"/>
            </a:solidFill>
            <a:ln w="9525">
              <a:solidFill>
                <a:srgbClr val="000000"/>
              </a:solidFill>
              <a:miter lim="800000"/>
              <a:headEnd/>
              <a:tailEnd/>
            </a:ln>
            <a:effectLst>
              <a:outerShdw blurRad="50800" dist="38100" dir="2700000" algn="tl" rotWithShape="0">
                <a:prstClr val="black">
                  <a:alpha val="40000"/>
                </a:prstClr>
              </a:outerShdw>
            </a:effectLst>
          </p:spPr>
          <p:txBody>
            <a:bodyPr wrap="square">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algn="ctr" eaLnBrk="1" fontAlgn="auto" hangingPunct="1">
                <a:spcBef>
                  <a:spcPct val="50000"/>
                </a:spcBef>
                <a:spcAft>
                  <a:spcPts val="0"/>
                </a:spcAft>
              </a:pPr>
              <a:r>
                <a:rPr lang="en-GB" altLang="de-DE" sz="1800" dirty="0">
                  <a:solidFill>
                    <a:prstClr val="black"/>
                  </a:solidFill>
                  <a:latin typeface="Arial" panose="020B0604020202020204" pitchFamily="34" charset="0"/>
                  <a:cs typeface="Arial" panose="020B0604020202020204" pitchFamily="34" charset="0"/>
                </a:rPr>
                <a:t>P</a:t>
              </a:r>
              <a:r>
                <a:rPr lang="en-GB" altLang="de-DE" sz="1800" baseline="-25000" dirty="0">
                  <a:solidFill>
                    <a:prstClr val="black"/>
                  </a:solidFill>
                  <a:latin typeface="Arial" panose="020B0604020202020204" pitchFamily="34" charset="0"/>
                  <a:cs typeface="Arial" panose="020B0604020202020204" pitchFamily="34" charset="0"/>
                </a:rPr>
                <a:t>1</a:t>
              </a:r>
            </a:p>
          </p:txBody>
        </p:sp>
        <p:sp>
          <p:nvSpPr>
            <p:cNvPr id="55" name="Text Box 7">
              <a:extLst>
                <a:ext uri="{FF2B5EF4-FFF2-40B4-BE49-F238E27FC236}">
                  <a16:creationId xmlns:a16="http://schemas.microsoft.com/office/drawing/2014/main" id="{6B5D3B04-12D7-4D49-84C2-DAA872A82503}"/>
                </a:ext>
              </a:extLst>
            </p:cNvPr>
            <p:cNvSpPr txBox="1">
              <a:spLocks noChangeArrowheads="1"/>
            </p:cNvSpPr>
            <p:nvPr/>
          </p:nvSpPr>
          <p:spPr bwMode="auto">
            <a:xfrm>
              <a:off x="2613202" y="2152495"/>
              <a:ext cx="464403" cy="369332"/>
            </a:xfrm>
            <a:prstGeom prst="rect">
              <a:avLst/>
            </a:prstGeom>
            <a:solidFill>
              <a:schemeClr val="bg1"/>
            </a:solidFill>
            <a:ln w="9525">
              <a:solidFill>
                <a:srgbClr val="000000"/>
              </a:solidFill>
              <a:miter lim="800000"/>
              <a:headEnd/>
              <a:tailEnd/>
            </a:ln>
            <a:effectLst>
              <a:outerShdw blurRad="50800" dist="38100" dir="2700000" algn="tl" rotWithShape="0">
                <a:prstClr val="black">
                  <a:alpha val="40000"/>
                </a:prstClr>
              </a:outerShdw>
            </a:effectLst>
          </p:spPr>
          <p:txBody>
            <a:bodyPr wrap="square">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algn="ctr" eaLnBrk="1" fontAlgn="auto" hangingPunct="1">
                <a:spcBef>
                  <a:spcPct val="50000"/>
                </a:spcBef>
                <a:spcAft>
                  <a:spcPts val="0"/>
                </a:spcAft>
              </a:pPr>
              <a:r>
                <a:rPr lang="en-GB" altLang="de-DE" sz="1800" dirty="0">
                  <a:solidFill>
                    <a:prstClr val="black"/>
                  </a:solidFill>
                  <a:latin typeface="Arial" panose="020B0604020202020204" pitchFamily="34" charset="0"/>
                  <a:cs typeface="Arial" panose="020B0604020202020204" pitchFamily="34" charset="0"/>
                </a:rPr>
                <a:t>P</a:t>
              </a:r>
              <a:r>
                <a:rPr lang="en-GB" altLang="de-DE" sz="1800" baseline="-25000" dirty="0">
                  <a:solidFill>
                    <a:prstClr val="black"/>
                  </a:solidFill>
                  <a:latin typeface="Arial" panose="020B0604020202020204" pitchFamily="34" charset="0"/>
                  <a:cs typeface="Arial" panose="020B0604020202020204" pitchFamily="34" charset="0"/>
                </a:rPr>
                <a:t>3</a:t>
              </a:r>
            </a:p>
          </p:txBody>
        </p:sp>
        <p:sp>
          <p:nvSpPr>
            <p:cNvPr id="56" name="TextBox 55">
              <a:extLst>
                <a:ext uri="{FF2B5EF4-FFF2-40B4-BE49-F238E27FC236}">
                  <a16:creationId xmlns:a16="http://schemas.microsoft.com/office/drawing/2014/main" id="{2D25CDA5-27D8-44AE-BBA4-6FBC9176B7DF}"/>
                </a:ext>
              </a:extLst>
            </p:cNvPr>
            <p:cNvSpPr txBox="1"/>
            <p:nvPr/>
          </p:nvSpPr>
          <p:spPr>
            <a:xfrm>
              <a:off x="2229914" y="2155885"/>
              <a:ext cx="311733" cy="370390"/>
            </a:xfrm>
            <a:prstGeom prst="rect">
              <a:avLst/>
            </a:prstGeom>
            <a:noFill/>
            <a:ln>
              <a:solidFill>
                <a:schemeClr val="bg1">
                  <a:lumMod val="75000"/>
                </a:schemeClr>
              </a:solidFill>
            </a:ln>
            <a:effectLst/>
          </p:spPr>
          <p:txBody>
            <a:bodyPr wrap="square" rtlCol="0">
              <a:spAutoFit/>
            </a:bodyPr>
            <a:lstStyle/>
            <a:p>
              <a:pPr lvl="0" algn="ctr">
                <a:defRPr/>
              </a:pPr>
              <a:r>
                <a:rPr lang="en-GB" kern="0" dirty="0">
                  <a:solidFill>
                    <a:prstClr val="black"/>
                  </a:solidFill>
                  <a:latin typeface="Berlin Sans FB" panose="020E0602020502020306" pitchFamily="34" charset="0"/>
                  <a:cs typeface="Arial" panose="020B0604020202020204" pitchFamily="34" charset="0"/>
                </a:rPr>
                <a:t>X</a:t>
              </a:r>
            </a:p>
          </p:txBody>
        </p:sp>
        <p:sp>
          <p:nvSpPr>
            <p:cNvPr id="57" name="Text Box 15">
              <a:extLst>
                <a:ext uri="{FF2B5EF4-FFF2-40B4-BE49-F238E27FC236}">
                  <a16:creationId xmlns:a16="http://schemas.microsoft.com/office/drawing/2014/main" id="{F5E3728E-7B87-447A-B394-10169D96187D}"/>
                </a:ext>
              </a:extLst>
            </p:cNvPr>
            <p:cNvSpPr txBox="1">
              <a:spLocks noChangeArrowheads="1"/>
            </p:cNvSpPr>
            <p:nvPr/>
          </p:nvSpPr>
          <p:spPr bwMode="auto">
            <a:xfrm>
              <a:off x="1502783" y="3255192"/>
              <a:ext cx="471488" cy="369332"/>
            </a:xfrm>
            <a:prstGeom prst="rect">
              <a:avLst/>
            </a:prstGeom>
            <a:solidFill>
              <a:schemeClr val="bg1"/>
            </a:solidFill>
            <a:ln w="9525">
              <a:solidFill>
                <a:srgbClr val="000000"/>
              </a:solidFill>
              <a:miter lim="800000"/>
              <a:headEnd/>
              <a:tailEnd/>
            </a:ln>
            <a:effectLst>
              <a:outerShdw blurRad="50800" dist="38100" dir="2700000" algn="tl" rotWithShape="0">
                <a:prstClr val="black">
                  <a:alpha val="40000"/>
                </a:prstClr>
              </a:outerShdw>
            </a:effectLst>
          </p:spPr>
          <p:txBody>
            <a:bodyPr wrap="square">
              <a:spAutoFit/>
            </a:bodyPr>
            <a:lstStyle>
              <a:defPPr>
                <a:defRPr lang="en-US"/>
              </a:defPPr>
              <a:lvl1pPr>
                <a:spcBef>
                  <a:spcPct val="50000"/>
                </a:spcBef>
                <a:defRPr b="1">
                  <a:latin typeface="Arial" panose="020B0604020202020204" pitchFamily="34" charset="0"/>
                  <a:cs typeface="Arial" panose="020B0604020202020204" pitchFamily="34" charset="0"/>
                </a:defRPr>
              </a:lvl1pPr>
              <a:lvl2pPr marL="742950" indent="-285750" eaLnBrk="0" hangingPunct="0">
                <a:defRPr sz="1600">
                  <a:latin typeface="Arial" charset="0"/>
                  <a:cs typeface="Arial" charset="0"/>
                </a:defRPr>
              </a:lvl2pPr>
              <a:lvl3pPr marL="1143000" indent="-228600" eaLnBrk="0" hangingPunct="0">
                <a:defRPr sz="1600">
                  <a:latin typeface="Arial" charset="0"/>
                  <a:cs typeface="Arial" charset="0"/>
                </a:defRPr>
              </a:lvl3pPr>
              <a:lvl4pPr marL="1600200" indent="-228600" eaLnBrk="0" hangingPunct="0">
                <a:defRPr sz="1600">
                  <a:latin typeface="Arial" charset="0"/>
                  <a:cs typeface="Arial" charset="0"/>
                </a:defRPr>
              </a:lvl4pPr>
              <a:lvl5pPr marL="2057400" indent="-228600" eaLnBrk="0" hangingPunct="0">
                <a:defRPr sz="1600">
                  <a:latin typeface="Arial" charset="0"/>
                  <a:cs typeface="Arial" charset="0"/>
                </a:defRPr>
              </a:lvl5pPr>
              <a:lvl6pPr marL="2514600" indent="-228600" eaLnBrk="0" fontAlgn="base" hangingPunct="0">
                <a:spcBef>
                  <a:spcPct val="0"/>
                </a:spcBef>
                <a:spcAft>
                  <a:spcPct val="0"/>
                </a:spcAft>
                <a:defRPr sz="1600">
                  <a:latin typeface="Arial" charset="0"/>
                  <a:cs typeface="Arial" charset="0"/>
                </a:defRPr>
              </a:lvl6pPr>
              <a:lvl7pPr marL="2971800" indent="-228600" eaLnBrk="0" fontAlgn="base" hangingPunct="0">
                <a:spcBef>
                  <a:spcPct val="0"/>
                </a:spcBef>
                <a:spcAft>
                  <a:spcPct val="0"/>
                </a:spcAft>
                <a:defRPr sz="1600">
                  <a:latin typeface="Arial" charset="0"/>
                  <a:cs typeface="Arial" charset="0"/>
                </a:defRPr>
              </a:lvl7pPr>
              <a:lvl8pPr marL="3429000" indent="-228600" eaLnBrk="0" fontAlgn="base" hangingPunct="0">
                <a:spcBef>
                  <a:spcPct val="0"/>
                </a:spcBef>
                <a:spcAft>
                  <a:spcPct val="0"/>
                </a:spcAft>
                <a:defRPr sz="1600">
                  <a:latin typeface="Arial" charset="0"/>
                  <a:cs typeface="Arial" charset="0"/>
                </a:defRPr>
              </a:lvl8pPr>
              <a:lvl9pPr marL="3886200" indent="-228600" eaLnBrk="0" fontAlgn="base" hangingPunct="0">
                <a:spcBef>
                  <a:spcPct val="0"/>
                </a:spcBef>
                <a:spcAft>
                  <a:spcPct val="0"/>
                </a:spcAft>
                <a:defRPr sz="1600">
                  <a:latin typeface="Arial" charset="0"/>
                  <a:cs typeface="Arial" charset="0"/>
                </a:defRPr>
              </a:lvl9pP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en-GB" altLang="de-DE" sz="1800" b="0" i="0" u="none" strike="noStrike" kern="0" cap="none" spc="0" normalizeH="0" baseline="0" dirty="0">
                  <a:ln>
                    <a:noFill/>
                  </a:ln>
                  <a:solidFill>
                    <a:prstClr val="black"/>
                  </a:solidFill>
                  <a:effectLst/>
                  <a:uLnTx/>
                  <a:uFillTx/>
                </a:rPr>
                <a:t>X</a:t>
              </a:r>
            </a:p>
          </p:txBody>
        </p:sp>
        <p:cxnSp>
          <p:nvCxnSpPr>
            <p:cNvPr id="58" name="Straight Arrow Connector 57">
              <a:extLst>
                <a:ext uri="{FF2B5EF4-FFF2-40B4-BE49-F238E27FC236}">
                  <a16:creationId xmlns:a16="http://schemas.microsoft.com/office/drawing/2014/main" id="{A45F7AEE-3DF2-4639-B2F6-F47E91712F08}"/>
                </a:ext>
              </a:extLst>
            </p:cNvPr>
            <p:cNvCxnSpPr>
              <a:stCxn id="72" idx="2"/>
              <a:endCxn id="57" idx="0"/>
            </p:cNvCxnSpPr>
            <p:nvPr/>
          </p:nvCxnSpPr>
          <p:spPr>
            <a:xfrm flipH="1">
              <a:off x="1738527" y="2912914"/>
              <a:ext cx="647254" cy="342278"/>
            </a:xfrm>
            <a:prstGeom prst="straightConnector1">
              <a:avLst/>
            </a:prstGeom>
            <a:noFill/>
            <a:ln w="19050">
              <a:solidFill>
                <a:sysClr val="windowText" lastClr="000000"/>
              </a:solidFill>
              <a:round/>
              <a:headEnd/>
              <a:tailEnd type="triangle" w="med" len="me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cxnSp>
        <p:cxnSp>
          <p:nvCxnSpPr>
            <p:cNvPr id="60" name="Straight Arrow Connector 59">
              <a:extLst>
                <a:ext uri="{FF2B5EF4-FFF2-40B4-BE49-F238E27FC236}">
                  <a16:creationId xmlns:a16="http://schemas.microsoft.com/office/drawing/2014/main" id="{112E5D0E-F29C-415C-A790-FBA59340F9F9}"/>
                </a:ext>
              </a:extLst>
            </p:cNvPr>
            <p:cNvCxnSpPr>
              <a:stCxn id="72" idx="2"/>
              <a:endCxn id="69" idx="0"/>
            </p:cNvCxnSpPr>
            <p:nvPr/>
          </p:nvCxnSpPr>
          <p:spPr>
            <a:xfrm>
              <a:off x="2385781" y="2912914"/>
              <a:ext cx="655083" cy="342278"/>
            </a:xfrm>
            <a:prstGeom prst="straightConnector1">
              <a:avLst/>
            </a:prstGeom>
            <a:noFill/>
            <a:ln w="19050">
              <a:solidFill>
                <a:sysClr val="windowText" lastClr="000000"/>
              </a:solidFill>
              <a:round/>
              <a:headEnd/>
              <a:tailEnd type="triangle" w="med" len="me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cxnSp>
        <p:sp>
          <p:nvSpPr>
            <p:cNvPr id="61" name="Text Box 15">
              <a:extLst>
                <a:ext uri="{FF2B5EF4-FFF2-40B4-BE49-F238E27FC236}">
                  <a16:creationId xmlns:a16="http://schemas.microsoft.com/office/drawing/2014/main" id="{1B78DC0F-C819-4B19-B554-BE9FC2D06145}"/>
                </a:ext>
              </a:extLst>
            </p:cNvPr>
            <p:cNvSpPr txBox="1">
              <a:spLocks noChangeArrowheads="1"/>
            </p:cNvSpPr>
            <p:nvPr/>
          </p:nvSpPr>
          <p:spPr bwMode="auto">
            <a:xfrm>
              <a:off x="1506597" y="1424305"/>
              <a:ext cx="471488" cy="369332"/>
            </a:xfrm>
            <a:prstGeom prst="rect">
              <a:avLst/>
            </a:prstGeom>
            <a:solidFill>
              <a:schemeClr val="bg1"/>
            </a:solidFill>
            <a:ln w="9525">
              <a:solidFill>
                <a:srgbClr val="000000"/>
              </a:solidFill>
              <a:miter lim="800000"/>
              <a:headEnd/>
              <a:tailEnd/>
            </a:ln>
            <a:effectLst>
              <a:outerShdw blurRad="50800" dist="38100" dir="2700000" algn="tl" rotWithShape="0">
                <a:prstClr val="black">
                  <a:alpha val="40000"/>
                </a:prstClr>
              </a:outerShdw>
            </a:effectLst>
          </p:spPr>
          <p:txBody>
            <a:bodyPr wrap="square">
              <a:spAutoFit/>
            </a:bodyPr>
            <a:lstStyle>
              <a:defPPr>
                <a:defRPr lang="en-US"/>
              </a:defPPr>
              <a:lvl1pPr>
                <a:spcBef>
                  <a:spcPct val="50000"/>
                </a:spcBef>
                <a:defRPr b="1">
                  <a:latin typeface="Arial" panose="020B0604020202020204" pitchFamily="34" charset="0"/>
                  <a:cs typeface="Arial" panose="020B0604020202020204" pitchFamily="34" charset="0"/>
                </a:defRPr>
              </a:lvl1pPr>
              <a:lvl2pPr marL="742950" indent="-285750" eaLnBrk="0" hangingPunct="0">
                <a:defRPr sz="1600">
                  <a:latin typeface="Arial" charset="0"/>
                  <a:cs typeface="Arial" charset="0"/>
                </a:defRPr>
              </a:lvl2pPr>
              <a:lvl3pPr marL="1143000" indent="-228600" eaLnBrk="0" hangingPunct="0">
                <a:defRPr sz="1600">
                  <a:latin typeface="Arial" charset="0"/>
                  <a:cs typeface="Arial" charset="0"/>
                </a:defRPr>
              </a:lvl3pPr>
              <a:lvl4pPr marL="1600200" indent="-228600" eaLnBrk="0" hangingPunct="0">
                <a:defRPr sz="1600">
                  <a:latin typeface="Arial" charset="0"/>
                  <a:cs typeface="Arial" charset="0"/>
                </a:defRPr>
              </a:lvl4pPr>
              <a:lvl5pPr marL="2057400" indent="-228600" eaLnBrk="0" hangingPunct="0">
                <a:defRPr sz="1600">
                  <a:latin typeface="Arial" charset="0"/>
                  <a:cs typeface="Arial" charset="0"/>
                </a:defRPr>
              </a:lvl5pPr>
              <a:lvl6pPr marL="2514600" indent="-228600" eaLnBrk="0" fontAlgn="base" hangingPunct="0">
                <a:spcBef>
                  <a:spcPct val="0"/>
                </a:spcBef>
                <a:spcAft>
                  <a:spcPct val="0"/>
                </a:spcAft>
                <a:defRPr sz="1600">
                  <a:latin typeface="Arial" charset="0"/>
                  <a:cs typeface="Arial" charset="0"/>
                </a:defRPr>
              </a:lvl6pPr>
              <a:lvl7pPr marL="2971800" indent="-228600" eaLnBrk="0" fontAlgn="base" hangingPunct="0">
                <a:spcBef>
                  <a:spcPct val="0"/>
                </a:spcBef>
                <a:spcAft>
                  <a:spcPct val="0"/>
                </a:spcAft>
                <a:defRPr sz="1600">
                  <a:latin typeface="Arial" charset="0"/>
                  <a:cs typeface="Arial" charset="0"/>
                </a:defRPr>
              </a:lvl7pPr>
              <a:lvl8pPr marL="3429000" indent="-228600" eaLnBrk="0" fontAlgn="base" hangingPunct="0">
                <a:spcBef>
                  <a:spcPct val="0"/>
                </a:spcBef>
                <a:spcAft>
                  <a:spcPct val="0"/>
                </a:spcAft>
                <a:defRPr sz="1600">
                  <a:latin typeface="Arial" charset="0"/>
                  <a:cs typeface="Arial" charset="0"/>
                </a:defRPr>
              </a:lvl8pPr>
              <a:lvl9pPr marL="3886200" indent="-228600" eaLnBrk="0" fontAlgn="base" hangingPunct="0">
                <a:spcBef>
                  <a:spcPct val="0"/>
                </a:spcBef>
                <a:spcAft>
                  <a:spcPct val="0"/>
                </a:spcAft>
                <a:defRPr sz="1600">
                  <a:latin typeface="Arial" charset="0"/>
                  <a:cs typeface="Arial" charset="0"/>
                </a:defRPr>
              </a:lvl9pP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en-GB" altLang="de-DE" sz="1800" b="0" i="0" u="none" strike="noStrike" kern="0" cap="none" spc="0" normalizeH="0" baseline="0" dirty="0">
                  <a:ln>
                    <a:noFill/>
                  </a:ln>
                  <a:solidFill>
                    <a:prstClr val="black"/>
                  </a:solidFill>
                  <a:effectLst/>
                  <a:uLnTx/>
                  <a:uFillTx/>
                </a:rPr>
                <a:t>V</a:t>
              </a:r>
            </a:p>
          </p:txBody>
        </p:sp>
        <p:sp>
          <p:nvSpPr>
            <p:cNvPr id="62" name="Text Box 16">
              <a:extLst>
                <a:ext uri="{FF2B5EF4-FFF2-40B4-BE49-F238E27FC236}">
                  <a16:creationId xmlns:a16="http://schemas.microsoft.com/office/drawing/2014/main" id="{172DC925-7597-4FA6-8F26-53EBFD16A2CB}"/>
                </a:ext>
              </a:extLst>
            </p:cNvPr>
            <p:cNvSpPr txBox="1">
              <a:spLocks noChangeArrowheads="1"/>
            </p:cNvSpPr>
            <p:nvPr/>
          </p:nvSpPr>
          <p:spPr bwMode="auto">
            <a:xfrm>
              <a:off x="2819407" y="1424305"/>
              <a:ext cx="442913" cy="369332"/>
            </a:xfrm>
            <a:prstGeom prst="rect">
              <a:avLst/>
            </a:prstGeom>
            <a:solidFill>
              <a:schemeClr val="bg1"/>
            </a:solidFill>
            <a:ln w="9525">
              <a:solidFill>
                <a:srgbClr val="000000"/>
              </a:solidFill>
              <a:miter lim="800000"/>
              <a:headEnd/>
              <a:tailEnd/>
            </a:ln>
            <a:effectLst>
              <a:outerShdw blurRad="50800" dist="38100" dir="2700000" algn="tl" rotWithShape="0">
                <a:prstClr val="black">
                  <a:alpha val="40000"/>
                </a:prstClr>
              </a:outerShdw>
            </a:effectLst>
          </p:spPr>
          <p:txBody>
            <a:bodyPr wrap="square">
              <a:spAutoFit/>
            </a:bodyPr>
            <a:lstStyle>
              <a:defPPr>
                <a:defRPr lang="en-US"/>
              </a:defPPr>
              <a:lvl1pPr algn="ctr">
                <a:spcBef>
                  <a:spcPct val="50000"/>
                </a:spcBef>
                <a:defRPr b="1">
                  <a:latin typeface="Arial" panose="020B0604020202020204" pitchFamily="34" charset="0"/>
                  <a:cs typeface="Arial" panose="020B0604020202020204" pitchFamily="34" charset="0"/>
                </a:defRPr>
              </a:lvl1pPr>
              <a:lvl2pPr marL="742950" indent="-285750" eaLnBrk="0" hangingPunct="0">
                <a:defRPr sz="1600">
                  <a:latin typeface="Arial" charset="0"/>
                  <a:cs typeface="Arial" charset="0"/>
                </a:defRPr>
              </a:lvl2pPr>
              <a:lvl3pPr marL="1143000" indent="-228600" eaLnBrk="0" hangingPunct="0">
                <a:defRPr sz="1600">
                  <a:latin typeface="Arial" charset="0"/>
                  <a:cs typeface="Arial" charset="0"/>
                </a:defRPr>
              </a:lvl3pPr>
              <a:lvl4pPr marL="1600200" indent="-228600" eaLnBrk="0" hangingPunct="0">
                <a:defRPr sz="1600">
                  <a:latin typeface="Arial" charset="0"/>
                  <a:cs typeface="Arial" charset="0"/>
                </a:defRPr>
              </a:lvl4pPr>
              <a:lvl5pPr marL="2057400" indent="-228600" eaLnBrk="0" hangingPunct="0">
                <a:defRPr sz="1600">
                  <a:latin typeface="Arial" charset="0"/>
                  <a:cs typeface="Arial" charset="0"/>
                </a:defRPr>
              </a:lvl5pPr>
              <a:lvl6pPr marL="2514600" indent="-228600" eaLnBrk="0" fontAlgn="base" hangingPunct="0">
                <a:spcBef>
                  <a:spcPct val="0"/>
                </a:spcBef>
                <a:spcAft>
                  <a:spcPct val="0"/>
                </a:spcAft>
                <a:defRPr sz="1600">
                  <a:latin typeface="Arial" charset="0"/>
                  <a:cs typeface="Arial" charset="0"/>
                </a:defRPr>
              </a:lvl6pPr>
              <a:lvl7pPr marL="2971800" indent="-228600" eaLnBrk="0" fontAlgn="base" hangingPunct="0">
                <a:spcBef>
                  <a:spcPct val="0"/>
                </a:spcBef>
                <a:spcAft>
                  <a:spcPct val="0"/>
                </a:spcAft>
                <a:defRPr sz="1600">
                  <a:latin typeface="Arial" charset="0"/>
                  <a:cs typeface="Arial" charset="0"/>
                </a:defRPr>
              </a:lvl7pPr>
              <a:lvl8pPr marL="3429000" indent="-228600" eaLnBrk="0" fontAlgn="base" hangingPunct="0">
                <a:spcBef>
                  <a:spcPct val="0"/>
                </a:spcBef>
                <a:spcAft>
                  <a:spcPct val="0"/>
                </a:spcAft>
                <a:defRPr sz="1600">
                  <a:latin typeface="Arial" charset="0"/>
                  <a:cs typeface="Arial" charset="0"/>
                </a:defRPr>
              </a:lvl8pPr>
              <a:lvl9pPr marL="3886200" indent="-228600" eaLnBrk="0" fontAlgn="base" hangingPunct="0">
                <a:spcBef>
                  <a:spcPct val="0"/>
                </a:spcBef>
                <a:spcAft>
                  <a:spcPct val="0"/>
                </a:spcAft>
                <a:defRPr sz="1600">
                  <a:latin typeface="Arial" charset="0"/>
                  <a:cs typeface="Arial" charset="0"/>
                </a:defRPr>
              </a:lvl9pP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en-GB" altLang="de-DE" sz="1800" b="0" i="0" u="none" strike="noStrike" kern="0" cap="none" spc="0" normalizeH="0" baseline="0" dirty="0">
                  <a:ln>
                    <a:noFill/>
                  </a:ln>
                  <a:solidFill>
                    <a:prstClr val="black"/>
                  </a:solidFill>
                  <a:effectLst/>
                  <a:uLnTx/>
                  <a:uFillTx/>
                </a:rPr>
                <a:t>W</a:t>
              </a:r>
            </a:p>
          </p:txBody>
        </p:sp>
        <p:cxnSp>
          <p:nvCxnSpPr>
            <p:cNvPr id="63" name="Straight Arrow Connector 62">
              <a:extLst>
                <a:ext uri="{FF2B5EF4-FFF2-40B4-BE49-F238E27FC236}">
                  <a16:creationId xmlns:a16="http://schemas.microsoft.com/office/drawing/2014/main" id="{DBC01846-DC01-46DC-A93A-9EC19F9B1E89}"/>
                </a:ext>
              </a:extLst>
            </p:cNvPr>
            <p:cNvCxnSpPr>
              <a:stCxn id="56" idx="0"/>
              <a:endCxn id="61" idx="2"/>
            </p:cNvCxnSpPr>
            <p:nvPr/>
          </p:nvCxnSpPr>
          <p:spPr>
            <a:xfrm flipH="1" flipV="1">
              <a:off x="1742341" y="1793637"/>
              <a:ext cx="643440" cy="362248"/>
            </a:xfrm>
            <a:prstGeom prst="straightConnector1">
              <a:avLst/>
            </a:prstGeom>
            <a:noFill/>
            <a:ln w="19050">
              <a:solidFill>
                <a:sysClr val="windowText" lastClr="000000"/>
              </a:solidFill>
              <a:round/>
              <a:headEnd/>
              <a:tailEnd type="triangle" w="med" len="me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cxnSp>
        <p:cxnSp>
          <p:nvCxnSpPr>
            <p:cNvPr id="64" name="Straight Arrow Connector 63">
              <a:extLst>
                <a:ext uri="{FF2B5EF4-FFF2-40B4-BE49-F238E27FC236}">
                  <a16:creationId xmlns:a16="http://schemas.microsoft.com/office/drawing/2014/main" id="{71665646-A37C-4004-AC1D-EEF0BBF0675C}"/>
                </a:ext>
              </a:extLst>
            </p:cNvPr>
            <p:cNvCxnSpPr>
              <a:stCxn id="56" idx="0"/>
              <a:endCxn id="62" idx="2"/>
            </p:cNvCxnSpPr>
            <p:nvPr/>
          </p:nvCxnSpPr>
          <p:spPr>
            <a:xfrm flipV="1">
              <a:off x="2385781" y="1793637"/>
              <a:ext cx="655083" cy="362248"/>
            </a:xfrm>
            <a:prstGeom prst="straightConnector1">
              <a:avLst/>
            </a:prstGeom>
            <a:noFill/>
            <a:ln w="19050">
              <a:solidFill>
                <a:sysClr val="windowText" lastClr="000000"/>
              </a:solidFill>
              <a:round/>
              <a:headEnd/>
              <a:tailEnd type="triangle" w="med" len="me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cxnSp>
        <p:sp>
          <p:nvSpPr>
            <p:cNvPr id="68" name="Text Box 14">
              <a:extLst>
                <a:ext uri="{FF2B5EF4-FFF2-40B4-BE49-F238E27FC236}">
                  <a16:creationId xmlns:a16="http://schemas.microsoft.com/office/drawing/2014/main" id="{2C7E8C66-99DD-4262-8EF7-B2CA9D703AD3}"/>
                </a:ext>
              </a:extLst>
            </p:cNvPr>
            <p:cNvSpPr txBox="1">
              <a:spLocks noChangeArrowheads="1"/>
            </p:cNvSpPr>
            <p:nvPr/>
          </p:nvSpPr>
          <p:spPr bwMode="auto">
            <a:xfrm>
              <a:off x="78829" y="1416882"/>
              <a:ext cx="1144604" cy="369888"/>
            </a:xfrm>
            <a:prstGeom prst="rect">
              <a:avLst/>
            </a:prstGeom>
            <a:solidFill>
              <a:schemeClr val="bg1"/>
            </a:solidFill>
            <a:ln>
              <a:noFill/>
            </a:ln>
            <a:effectLst>
              <a:outerShdw blurRad="50800" dist="38100" dir="2700000" algn="tl" rotWithShape="0">
                <a:prstClr val="black">
                  <a:alpha val="40000"/>
                </a:prstClr>
              </a:outerShdw>
            </a:effectLst>
          </p:spPr>
          <p:txBody>
            <a:bodyPr wrap="square">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algn="ctr" eaLnBrk="1" fontAlgn="auto" hangingPunct="1">
                <a:spcBef>
                  <a:spcPct val="50000"/>
                </a:spcBef>
                <a:spcAft>
                  <a:spcPts val="0"/>
                </a:spcAft>
              </a:pPr>
              <a:r>
                <a:rPr lang="en-GB" altLang="de-DE" sz="1800" dirty="0">
                  <a:solidFill>
                    <a:prstClr val="black"/>
                  </a:solidFill>
                  <a:latin typeface="Arial" panose="020B0604020202020204" pitchFamily="34" charset="0"/>
                  <a:cs typeface="Arial" panose="020B0604020202020204" pitchFamily="34" charset="0"/>
                </a:rPr>
                <a:t>Offspring</a:t>
              </a:r>
            </a:p>
          </p:txBody>
        </p:sp>
        <p:sp>
          <p:nvSpPr>
            <p:cNvPr id="69" name="Text Box 16">
              <a:extLst>
                <a:ext uri="{FF2B5EF4-FFF2-40B4-BE49-F238E27FC236}">
                  <a16:creationId xmlns:a16="http://schemas.microsoft.com/office/drawing/2014/main" id="{AD6AFDEF-F916-47D7-9B6A-648DDF4341ED}"/>
                </a:ext>
              </a:extLst>
            </p:cNvPr>
            <p:cNvSpPr txBox="1">
              <a:spLocks noChangeArrowheads="1"/>
            </p:cNvSpPr>
            <p:nvPr/>
          </p:nvSpPr>
          <p:spPr bwMode="auto">
            <a:xfrm>
              <a:off x="2819407" y="3255192"/>
              <a:ext cx="442913" cy="369332"/>
            </a:xfrm>
            <a:prstGeom prst="rect">
              <a:avLst/>
            </a:prstGeom>
            <a:solidFill>
              <a:schemeClr val="bg1"/>
            </a:solidFill>
            <a:ln w="9525">
              <a:solidFill>
                <a:srgbClr val="000000"/>
              </a:solidFill>
              <a:miter lim="800000"/>
              <a:headEnd/>
              <a:tailEnd/>
            </a:ln>
            <a:effectLst>
              <a:outerShdw blurRad="50800" dist="38100" dir="2700000" algn="tl" rotWithShape="0">
                <a:prstClr val="black">
                  <a:alpha val="40000"/>
                </a:prstClr>
              </a:outerShdw>
            </a:effectLst>
          </p:spPr>
          <p:txBody>
            <a:bodyPr wrap="square">
              <a:spAutoFit/>
            </a:bodyPr>
            <a:lstStyle>
              <a:defPPr>
                <a:defRPr lang="en-US"/>
              </a:defPPr>
              <a:lvl1pPr algn="ctr">
                <a:spcBef>
                  <a:spcPct val="50000"/>
                </a:spcBef>
                <a:defRPr b="1">
                  <a:latin typeface="Arial" panose="020B0604020202020204" pitchFamily="34" charset="0"/>
                  <a:cs typeface="Arial" panose="020B0604020202020204" pitchFamily="34" charset="0"/>
                </a:defRPr>
              </a:lvl1pPr>
              <a:lvl2pPr marL="742950" indent="-285750" eaLnBrk="0" hangingPunct="0">
                <a:defRPr sz="1600">
                  <a:latin typeface="Arial" charset="0"/>
                  <a:cs typeface="Arial" charset="0"/>
                </a:defRPr>
              </a:lvl2pPr>
              <a:lvl3pPr marL="1143000" indent="-228600" eaLnBrk="0" hangingPunct="0">
                <a:defRPr sz="1600">
                  <a:latin typeface="Arial" charset="0"/>
                  <a:cs typeface="Arial" charset="0"/>
                </a:defRPr>
              </a:lvl3pPr>
              <a:lvl4pPr marL="1600200" indent="-228600" eaLnBrk="0" hangingPunct="0">
                <a:defRPr sz="1600">
                  <a:latin typeface="Arial" charset="0"/>
                  <a:cs typeface="Arial" charset="0"/>
                </a:defRPr>
              </a:lvl4pPr>
              <a:lvl5pPr marL="2057400" indent="-228600" eaLnBrk="0" hangingPunct="0">
                <a:defRPr sz="1600">
                  <a:latin typeface="Arial" charset="0"/>
                  <a:cs typeface="Arial" charset="0"/>
                </a:defRPr>
              </a:lvl5pPr>
              <a:lvl6pPr marL="2514600" indent="-228600" eaLnBrk="0" fontAlgn="base" hangingPunct="0">
                <a:spcBef>
                  <a:spcPct val="0"/>
                </a:spcBef>
                <a:spcAft>
                  <a:spcPct val="0"/>
                </a:spcAft>
                <a:defRPr sz="1600">
                  <a:latin typeface="Arial" charset="0"/>
                  <a:cs typeface="Arial" charset="0"/>
                </a:defRPr>
              </a:lvl6pPr>
              <a:lvl7pPr marL="2971800" indent="-228600" eaLnBrk="0" fontAlgn="base" hangingPunct="0">
                <a:spcBef>
                  <a:spcPct val="0"/>
                </a:spcBef>
                <a:spcAft>
                  <a:spcPct val="0"/>
                </a:spcAft>
                <a:defRPr sz="1600">
                  <a:latin typeface="Arial" charset="0"/>
                  <a:cs typeface="Arial" charset="0"/>
                </a:defRPr>
              </a:lvl7pPr>
              <a:lvl8pPr marL="3429000" indent="-228600" eaLnBrk="0" fontAlgn="base" hangingPunct="0">
                <a:spcBef>
                  <a:spcPct val="0"/>
                </a:spcBef>
                <a:spcAft>
                  <a:spcPct val="0"/>
                </a:spcAft>
                <a:defRPr sz="1600">
                  <a:latin typeface="Arial" charset="0"/>
                  <a:cs typeface="Arial" charset="0"/>
                </a:defRPr>
              </a:lvl8pPr>
              <a:lvl9pPr marL="3886200" indent="-228600" eaLnBrk="0" fontAlgn="base" hangingPunct="0">
                <a:spcBef>
                  <a:spcPct val="0"/>
                </a:spcBef>
                <a:spcAft>
                  <a:spcPct val="0"/>
                </a:spcAft>
                <a:defRPr sz="1600">
                  <a:latin typeface="Arial" charset="0"/>
                  <a:cs typeface="Arial" charset="0"/>
                </a:defRPr>
              </a:lvl9pP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en-GB" altLang="de-DE" sz="1800" b="0" i="0" u="none" strike="noStrike" kern="0" cap="none" spc="0" normalizeH="0" baseline="0" dirty="0">
                  <a:ln>
                    <a:noFill/>
                  </a:ln>
                  <a:solidFill>
                    <a:prstClr val="black"/>
                  </a:solidFill>
                  <a:effectLst/>
                  <a:uLnTx/>
                  <a:uFillTx/>
                </a:rPr>
                <a:t>Y</a:t>
              </a:r>
            </a:p>
          </p:txBody>
        </p:sp>
        <p:sp>
          <p:nvSpPr>
            <p:cNvPr id="70" name="Text Box 8">
              <a:extLst>
                <a:ext uri="{FF2B5EF4-FFF2-40B4-BE49-F238E27FC236}">
                  <a16:creationId xmlns:a16="http://schemas.microsoft.com/office/drawing/2014/main" id="{F6522DAA-2CEF-4E7A-A85B-80AD699CF63D}"/>
                </a:ext>
              </a:extLst>
            </p:cNvPr>
            <p:cNvSpPr txBox="1">
              <a:spLocks noChangeArrowheads="1"/>
            </p:cNvSpPr>
            <p:nvPr/>
          </p:nvSpPr>
          <p:spPr bwMode="auto">
            <a:xfrm>
              <a:off x="78828" y="2289736"/>
              <a:ext cx="982257" cy="369332"/>
            </a:xfrm>
            <a:prstGeom prst="rect">
              <a:avLst/>
            </a:prstGeom>
            <a:solidFill>
              <a:srgbClr val="FFFFFF">
                <a:alpha val="63922"/>
              </a:srgbClr>
            </a:solidFill>
            <a:ln>
              <a:noFill/>
            </a:ln>
          </p:spPr>
          <p:txBody>
            <a:bodyPr wrap="square">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fontAlgn="auto" hangingPunct="1">
                <a:spcBef>
                  <a:spcPct val="50000"/>
                </a:spcBef>
                <a:spcAft>
                  <a:spcPts val="0"/>
                </a:spcAft>
              </a:pPr>
              <a:r>
                <a:rPr lang="en-GB" altLang="de-DE" sz="1800" dirty="0">
                  <a:solidFill>
                    <a:prstClr val="black"/>
                  </a:solidFill>
                  <a:latin typeface="Arial" panose="020B0604020202020204" pitchFamily="34" charset="0"/>
                  <a:cs typeface="Arial" panose="020B0604020202020204" pitchFamily="34" charset="0"/>
                </a:rPr>
                <a:t>Parents </a:t>
              </a:r>
            </a:p>
          </p:txBody>
        </p:sp>
        <p:sp>
          <p:nvSpPr>
            <p:cNvPr id="71" name="Text Box 14">
              <a:extLst>
                <a:ext uri="{FF2B5EF4-FFF2-40B4-BE49-F238E27FC236}">
                  <a16:creationId xmlns:a16="http://schemas.microsoft.com/office/drawing/2014/main" id="{63A50DAE-9281-4FBE-9C30-41D4901966E0}"/>
                </a:ext>
              </a:extLst>
            </p:cNvPr>
            <p:cNvSpPr txBox="1">
              <a:spLocks noChangeArrowheads="1"/>
            </p:cNvSpPr>
            <p:nvPr/>
          </p:nvSpPr>
          <p:spPr bwMode="auto">
            <a:xfrm>
              <a:off x="78828" y="3232971"/>
              <a:ext cx="1110739" cy="369888"/>
            </a:xfrm>
            <a:prstGeom prst="rect">
              <a:avLst/>
            </a:prstGeom>
            <a:solidFill>
              <a:srgbClr val="FFFFFF"/>
            </a:solidFill>
            <a:ln>
              <a:noFill/>
            </a:ln>
            <a:effectLst>
              <a:outerShdw blurRad="50800" dist="38100" dir="2700000" algn="tl" rotWithShape="0">
                <a:prstClr val="black">
                  <a:alpha val="40000"/>
                </a:prstClr>
              </a:outerShdw>
            </a:effectLst>
          </p:spPr>
          <p:txBody>
            <a:bodyPr wrap="square">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fontAlgn="auto" hangingPunct="1">
                <a:spcBef>
                  <a:spcPct val="50000"/>
                </a:spcBef>
                <a:spcAft>
                  <a:spcPts val="0"/>
                </a:spcAft>
              </a:pPr>
              <a:r>
                <a:rPr lang="en-GB" altLang="de-DE" sz="1800" dirty="0">
                  <a:solidFill>
                    <a:prstClr val="black"/>
                  </a:solidFill>
                  <a:latin typeface="Arial" panose="020B0604020202020204" pitchFamily="34" charset="0"/>
                  <a:cs typeface="Arial" panose="020B0604020202020204" pitchFamily="34" charset="0"/>
                </a:rPr>
                <a:t>Offspring</a:t>
              </a:r>
            </a:p>
          </p:txBody>
        </p:sp>
        <p:sp>
          <p:nvSpPr>
            <p:cNvPr id="72" name="TextBox 71">
              <a:extLst>
                <a:ext uri="{FF2B5EF4-FFF2-40B4-BE49-F238E27FC236}">
                  <a16:creationId xmlns:a16="http://schemas.microsoft.com/office/drawing/2014/main" id="{27E348B0-E31D-4737-9AA3-0E54127BA115}"/>
                </a:ext>
              </a:extLst>
            </p:cNvPr>
            <p:cNvSpPr txBox="1"/>
            <p:nvPr/>
          </p:nvSpPr>
          <p:spPr>
            <a:xfrm>
              <a:off x="2229914" y="2542524"/>
              <a:ext cx="311733" cy="370390"/>
            </a:xfrm>
            <a:prstGeom prst="rect">
              <a:avLst/>
            </a:prstGeom>
            <a:solidFill>
              <a:schemeClr val="bg1"/>
            </a:solidFill>
            <a:ln>
              <a:solidFill>
                <a:schemeClr val="bg1">
                  <a:lumMod val="75000"/>
                </a:schemeClr>
              </a:solidFill>
            </a:ln>
            <a:effectLst/>
          </p:spPr>
          <p:txBody>
            <a:bodyPr wrap="square" rtlCol="0">
              <a:spAutoFit/>
            </a:bodyPr>
            <a:lstStyle>
              <a:defPPr>
                <a:defRPr lang="de-DE"/>
              </a:defPPr>
              <a:lvl1pPr marL="0" marR="0" lvl="0" indent="0" algn="ctr" defTabSz="914400" eaLnBrk="1" fontAlgn="auto" latinLnBrk="0" hangingPunct="1">
                <a:lnSpc>
                  <a:spcPct val="100000"/>
                </a:lnSpc>
                <a:spcBef>
                  <a:spcPts val="0"/>
                </a:spcBef>
                <a:spcAft>
                  <a:spcPts val="0"/>
                </a:spcAft>
                <a:buClrTx/>
                <a:buSzTx/>
                <a:buFontTx/>
                <a:buNone/>
                <a:tabLst/>
                <a:defRPr kumimoji="0" sz="1800" b="1" i="0" u="none" strike="noStrike" kern="0" cap="none" spc="0" normalizeH="0" baseline="0">
                  <a:ln>
                    <a:noFill/>
                  </a:ln>
                  <a:solidFill>
                    <a:prstClr val="black"/>
                  </a:solidFill>
                  <a:effectLst/>
                  <a:uLnTx/>
                  <a:uFillTx/>
                  <a:latin typeface="Bradley Hand ITC" panose="03070402050302030203" pitchFamily="66" charset="0"/>
                  <a:cs typeface="+mn-cs"/>
                </a:defRPr>
              </a:lvl1pPr>
            </a:lstStyle>
            <a:p>
              <a:r>
                <a:rPr lang="en-GB" b="0" dirty="0">
                  <a:latin typeface="Berlin Sans FB" panose="020E0602020502020306" pitchFamily="34" charset="0"/>
                  <a:cs typeface="Arial" panose="020B0604020202020204" pitchFamily="34" charset="0"/>
                </a:rPr>
                <a:t>X</a:t>
              </a:r>
            </a:p>
          </p:txBody>
        </p:sp>
        <p:sp>
          <p:nvSpPr>
            <p:cNvPr id="73" name="Text Box 7">
              <a:extLst>
                <a:ext uri="{FF2B5EF4-FFF2-40B4-BE49-F238E27FC236}">
                  <a16:creationId xmlns:a16="http://schemas.microsoft.com/office/drawing/2014/main" id="{4635492F-57C2-4E65-9FD9-80B2A3938771}"/>
                </a:ext>
              </a:extLst>
            </p:cNvPr>
            <p:cNvSpPr txBox="1">
              <a:spLocks noChangeArrowheads="1"/>
            </p:cNvSpPr>
            <p:nvPr/>
          </p:nvSpPr>
          <p:spPr bwMode="auto">
            <a:xfrm>
              <a:off x="2615115" y="2550988"/>
              <a:ext cx="464403" cy="369332"/>
            </a:xfrm>
            <a:prstGeom prst="rect">
              <a:avLst/>
            </a:prstGeom>
            <a:solidFill>
              <a:schemeClr val="bg1"/>
            </a:solidFill>
            <a:ln w="9525">
              <a:solidFill>
                <a:srgbClr val="000000"/>
              </a:solidFill>
              <a:miter lim="800000"/>
              <a:headEnd/>
              <a:tailEnd/>
            </a:ln>
            <a:effectLst>
              <a:outerShdw blurRad="50800" dist="38100" dir="2700000" algn="tl" rotWithShape="0">
                <a:prstClr val="black">
                  <a:alpha val="40000"/>
                </a:prstClr>
              </a:outerShdw>
            </a:effectLst>
          </p:spPr>
          <p:txBody>
            <a:bodyPr wrap="square">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algn="ctr" eaLnBrk="1" fontAlgn="auto" hangingPunct="1">
                <a:spcBef>
                  <a:spcPct val="50000"/>
                </a:spcBef>
                <a:spcAft>
                  <a:spcPts val="0"/>
                </a:spcAft>
              </a:pPr>
              <a:r>
                <a:rPr lang="en-GB" altLang="de-DE" sz="1800" dirty="0">
                  <a:solidFill>
                    <a:prstClr val="black"/>
                  </a:solidFill>
                  <a:latin typeface="Arial" panose="020B0604020202020204" pitchFamily="34" charset="0"/>
                  <a:cs typeface="Arial" panose="020B0604020202020204" pitchFamily="34" charset="0"/>
                </a:rPr>
                <a:t>P</a:t>
              </a:r>
              <a:r>
                <a:rPr lang="en-GB" altLang="de-DE" sz="1800" baseline="-25000" dirty="0">
                  <a:solidFill>
                    <a:prstClr val="black"/>
                  </a:solidFill>
                  <a:latin typeface="Arial" panose="020B0604020202020204" pitchFamily="34" charset="0"/>
                  <a:cs typeface="Arial" panose="020B0604020202020204" pitchFamily="34" charset="0"/>
                </a:rPr>
                <a:t>2</a:t>
              </a:r>
            </a:p>
          </p:txBody>
        </p:sp>
        <p:cxnSp>
          <p:nvCxnSpPr>
            <p:cNvPr id="74" name="Straight Connector 73">
              <a:extLst>
                <a:ext uri="{FF2B5EF4-FFF2-40B4-BE49-F238E27FC236}">
                  <a16:creationId xmlns:a16="http://schemas.microsoft.com/office/drawing/2014/main" id="{EE6CEFCA-19AC-4323-BA67-C6FA469E0DB5}"/>
                </a:ext>
              </a:extLst>
            </p:cNvPr>
            <p:cNvCxnSpPr/>
            <p:nvPr/>
          </p:nvCxnSpPr>
          <p:spPr>
            <a:xfrm>
              <a:off x="78828" y="1786770"/>
              <a:ext cx="3183492" cy="686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1733883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4228" y="4842066"/>
            <a:ext cx="4309143" cy="1754326"/>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sz="1800" dirty="0">
                <a:solidFill>
                  <a:srgbClr val="0000FF"/>
                </a:solidFill>
                <a:latin typeface="Arial" panose="020B0604020202020204" pitchFamily="34" charset="0"/>
                <a:cs typeface="Arial" panose="020B0604020202020204" pitchFamily="34" charset="0"/>
              </a:rPr>
              <a:t>Parent-Offspring (P1</a:t>
            </a:r>
            <a:r>
              <a:rPr lang="en-GB" dirty="0">
                <a:solidFill>
                  <a:srgbClr val="0000FF"/>
                </a:solidFill>
                <a:latin typeface="Arial" panose="020B0604020202020204" pitchFamily="34" charset="0"/>
                <a:cs typeface="Arial" panose="020B0604020202020204" pitchFamily="34" charset="0"/>
              </a:rPr>
              <a:t> ►◄</a:t>
            </a:r>
            <a:r>
              <a:rPr lang="en-GB" sz="1800" dirty="0">
                <a:solidFill>
                  <a:srgbClr val="0000FF"/>
                </a:solidFill>
                <a:latin typeface="Arial" panose="020B0604020202020204" pitchFamily="34" charset="0"/>
                <a:cs typeface="Arial" panose="020B0604020202020204" pitchFamily="34" charset="0"/>
              </a:rPr>
              <a:t> X)</a:t>
            </a:r>
            <a:r>
              <a:rPr lang="en-GB" sz="1800" dirty="0">
                <a:latin typeface="Arial" panose="020B0604020202020204" pitchFamily="34" charset="0"/>
                <a:cs typeface="Arial" panose="020B0604020202020204" pitchFamily="34" charset="0"/>
              </a:rPr>
              <a:t>.</a:t>
            </a:r>
          </a:p>
          <a:p>
            <a:r>
              <a:rPr lang="en-GB" altLang="de-DE" sz="1800" dirty="0">
                <a:latin typeface="Arial" panose="020B0604020202020204" pitchFamily="34" charset="0"/>
                <a:cs typeface="Arial" panose="020B0604020202020204" pitchFamily="34" charset="0"/>
              </a:rPr>
              <a:t>P</a:t>
            </a:r>
            <a:r>
              <a:rPr lang="en-GB" altLang="de-DE" sz="1800" baseline="-25000" dirty="0">
                <a:latin typeface="Arial" panose="020B0604020202020204" pitchFamily="34" charset="0"/>
                <a:cs typeface="Arial" panose="020B0604020202020204" pitchFamily="34" charset="0"/>
              </a:rPr>
              <a:t>1</a:t>
            </a:r>
            <a:r>
              <a:rPr lang="en-GB" altLang="de-DE" sz="1800" dirty="0">
                <a:latin typeface="Arial" panose="020B0604020202020204" pitchFamily="34" charset="0"/>
                <a:cs typeface="Arial" panose="020B0604020202020204" pitchFamily="34" charset="0"/>
              </a:rPr>
              <a:t> and X </a:t>
            </a:r>
            <a:r>
              <a:rPr lang="en-GB" altLang="de-DE" sz="1800" dirty="0">
                <a:solidFill>
                  <a:srgbClr val="C00000"/>
                </a:solidFill>
                <a:latin typeface="Arial" panose="020B0604020202020204" pitchFamily="34" charset="0"/>
                <a:cs typeface="Arial" panose="020B0604020202020204" pitchFamily="34" charset="0"/>
              </a:rPr>
              <a:t>share 50% </a:t>
            </a:r>
            <a:r>
              <a:rPr lang="en-GB" altLang="de-DE" sz="1800" dirty="0">
                <a:latin typeface="Arial" panose="020B0604020202020204" pitchFamily="34" charset="0"/>
                <a:cs typeface="Arial" panose="020B0604020202020204" pitchFamily="34" charset="0"/>
              </a:rPr>
              <a:t>of their genes (alleles). It is impossible for them to share entire loci; one allele per locus is shared, whereas the other allele was donated by the (unrelated) parent P</a:t>
            </a:r>
            <a:r>
              <a:rPr lang="en-GB" altLang="de-DE" sz="1800" baseline="-25000" dirty="0">
                <a:latin typeface="Arial" panose="020B0604020202020204" pitchFamily="34" charset="0"/>
                <a:cs typeface="Arial" panose="020B0604020202020204" pitchFamily="34" charset="0"/>
              </a:rPr>
              <a:t>2</a:t>
            </a:r>
            <a:r>
              <a:rPr lang="en-GB" altLang="de-DE" sz="1800" dirty="0">
                <a:latin typeface="Arial" panose="020B0604020202020204" pitchFamily="34" charset="0"/>
                <a:cs typeface="Arial" panose="020B0604020202020204" pitchFamily="34" charset="0"/>
              </a:rPr>
              <a:t>.</a:t>
            </a:r>
          </a:p>
        </p:txBody>
      </p:sp>
      <p:sp>
        <p:nvSpPr>
          <p:cNvPr id="21" name="Text Box 5"/>
          <p:cNvSpPr txBox="1">
            <a:spLocks noChangeArrowheads="1"/>
          </p:cNvSpPr>
          <p:nvPr/>
        </p:nvSpPr>
        <p:spPr bwMode="auto">
          <a:xfrm>
            <a:off x="5567812" y="2238355"/>
            <a:ext cx="592269" cy="646331"/>
          </a:xfrm>
          <a:prstGeom prst="rect">
            <a:avLst/>
          </a:prstGeom>
          <a:solidFill>
            <a:schemeClr val="bg1"/>
          </a:solidFill>
          <a:ln w="9525">
            <a:solidFill>
              <a:srgbClr val="000000"/>
            </a:solidFill>
            <a:miter lim="800000"/>
            <a:headEnd/>
            <a:tailEnd/>
          </a:ln>
          <a:effectLst>
            <a:outerShdw blurRad="50800" dist="38100" dir="2700000" algn="tl" rotWithShape="0">
              <a:prstClr val="black">
                <a:alpha val="40000"/>
              </a:prstClr>
            </a:outerShdw>
          </a:effectLst>
        </p:spPr>
        <p:txBody>
          <a:bodyPr wrap="square">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algn="ctr" eaLnBrk="1" fontAlgn="auto" hangingPunct="1">
              <a:spcBef>
                <a:spcPct val="50000"/>
              </a:spcBef>
              <a:spcAft>
                <a:spcPts val="0"/>
              </a:spcAft>
            </a:pPr>
            <a:r>
              <a:rPr lang="en-GB" altLang="de-DE" sz="1800" b="1" dirty="0">
                <a:solidFill>
                  <a:prstClr val="black"/>
                </a:solidFill>
                <a:latin typeface="Arial" panose="020B0604020202020204" pitchFamily="34" charset="0"/>
                <a:cs typeface="Arial" panose="020B0604020202020204" pitchFamily="34" charset="0"/>
              </a:rPr>
              <a:t>P</a:t>
            </a:r>
            <a:r>
              <a:rPr lang="en-GB" altLang="de-DE" sz="1800" b="1" baseline="-25000" dirty="0">
                <a:solidFill>
                  <a:prstClr val="black"/>
                </a:solidFill>
                <a:latin typeface="Arial" panose="020B0604020202020204" pitchFamily="34" charset="0"/>
                <a:cs typeface="Arial" panose="020B0604020202020204" pitchFamily="34" charset="0"/>
              </a:rPr>
              <a:t>1</a:t>
            </a:r>
            <a:br>
              <a:rPr lang="en-GB" altLang="de-DE" sz="1800" baseline="-25000" dirty="0">
                <a:solidFill>
                  <a:prstClr val="black"/>
                </a:solidFill>
                <a:latin typeface="Arial" panose="020B0604020202020204" pitchFamily="34" charset="0"/>
                <a:cs typeface="Arial" panose="020B0604020202020204" pitchFamily="34" charset="0"/>
              </a:rPr>
            </a:br>
            <a:r>
              <a:rPr lang="en-GB" altLang="de-DE" sz="1800" dirty="0" err="1">
                <a:solidFill>
                  <a:prstClr val="black"/>
                </a:solidFill>
                <a:latin typeface="Arial" panose="020B0604020202020204" pitchFamily="34" charset="0"/>
                <a:cs typeface="Arial" panose="020B0604020202020204" pitchFamily="34" charset="0"/>
              </a:rPr>
              <a:t>A</a:t>
            </a:r>
            <a:r>
              <a:rPr lang="en-GB" altLang="de-DE" sz="1800" baseline="-25000" dirty="0" err="1">
                <a:solidFill>
                  <a:prstClr val="black"/>
                </a:solidFill>
                <a:latin typeface="Arial" panose="020B0604020202020204" pitchFamily="34" charset="0"/>
                <a:cs typeface="Arial" panose="020B0604020202020204" pitchFamily="34" charset="0"/>
              </a:rPr>
              <a:t>i</a:t>
            </a:r>
            <a:r>
              <a:rPr lang="en-GB" altLang="de-DE" sz="1800" dirty="0" err="1">
                <a:solidFill>
                  <a:prstClr val="black"/>
                </a:solidFill>
                <a:latin typeface="Arial" panose="020B0604020202020204" pitchFamily="34" charset="0"/>
                <a:cs typeface="Arial" panose="020B0604020202020204" pitchFamily="34" charset="0"/>
              </a:rPr>
              <a:t>A</a:t>
            </a:r>
            <a:r>
              <a:rPr lang="en-GB" altLang="de-DE" sz="1800" baseline="-25000" dirty="0" err="1">
                <a:solidFill>
                  <a:prstClr val="black"/>
                </a:solidFill>
                <a:latin typeface="Arial" panose="020B0604020202020204" pitchFamily="34" charset="0"/>
                <a:cs typeface="Arial" panose="020B0604020202020204" pitchFamily="34" charset="0"/>
              </a:rPr>
              <a:t>j</a:t>
            </a:r>
            <a:endParaRPr lang="en-GB" altLang="de-DE" sz="1800" baseline="-25000" dirty="0">
              <a:solidFill>
                <a:prstClr val="black"/>
              </a:solidFill>
              <a:latin typeface="Arial" panose="020B0604020202020204" pitchFamily="34" charset="0"/>
              <a:cs typeface="Arial" panose="020B0604020202020204" pitchFamily="34" charset="0"/>
            </a:endParaRPr>
          </a:p>
        </p:txBody>
      </p:sp>
      <p:sp>
        <p:nvSpPr>
          <p:cNvPr id="22" name="Text Box 7"/>
          <p:cNvSpPr txBox="1">
            <a:spLocks noChangeArrowheads="1"/>
          </p:cNvSpPr>
          <p:nvPr/>
        </p:nvSpPr>
        <p:spPr bwMode="auto">
          <a:xfrm>
            <a:off x="6806231" y="1912764"/>
            <a:ext cx="790105" cy="646331"/>
          </a:xfrm>
          <a:prstGeom prst="rect">
            <a:avLst/>
          </a:prstGeom>
          <a:solidFill>
            <a:schemeClr val="bg1"/>
          </a:solidFill>
          <a:ln w="9525">
            <a:solidFill>
              <a:srgbClr val="000000"/>
            </a:solidFill>
            <a:miter lim="800000"/>
            <a:headEnd/>
            <a:tailEnd/>
          </a:ln>
          <a:effectLst>
            <a:outerShdw blurRad="50800" dist="38100" dir="2700000" algn="tl" rotWithShape="0">
              <a:prstClr val="black">
                <a:alpha val="40000"/>
              </a:prstClr>
            </a:outerShdw>
          </a:effectLst>
        </p:spPr>
        <p:txBody>
          <a:bodyPr wrap="square">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algn="ctr" eaLnBrk="1" fontAlgn="auto" hangingPunct="1">
              <a:spcBef>
                <a:spcPct val="50000"/>
              </a:spcBef>
              <a:spcAft>
                <a:spcPts val="0"/>
              </a:spcAft>
            </a:pPr>
            <a:r>
              <a:rPr lang="en-GB" altLang="de-DE" sz="1800" dirty="0">
                <a:solidFill>
                  <a:prstClr val="black"/>
                </a:solidFill>
                <a:latin typeface="Arial" panose="020B0604020202020204" pitchFamily="34" charset="0"/>
                <a:cs typeface="Arial" panose="020B0604020202020204" pitchFamily="34" charset="0"/>
              </a:rPr>
              <a:t>P</a:t>
            </a:r>
            <a:r>
              <a:rPr lang="en-GB" altLang="de-DE" sz="1800" baseline="-25000" dirty="0">
                <a:solidFill>
                  <a:prstClr val="black"/>
                </a:solidFill>
                <a:latin typeface="Arial" panose="020B0604020202020204" pitchFamily="34" charset="0"/>
                <a:cs typeface="Arial" panose="020B0604020202020204" pitchFamily="34" charset="0"/>
              </a:rPr>
              <a:t>3</a:t>
            </a:r>
            <a:br>
              <a:rPr lang="en-GB" altLang="de-DE" sz="1800" dirty="0">
                <a:solidFill>
                  <a:prstClr val="black"/>
                </a:solidFill>
                <a:latin typeface="Arial" panose="020B0604020202020204" pitchFamily="34" charset="0"/>
                <a:cs typeface="Arial" panose="020B0604020202020204" pitchFamily="34" charset="0"/>
              </a:rPr>
            </a:br>
            <a:r>
              <a:rPr lang="en-GB" altLang="de-DE" sz="1800" dirty="0" err="1">
                <a:solidFill>
                  <a:prstClr val="black"/>
                </a:solidFill>
                <a:latin typeface="Arial" panose="020B0604020202020204" pitchFamily="34" charset="0"/>
                <a:cs typeface="Arial" panose="020B0604020202020204" pitchFamily="34" charset="0"/>
              </a:rPr>
              <a:t>A</a:t>
            </a:r>
            <a:r>
              <a:rPr lang="en-GB" altLang="de-DE" sz="1800" baseline="-25000" dirty="0" err="1">
                <a:solidFill>
                  <a:prstClr val="black"/>
                </a:solidFill>
                <a:latin typeface="Arial" panose="020B0604020202020204" pitchFamily="34" charset="0"/>
                <a:cs typeface="Arial" panose="020B0604020202020204" pitchFamily="34" charset="0"/>
              </a:rPr>
              <a:t>k</a:t>
            </a:r>
            <a:r>
              <a:rPr lang="en-GB" altLang="de-DE" sz="1800" dirty="0" err="1">
                <a:solidFill>
                  <a:prstClr val="black"/>
                </a:solidFill>
                <a:latin typeface="Arial" panose="020B0604020202020204" pitchFamily="34" charset="0"/>
                <a:cs typeface="Arial" panose="020B0604020202020204" pitchFamily="34" charset="0"/>
              </a:rPr>
              <a:t>A</a:t>
            </a:r>
            <a:r>
              <a:rPr lang="en-GB" altLang="de-DE" sz="1800" baseline="-25000" dirty="0" err="1">
                <a:solidFill>
                  <a:prstClr val="black"/>
                </a:solidFill>
                <a:latin typeface="Arial" panose="020B0604020202020204" pitchFamily="34" charset="0"/>
                <a:cs typeface="Arial" panose="020B0604020202020204" pitchFamily="34" charset="0"/>
              </a:rPr>
              <a:t>l</a:t>
            </a:r>
            <a:endParaRPr lang="en-GB" altLang="de-DE" sz="1800" baseline="-25000" dirty="0">
              <a:solidFill>
                <a:prstClr val="black"/>
              </a:solidFill>
              <a:latin typeface="Arial" panose="020B0604020202020204" pitchFamily="34" charset="0"/>
              <a:cs typeface="Arial" panose="020B0604020202020204" pitchFamily="34" charset="0"/>
            </a:endParaRPr>
          </a:p>
        </p:txBody>
      </p:sp>
      <p:sp>
        <p:nvSpPr>
          <p:cNvPr id="23" name="Text Box 7"/>
          <p:cNvSpPr txBox="1">
            <a:spLocks noChangeArrowheads="1"/>
          </p:cNvSpPr>
          <p:nvPr/>
        </p:nvSpPr>
        <p:spPr bwMode="auto">
          <a:xfrm>
            <a:off x="6804248" y="2634585"/>
            <a:ext cx="801227" cy="646331"/>
          </a:xfrm>
          <a:prstGeom prst="rect">
            <a:avLst/>
          </a:prstGeom>
          <a:solidFill>
            <a:schemeClr val="bg1"/>
          </a:solidFill>
          <a:ln w="9525">
            <a:solidFill>
              <a:srgbClr val="000000"/>
            </a:solidFill>
            <a:miter lim="800000"/>
            <a:headEnd/>
            <a:tailEnd/>
          </a:ln>
          <a:effectLst>
            <a:outerShdw blurRad="50800" dist="38100" dir="2700000" algn="tl" rotWithShape="0">
              <a:prstClr val="black">
                <a:alpha val="40000"/>
              </a:prstClr>
            </a:outerShdw>
          </a:effectLst>
        </p:spPr>
        <p:txBody>
          <a:bodyPr wrap="square">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algn="ctr" eaLnBrk="1" fontAlgn="auto" hangingPunct="1">
              <a:spcBef>
                <a:spcPct val="50000"/>
              </a:spcBef>
              <a:spcAft>
                <a:spcPts val="0"/>
              </a:spcAft>
            </a:pPr>
            <a:r>
              <a:rPr lang="en-GB" altLang="de-DE" sz="1800" dirty="0">
                <a:solidFill>
                  <a:prstClr val="black"/>
                </a:solidFill>
                <a:latin typeface="Arial" panose="020B0604020202020204" pitchFamily="34" charset="0"/>
                <a:cs typeface="Arial" panose="020B0604020202020204" pitchFamily="34" charset="0"/>
              </a:rPr>
              <a:t>P</a:t>
            </a:r>
            <a:r>
              <a:rPr lang="en-GB" altLang="de-DE" sz="1800" baseline="-25000" dirty="0">
                <a:solidFill>
                  <a:prstClr val="black"/>
                </a:solidFill>
                <a:latin typeface="Arial" panose="020B0604020202020204" pitchFamily="34" charset="0"/>
                <a:cs typeface="Arial" panose="020B0604020202020204" pitchFamily="34" charset="0"/>
              </a:rPr>
              <a:t>2</a:t>
            </a:r>
            <a:br>
              <a:rPr lang="en-GB" altLang="de-DE" sz="1800" baseline="-25000" dirty="0">
                <a:solidFill>
                  <a:prstClr val="black"/>
                </a:solidFill>
                <a:latin typeface="Arial" panose="020B0604020202020204" pitchFamily="34" charset="0"/>
                <a:cs typeface="Arial" panose="020B0604020202020204" pitchFamily="34" charset="0"/>
              </a:rPr>
            </a:br>
            <a:r>
              <a:rPr lang="en-GB" altLang="de-DE" sz="1800" dirty="0" err="1">
                <a:solidFill>
                  <a:prstClr val="black"/>
                </a:solidFill>
                <a:latin typeface="Arial" panose="020B0604020202020204" pitchFamily="34" charset="0"/>
                <a:cs typeface="Arial" panose="020B0604020202020204" pitchFamily="34" charset="0"/>
              </a:rPr>
              <a:t>A</a:t>
            </a:r>
            <a:r>
              <a:rPr lang="en-GB" altLang="de-DE" sz="1800" baseline="-25000" dirty="0" err="1">
                <a:solidFill>
                  <a:prstClr val="black"/>
                </a:solidFill>
                <a:latin typeface="Arial" panose="020B0604020202020204" pitchFamily="34" charset="0"/>
                <a:cs typeface="Arial" panose="020B0604020202020204" pitchFamily="34" charset="0"/>
              </a:rPr>
              <a:t>m</a:t>
            </a:r>
            <a:r>
              <a:rPr lang="en-GB" altLang="de-DE" sz="1800" dirty="0" err="1">
                <a:solidFill>
                  <a:prstClr val="black"/>
                </a:solidFill>
                <a:latin typeface="Arial" panose="020B0604020202020204" pitchFamily="34" charset="0"/>
                <a:cs typeface="Arial" panose="020B0604020202020204" pitchFamily="34" charset="0"/>
              </a:rPr>
              <a:t>A</a:t>
            </a:r>
            <a:r>
              <a:rPr lang="en-GB" altLang="de-DE" sz="1800" baseline="-25000" dirty="0" err="1">
                <a:solidFill>
                  <a:prstClr val="black"/>
                </a:solidFill>
                <a:latin typeface="Arial" panose="020B0604020202020204" pitchFamily="34" charset="0"/>
                <a:cs typeface="Arial" panose="020B0604020202020204" pitchFamily="34" charset="0"/>
              </a:rPr>
              <a:t>n</a:t>
            </a:r>
            <a:endParaRPr lang="en-GB" altLang="de-DE" sz="1800" baseline="-25000" dirty="0">
              <a:solidFill>
                <a:prstClr val="black"/>
              </a:solidFill>
              <a:latin typeface="Arial" panose="020B0604020202020204" pitchFamily="34" charset="0"/>
              <a:cs typeface="Arial" panose="020B0604020202020204" pitchFamily="34" charset="0"/>
            </a:endParaRPr>
          </a:p>
        </p:txBody>
      </p:sp>
      <p:sp>
        <p:nvSpPr>
          <p:cNvPr id="24" name="TextBox 23"/>
          <p:cNvSpPr txBox="1"/>
          <p:nvPr/>
        </p:nvSpPr>
        <p:spPr>
          <a:xfrm>
            <a:off x="6331546" y="2560334"/>
            <a:ext cx="311733" cy="370390"/>
          </a:xfrm>
          <a:prstGeom prst="rect">
            <a:avLst/>
          </a:prstGeom>
          <a:solidFill>
            <a:schemeClr val="bg1"/>
          </a:solidFill>
          <a:ln>
            <a:solidFill>
              <a:schemeClr val="bg1">
                <a:lumMod val="75000"/>
              </a:schemeClr>
            </a:solidFill>
          </a:ln>
          <a:effectLst/>
        </p:spPr>
        <p:txBody>
          <a:bodyPr wrap="square" rtlCol="0">
            <a:spAutoFit/>
          </a:bodyPr>
          <a:lstStyle>
            <a:defPPr>
              <a:defRPr lang="de-DE"/>
            </a:defPPr>
            <a:lvl1pPr marL="0" marR="0" lvl="0" indent="0" algn="ctr" defTabSz="914400" eaLnBrk="1" fontAlgn="auto" latinLnBrk="0" hangingPunct="1">
              <a:lnSpc>
                <a:spcPct val="100000"/>
              </a:lnSpc>
              <a:spcBef>
                <a:spcPts val="0"/>
              </a:spcBef>
              <a:spcAft>
                <a:spcPts val="0"/>
              </a:spcAft>
              <a:buClrTx/>
              <a:buSzTx/>
              <a:buFontTx/>
              <a:buNone/>
              <a:tabLst/>
              <a:defRPr kumimoji="0" sz="1800" b="1" i="0" u="none" strike="noStrike" kern="0" cap="none" spc="0" normalizeH="0" baseline="0">
                <a:ln>
                  <a:noFill/>
                </a:ln>
                <a:solidFill>
                  <a:prstClr val="black"/>
                </a:solidFill>
                <a:effectLst/>
                <a:uLnTx/>
                <a:uFillTx/>
                <a:latin typeface="Bradley Hand ITC" panose="03070402050302030203" pitchFamily="66" charset="0"/>
                <a:cs typeface="+mn-cs"/>
              </a:defRPr>
            </a:lvl1pPr>
          </a:lstStyle>
          <a:p>
            <a:r>
              <a:rPr lang="en-GB" b="0" dirty="0">
                <a:latin typeface="Berlin Sans FB" panose="020E0602020502020306" pitchFamily="34" charset="0"/>
                <a:cs typeface="Arial" panose="020B0604020202020204" pitchFamily="34" charset="0"/>
              </a:rPr>
              <a:t>X</a:t>
            </a:r>
          </a:p>
        </p:txBody>
      </p:sp>
      <p:sp>
        <p:nvSpPr>
          <p:cNvPr id="25" name="TextBox 24"/>
          <p:cNvSpPr txBox="1"/>
          <p:nvPr/>
        </p:nvSpPr>
        <p:spPr>
          <a:xfrm>
            <a:off x="6331546" y="2162343"/>
            <a:ext cx="311733" cy="370390"/>
          </a:xfrm>
          <a:prstGeom prst="rect">
            <a:avLst/>
          </a:prstGeom>
          <a:solidFill>
            <a:schemeClr val="bg1"/>
          </a:solidFill>
          <a:ln>
            <a:solidFill>
              <a:schemeClr val="bg1">
                <a:lumMod val="75000"/>
              </a:schemeClr>
            </a:solidFill>
          </a:ln>
          <a:effectLst/>
        </p:spPr>
        <p:txBody>
          <a:bodyPr wrap="square" rtlCol="0">
            <a:spAutoFit/>
          </a:bodyPr>
          <a:lstStyle>
            <a:defPPr>
              <a:defRPr lang="de-DE"/>
            </a:defPPr>
            <a:lvl1pPr marL="0" marR="0" lvl="0" indent="0" algn="ctr" defTabSz="914400" eaLnBrk="1" fontAlgn="auto" latinLnBrk="0" hangingPunct="1">
              <a:lnSpc>
                <a:spcPct val="100000"/>
              </a:lnSpc>
              <a:spcBef>
                <a:spcPts val="0"/>
              </a:spcBef>
              <a:spcAft>
                <a:spcPts val="0"/>
              </a:spcAft>
              <a:buClrTx/>
              <a:buSzTx/>
              <a:buFontTx/>
              <a:buNone/>
              <a:tabLst/>
              <a:defRPr kumimoji="0" sz="1800" b="1" i="0" u="none" strike="noStrike" kern="0" cap="none" spc="0" normalizeH="0" baseline="0">
                <a:ln>
                  <a:noFill/>
                </a:ln>
                <a:solidFill>
                  <a:prstClr val="black"/>
                </a:solidFill>
                <a:effectLst/>
                <a:uLnTx/>
                <a:uFillTx/>
                <a:latin typeface="Bradley Hand ITC" panose="03070402050302030203" pitchFamily="66" charset="0"/>
                <a:cs typeface="+mn-cs"/>
              </a:defRPr>
            </a:lvl1pPr>
          </a:lstStyle>
          <a:p>
            <a:r>
              <a:rPr lang="en-GB" b="0" dirty="0">
                <a:latin typeface="Berlin Sans FB" panose="020E0602020502020306" pitchFamily="34" charset="0"/>
                <a:cs typeface="Arial" panose="020B0604020202020204" pitchFamily="34" charset="0"/>
              </a:rPr>
              <a:t>X</a:t>
            </a:r>
          </a:p>
        </p:txBody>
      </p:sp>
      <p:sp>
        <p:nvSpPr>
          <p:cNvPr id="26" name="Text Box 15"/>
          <p:cNvSpPr txBox="1">
            <a:spLocks noChangeArrowheads="1"/>
          </p:cNvSpPr>
          <p:nvPr/>
        </p:nvSpPr>
        <p:spPr bwMode="auto">
          <a:xfrm>
            <a:off x="5604415" y="3487648"/>
            <a:ext cx="471488" cy="369332"/>
          </a:xfrm>
          <a:prstGeom prst="rect">
            <a:avLst/>
          </a:prstGeom>
          <a:solidFill>
            <a:schemeClr val="bg1"/>
          </a:solidFill>
          <a:ln w="9525">
            <a:solidFill>
              <a:srgbClr val="000000"/>
            </a:solidFill>
            <a:miter lim="800000"/>
            <a:headEnd/>
            <a:tailEnd/>
          </a:ln>
          <a:effectLst>
            <a:outerShdw blurRad="50800" dist="38100" dir="2700000" algn="tl" rotWithShape="0">
              <a:prstClr val="black">
                <a:alpha val="40000"/>
              </a:prstClr>
            </a:outerShdw>
          </a:effectLst>
        </p:spPr>
        <p:txBody>
          <a:bodyPr wrap="square">
            <a:spAutoFit/>
          </a:bodyPr>
          <a:lstStyle>
            <a:defPPr>
              <a:defRPr lang="en-US"/>
            </a:defPPr>
            <a:lvl1pPr>
              <a:spcBef>
                <a:spcPct val="50000"/>
              </a:spcBef>
              <a:defRPr b="1">
                <a:latin typeface="Arial" panose="020B0604020202020204" pitchFamily="34" charset="0"/>
                <a:cs typeface="Arial" panose="020B0604020202020204" pitchFamily="34" charset="0"/>
              </a:defRPr>
            </a:lvl1pPr>
            <a:lvl2pPr marL="742950" indent="-285750" eaLnBrk="0" hangingPunct="0">
              <a:defRPr sz="1600">
                <a:latin typeface="Arial" charset="0"/>
                <a:cs typeface="Arial" charset="0"/>
              </a:defRPr>
            </a:lvl2pPr>
            <a:lvl3pPr marL="1143000" indent="-228600" eaLnBrk="0" hangingPunct="0">
              <a:defRPr sz="1600">
                <a:latin typeface="Arial" charset="0"/>
                <a:cs typeface="Arial" charset="0"/>
              </a:defRPr>
            </a:lvl3pPr>
            <a:lvl4pPr marL="1600200" indent="-228600" eaLnBrk="0" hangingPunct="0">
              <a:defRPr sz="1600">
                <a:latin typeface="Arial" charset="0"/>
                <a:cs typeface="Arial" charset="0"/>
              </a:defRPr>
            </a:lvl4pPr>
            <a:lvl5pPr marL="2057400" indent="-228600" eaLnBrk="0" hangingPunct="0">
              <a:defRPr sz="1600">
                <a:latin typeface="Arial" charset="0"/>
                <a:cs typeface="Arial" charset="0"/>
              </a:defRPr>
            </a:lvl5pPr>
            <a:lvl6pPr marL="2514600" indent="-228600" eaLnBrk="0" fontAlgn="base" hangingPunct="0">
              <a:spcBef>
                <a:spcPct val="0"/>
              </a:spcBef>
              <a:spcAft>
                <a:spcPct val="0"/>
              </a:spcAft>
              <a:defRPr sz="1600">
                <a:latin typeface="Arial" charset="0"/>
                <a:cs typeface="Arial" charset="0"/>
              </a:defRPr>
            </a:lvl6pPr>
            <a:lvl7pPr marL="2971800" indent="-228600" eaLnBrk="0" fontAlgn="base" hangingPunct="0">
              <a:spcBef>
                <a:spcPct val="0"/>
              </a:spcBef>
              <a:spcAft>
                <a:spcPct val="0"/>
              </a:spcAft>
              <a:defRPr sz="1600">
                <a:latin typeface="Arial" charset="0"/>
                <a:cs typeface="Arial" charset="0"/>
              </a:defRPr>
            </a:lvl7pPr>
            <a:lvl8pPr marL="3429000" indent="-228600" eaLnBrk="0" fontAlgn="base" hangingPunct="0">
              <a:spcBef>
                <a:spcPct val="0"/>
              </a:spcBef>
              <a:spcAft>
                <a:spcPct val="0"/>
              </a:spcAft>
              <a:defRPr sz="1600">
                <a:latin typeface="Arial" charset="0"/>
                <a:cs typeface="Arial" charset="0"/>
              </a:defRPr>
            </a:lvl8pPr>
            <a:lvl9pPr marL="3886200" indent="-228600" eaLnBrk="0" fontAlgn="base" hangingPunct="0">
              <a:spcBef>
                <a:spcPct val="0"/>
              </a:spcBef>
              <a:spcAft>
                <a:spcPct val="0"/>
              </a:spcAft>
              <a:defRPr sz="1600">
                <a:latin typeface="Arial" charset="0"/>
                <a:cs typeface="Arial" charset="0"/>
              </a:defRPr>
            </a:lvl9pP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en-GB" altLang="de-DE" sz="1800" b="0" i="0" u="none" strike="noStrike" kern="0" cap="none" spc="0" normalizeH="0" baseline="0" dirty="0">
                <a:ln>
                  <a:noFill/>
                </a:ln>
                <a:solidFill>
                  <a:prstClr val="black"/>
                </a:solidFill>
                <a:effectLst/>
                <a:uLnTx/>
                <a:uFillTx/>
              </a:rPr>
              <a:t>X</a:t>
            </a:r>
          </a:p>
        </p:txBody>
      </p:sp>
      <p:sp>
        <p:nvSpPr>
          <p:cNvPr id="27" name="Text Box 16"/>
          <p:cNvSpPr txBox="1">
            <a:spLocks noChangeArrowheads="1"/>
          </p:cNvSpPr>
          <p:nvPr/>
        </p:nvSpPr>
        <p:spPr bwMode="auto">
          <a:xfrm>
            <a:off x="6921039" y="3487648"/>
            <a:ext cx="442913" cy="369332"/>
          </a:xfrm>
          <a:prstGeom prst="rect">
            <a:avLst/>
          </a:prstGeom>
          <a:solidFill>
            <a:schemeClr val="bg1"/>
          </a:solidFill>
          <a:ln w="9525">
            <a:solidFill>
              <a:srgbClr val="000000"/>
            </a:solidFill>
            <a:miter lim="800000"/>
            <a:headEnd/>
            <a:tailEnd/>
          </a:ln>
          <a:effectLst>
            <a:outerShdw blurRad="50800" dist="38100" dir="2700000" algn="tl" rotWithShape="0">
              <a:prstClr val="black">
                <a:alpha val="40000"/>
              </a:prstClr>
            </a:outerShdw>
          </a:effectLst>
        </p:spPr>
        <p:txBody>
          <a:bodyPr wrap="square">
            <a:spAutoFit/>
          </a:bodyPr>
          <a:lstStyle>
            <a:defPPr>
              <a:defRPr lang="en-US"/>
            </a:defPPr>
            <a:lvl1pPr algn="ctr">
              <a:spcBef>
                <a:spcPct val="50000"/>
              </a:spcBef>
              <a:defRPr b="1">
                <a:latin typeface="Arial" panose="020B0604020202020204" pitchFamily="34" charset="0"/>
                <a:cs typeface="Arial" panose="020B0604020202020204" pitchFamily="34" charset="0"/>
              </a:defRPr>
            </a:lvl1pPr>
            <a:lvl2pPr marL="742950" indent="-285750" eaLnBrk="0" hangingPunct="0">
              <a:defRPr sz="1600">
                <a:latin typeface="Arial" charset="0"/>
                <a:cs typeface="Arial" charset="0"/>
              </a:defRPr>
            </a:lvl2pPr>
            <a:lvl3pPr marL="1143000" indent="-228600" eaLnBrk="0" hangingPunct="0">
              <a:defRPr sz="1600">
                <a:latin typeface="Arial" charset="0"/>
                <a:cs typeface="Arial" charset="0"/>
              </a:defRPr>
            </a:lvl3pPr>
            <a:lvl4pPr marL="1600200" indent="-228600" eaLnBrk="0" hangingPunct="0">
              <a:defRPr sz="1600">
                <a:latin typeface="Arial" charset="0"/>
                <a:cs typeface="Arial" charset="0"/>
              </a:defRPr>
            </a:lvl4pPr>
            <a:lvl5pPr marL="2057400" indent="-228600" eaLnBrk="0" hangingPunct="0">
              <a:defRPr sz="1600">
                <a:latin typeface="Arial" charset="0"/>
                <a:cs typeface="Arial" charset="0"/>
              </a:defRPr>
            </a:lvl5pPr>
            <a:lvl6pPr marL="2514600" indent="-228600" eaLnBrk="0" fontAlgn="base" hangingPunct="0">
              <a:spcBef>
                <a:spcPct val="0"/>
              </a:spcBef>
              <a:spcAft>
                <a:spcPct val="0"/>
              </a:spcAft>
              <a:defRPr sz="1600">
                <a:latin typeface="Arial" charset="0"/>
                <a:cs typeface="Arial" charset="0"/>
              </a:defRPr>
            </a:lvl6pPr>
            <a:lvl7pPr marL="2971800" indent="-228600" eaLnBrk="0" fontAlgn="base" hangingPunct="0">
              <a:spcBef>
                <a:spcPct val="0"/>
              </a:spcBef>
              <a:spcAft>
                <a:spcPct val="0"/>
              </a:spcAft>
              <a:defRPr sz="1600">
                <a:latin typeface="Arial" charset="0"/>
                <a:cs typeface="Arial" charset="0"/>
              </a:defRPr>
            </a:lvl7pPr>
            <a:lvl8pPr marL="3429000" indent="-228600" eaLnBrk="0" fontAlgn="base" hangingPunct="0">
              <a:spcBef>
                <a:spcPct val="0"/>
              </a:spcBef>
              <a:spcAft>
                <a:spcPct val="0"/>
              </a:spcAft>
              <a:defRPr sz="1600">
                <a:latin typeface="Arial" charset="0"/>
                <a:cs typeface="Arial" charset="0"/>
              </a:defRPr>
            </a:lvl8pPr>
            <a:lvl9pPr marL="3886200" indent="-228600" eaLnBrk="0" fontAlgn="base" hangingPunct="0">
              <a:spcBef>
                <a:spcPct val="0"/>
              </a:spcBef>
              <a:spcAft>
                <a:spcPct val="0"/>
              </a:spcAft>
              <a:defRPr sz="1600">
                <a:latin typeface="Arial" charset="0"/>
                <a:cs typeface="Arial" charset="0"/>
              </a:defRPr>
            </a:lvl9pP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en-GB" altLang="de-DE" sz="1800" b="0" i="0" u="none" strike="noStrike" kern="0" cap="none" spc="0" normalizeH="0" baseline="0" dirty="0">
                <a:ln>
                  <a:noFill/>
                </a:ln>
                <a:solidFill>
                  <a:prstClr val="black"/>
                </a:solidFill>
                <a:effectLst/>
                <a:uLnTx/>
                <a:uFillTx/>
              </a:rPr>
              <a:t>Y</a:t>
            </a:r>
          </a:p>
        </p:txBody>
      </p:sp>
      <p:cxnSp>
        <p:nvCxnSpPr>
          <p:cNvPr id="28" name="Straight Arrow Connector 27"/>
          <p:cNvCxnSpPr>
            <a:stCxn id="24" idx="2"/>
            <a:endCxn id="26" idx="0"/>
          </p:cNvCxnSpPr>
          <p:nvPr/>
        </p:nvCxnSpPr>
        <p:spPr>
          <a:xfrm flipH="1">
            <a:off x="5840159" y="2930724"/>
            <a:ext cx="647254" cy="556924"/>
          </a:xfrm>
          <a:prstGeom prst="straightConnector1">
            <a:avLst/>
          </a:prstGeom>
          <a:noFill/>
          <a:ln w="19050">
            <a:solidFill>
              <a:sysClr val="windowText" lastClr="000000"/>
            </a:solidFill>
            <a:round/>
            <a:headEnd/>
            <a:tailEnd type="triangle" w="med" len="me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cxnSp>
      <p:cxnSp>
        <p:nvCxnSpPr>
          <p:cNvPr id="29" name="Straight Arrow Connector 28"/>
          <p:cNvCxnSpPr>
            <a:stCxn id="24" idx="2"/>
            <a:endCxn id="27" idx="0"/>
          </p:cNvCxnSpPr>
          <p:nvPr/>
        </p:nvCxnSpPr>
        <p:spPr>
          <a:xfrm>
            <a:off x="6487413" y="2930724"/>
            <a:ext cx="655083" cy="556924"/>
          </a:xfrm>
          <a:prstGeom prst="straightConnector1">
            <a:avLst/>
          </a:prstGeom>
          <a:noFill/>
          <a:ln w="19050">
            <a:solidFill>
              <a:sysClr val="windowText" lastClr="000000"/>
            </a:solidFill>
            <a:round/>
            <a:headEnd/>
            <a:tailEnd type="triangle" w="med" len="me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cxnSp>
      <p:sp>
        <p:nvSpPr>
          <p:cNvPr id="30" name="Text Box 15"/>
          <p:cNvSpPr txBox="1">
            <a:spLocks noChangeArrowheads="1"/>
          </p:cNvSpPr>
          <p:nvPr/>
        </p:nvSpPr>
        <p:spPr bwMode="auto">
          <a:xfrm>
            <a:off x="5608229" y="1192684"/>
            <a:ext cx="471488" cy="369332"/>
          </a:xfrm>
          <a:prstGeom prst="rect">
            <a:avLst/>
          </a:prstGeom>
          <a:solidFill>
            <a:schemeClr val="bg1"/>
          </a:solidFill>
          <a:ln w="9525">
            <a:solidFill>
              <a:srgbClr val="000000"/>
            </a:solidFill>
            <a:miter lim="800000"/>
            <a:headEnd/>
            <a:tailEnd/>
          </a:ln>
          <a:effectLst>
            <a:outerShdw blurRad="50800" dist="38100" dir="2700000" algn="tl" rotWithShape="0">
              <a:prstClr val="black">
                <a:alpha val="40000"/>
              </a:prstClr>
            </a:outerShdw>
          </a:effectLst>
        </p:spPr>
        <p:txBody>
          <a:bodyPr wrap="square">
            <a:spAutoFit/>
          </a:bodyPr>
          <a:lstStyle>
            <a:defPPr>
              <a:defRPr lang="en-US"/>
            </a:defPPr>
            <a:lvl1pPr>
              <a:spcBef>
                <a:spcPct val="50000"/>
              </a:spcBef>
              <a:defRPr b="1">
                <a:latin typeface="Arial" panose="020B0604020202020204" pitchFamily="34" charset="0"/>
                <a:cs typeface="Arial" panose="020B0604020202020204" pitchFamily="34" charset="0"/>
              </a:defRPr>
            </a:lvl1pPr>
            <a:lvl2pPr marL="742950" indent="-285750" eaLnBrk="0" hangingPunct="0">
              <a:defRPr sz="1600">
                <a:latin typeface="Arial" charset="0"/>
                <a:cs typeface="Arial" charset="0"/>
              </a:defRPr>
            </a:lvl2pPr>
            <a:lvl3pPr marL="1143000" indent="-228600" eaLnBrk="0" hangingPunct="0">
              <a:defRPr sz="1600">
                <a:latin typeface="Arial" charset="0"/>
                <a:cs typeface="Arial" charset="0"/>
              </a:defRPr>
            </a:lvl3pPr>
            <a:lvl4pPr marL="1600200" indent="-228600" eaLnBrk="0" hangingPunct="0">
              <a:defRPr sz="1600">
                <a:latin typeface="Arial" charset="0"/>
                <a:cs typeface="Arial" charset="0"/>
              </a:defRPr>
            </a:lvl4pPr>
            <a:lvl5pPr marL="2057400" indent="-228600" eaLnBrk="0" hangingPunct="0">
              <a:defRPr sz="1600">
                <a:latin typeface="Arial" charset="0"/>
                <a:cs typeface="Arial" charset="0"/>
              </a:defRPr>
            </a:lvl5pPr>
            <a:lvl6pPr marL="2514600" indent="-228600" eaLnBrk="0" fontAlgn="base" hangingPunct="0">
              <a:spcBef>
                <a:spcPct val="0"/>
              </a:spcBef>
              <a:spcAft>
                <a:spcPct val="0"/>
              </a:spcAft>
              <a:defRPr sz="1600">
                <a:latin typeface="Arial" charset="0"/>
                <a:cs typeface="Arial" charset="0"/>
              </a:defRPr>
            </a:lvl6pPr>
            <a:lvl7pPr marL="2971800" indent="-228600" eaLnBrk="0" fontAlgn="base" hangingPunct="0">
              <a:spcBef>
                <a:spcPct val="0"/>
              </a:spcBef>
              <a:spcAft>
                <a:spcPct val="0"/>
              </a:spcAft>
              <a:defRPr sz="1600">
                <a:latin typeface="Arial" charset="0"/>
                <a:cs typeface="Arial" charset="0"/>
              </a:defRPr>
            </a:lvl7pPr>
            <a:lvl8pPr marL="3429000" indent="-228600" eaLnBrk="0" fontAlgn="base" hangingPunct="0">
              <a:spcBef>
                <a:spcPct val="0"/>
              </a:spcBef>
              <a:spcAft>
                <a:spcPct val="0"/>
              </a:spcAft>
              <a:defRPr sz="1600">
                <a:latin typeface="Arial" charset="0"/>
                <a:cs typeface="Arial" charset="0"/>
              </a:defRPr>
            </a:lvl8pPr>
            <a:lvl9pPr marL="3886200" indent="-228600" eaLnBrk="0" fontAlgn="base" hangingPunct="0">
              <a:spcBef>
                <a:spcPct val="0"/>
              </a:spcBef>
              <a:spcAft>
                <a:spcPct val="0"/>
              </a:spcAft>
              <a:defRPr sz="1600">
                <a:latin typeface="Arial" charset="0"/>
                <a:cs typeface="Arial" charset="0"/>
              </a:defRPr>
            </a:lvl9pP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en-GB" altLang="de-DE" sz="1800" b="0" i="0" u="none" strike="noStrike" kern="0" cap="none" spc="0" normalizeH="0" baseline="0" dirty="0">
                <a:ln>
                  <a:noFill/>
                </a:ln>
                <a:solidFill>
                  <a:prstClr val="black"/>
                </a:solidFill>
                <a:effectLst/>
                <a:uLnTx/>
                <a:uFillTx/>
              </a:rPr>
              <a:t>V</a:t>
            </a:r>
          </a:p>
        </p:txBody>
      </p:sp>
      <p:sp>
        <p:nvSpPr>
          <p:cNvPr id="31" name="Text Box 16"/>
          <p:cNvSpPr txBox="1">
            <a:spLocks noChangeArrowheads="1"/>
          </p:cNvSpPr>
          <p:nvPr/>
        </p:nvSpPr>
        <p:spPr bwMode="auto">
          <a:xfrm>
            <a:off x="6921039" y="1192684"/>
            <a:ext cx="442913" cy="369332"/>
          </a:xfrm>
          <a:prstGeom prst="rect">
            <a:avLst/>
          </a:prstGeom>
          <a:solidFill>
            <a:schemeClr val="bg1"/>
          </a:solidFill>
          <a:ln w="9525">
            <a:solidFill>
              <a:srgbClr val="000000"/>
            </a:solidFill>
            <a:miter lim="800000"/>
            <a:headEnd/>
            <a:tailEnd/>
          </a:ln>
          <a:effectLst>
            <a:outerShdw blurRad="50800" dist="38100" dir="2700000" algn="tl" rotWithShape="0">
              <a:prstClr val="black">
                <a:alpha val="40000"/>
              </a:prstClr>
            </a:outerShdw>
          </a:effectLst>
        </p:spPr>
        <p:txBody>
          <a:bodyPr wrap="square">
            <a:spAutoFit/>
          </a:bodyPr>
          <a:lstStyle>
            <a:defPPr>
              <a:defRPr lang="en-US"/>
            </a:defPPr>
            <a:lvl1pPr algn="ctr">
              <a:spcBef>
                <a:spcPct val="50000"/>
              </a:spcBef>
              <a:defRPr b="1">
                <a:latin typeface="Arial" panose="020B0604020202020204" pitchFamily="34" charset="0"/>
                <a:cs typeface="Arial" panose="020B0604020202020204" pitchFamily="34" charset="0"/>
              </a:defRPr>
            </a:lvl1pPr>
            <a:lvl2pPr marL="742950" indent="-285750" eaLnBrk="0" hangingPunct="0">
              <a:defRPr sz="1600">
                <a:latin typeface="Arial" charset="0"/>
                <a:cs typeface="Arial" charset="0"/>
              </a:defRPr>
            </a:lvl2pPr>
            <a:lvl3pPr marL="1143000" indent="-228600" eaLnBrk="0" hangingPunct="0">
              <a:defRPr sz="1600">
                <a:latin typeface="Arial" charset="0"/>
                <a:cs typeface="Arial" charset="0"/>
              </a:defRPr>
            </a:lvl3pPr>
            <a:lvl4pPr marL="1600200" indent="-228600" eaLnBrk="0" hangingPunct="0">
              <a:defRPr sz="1600">
                <a:latin typeface="Arial" charset="0"/>
                <a:cs typeface="Arial" charset="0"/>
              </a:defRPr>
            </a:lvl4pPr>
            <a:lvl5pPr marL="2057400" indent="-228600" eaLnBrk="0" hangingPunct="0">
              <a:defRPr sz="1600">
                <a:latin typeface="Arial" charset="0"/>
                <a:cs typeface="Arial" charset="0"/>
              </a:defRPr>
            </a:lvl5pPr>
            <a:lvl6pPr marL="2514600" indent="-228600" eaLnBrk="0" fontAlgn="base" hangingPunct="0">
              <a:spcBef>
                <a:spcPct val="0"/>
              </a:spcBef>
              <a:spcAft>
                <a:spcPct val="0"/>
              </a:spcAft>
              <a:defRPr sz="1600">
                <a:latin typeface="Arial" charset="0"/>
                <a:cs typeface="Arial" charset="0"/>
              </a:defRPr>
            </a:lvl6pPr>
            <a:lvl7pPr marL="2971800" indent="-228600" eaLnBrk="0" fontAlgn="base" hangingPunct="0">
              <a:spcBef>
                <a:spcPct val="0"/>
              </a:spcBef>
              <a:spcAft>
                <a:spcPct val="0"/>
              </a:spcAft>
              <a:defRPr sz="1600">
                <a:latin typeface="Arial" charset="0"/>
                <a:cs typeface="Arial" charset="0"/>
              </a:defRPr>
            </a:lvl7pPr>
            <a:lvl8pPr marL="3429000" indent="-228600" eaLnBrk="0" fontAlgn="base" hangingPunct="0">
              <a:spcBef>
                <a:spcPct val="0"/>
              </a:spcBef>
              <a:spcAft>
                <a:spcPct val="0"/>
              </a:spcAft>
              <a:defRPr sz="1600">
                <a:latin typeface="Arial" charset="0"/>
                <a:cs typeface="Arial" charset="0"/>
              </a:defRPr>
            </a:lvl8pPr>
            <a:lvl9pPr marL="3886200" indent="-228600" eaLnBrk="0" fontAlgn="base" hangingPunct="0">
              <a:spcBef>
                <a:spcPct val="0"/>
              </a:spcBef>
              <a:spcAft>
                <a:spcPct val="0"/>
              </a:spcAft>
              <a:defRPr sz="1600">
                <a:latin typeface="Arial" charset="0"/>
                <a:cs typeface="Arial" charset="0"/>
              </a:defRPr>
            </a:lvl9pP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en-GB" altLang="de-DE" sz="1800" b="0" i="0" u="none" strike="noStrike" kern="0" cap="none" spc="0" normalizeH="0" baseline="0" dirty="0">
                <a:ln>
                  <a:noFill/>
                </a:ln>
                <a:solidFill>
                  <a:prstClr val="black"/>
                </a:solidFill>
                <a:effectLst/>
                <a:uLnTx/>
                <a:uFillTx/>
              </a:rPr>
              <a:t>W</a:t>
            </a:r>
          </a:p>
        </p:txBody>
      </p:sp>
      <p:cxnSp>
        <p:nvCxnSpPr>
          <p:cNvPr id="32" name="Straight Arrow Connector 31"/>
          <p:cNvCxnSpPr>
            <a:stCxn id="25" idx="0"/>
            <a:endCxn id="30" idx="2"/>
          </p:cNvCxnSpPr>
          <p:nvPr/>
        </p:nvCxnSpPr>
        <p:spPr>
          <a:xfrm flipH="1" flipV="1">
            <a:off x="5843973" y="1562016"/>
            <a:ext cx="643440" cy="600327"/>
          </a:xfrm>
          <a:prstGeom prst="straightConnector1">
            <a:avLst/>
          </a:prstGeom>
          <a:noFill/>
          <a:ln w="19050">
            <a:solidFill>
              <a:sysClr val="windowText" lastClr="000000"/>
            </a:solidFill>
            <a:round/>
            <a:headEnd/>
            <a:tailEnd type="triangle" w="med" len="me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cxnSp>
      <p:cxnSp>
        <p:nvCxnSpPr>
          <p:cNvPr id="33" name="Straight Arrow Connector 32"/>
          <p:cNvCxnSpPr>
            <a:stCxn id="25" idx="0"/>
            <a:endCxn id="31" idx="2"/>
          </p:cNvCxnSpPr>
          <p:nvPr/>
        </p:nvCxnSpPr>
        <p:spPr>
          <a:xfrm flipV="1">
            <a:off x="6487413" y="1562016"/>
            <a:ext cx="655083" cy="600327"/>
          </a:xfrm>
          <a:prstGeom prst="straightConnector1">
            <a:avLst/>
          </a:prstGeom>
          <a:noFill/>
          <a:ln w="19050">
            <a:solidFill>
              <a:sysClr val="windowText" lastClr="000000"/>
            </a:solidFill>
            <a:round/>
            <a:headEnd/>
            <a:tailEnd type="triangle" w="med" len="me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cxnSp>
      <p:grpSp>
        <p:nvGrpSpPr>
          <p:cNvPr id="34" name="Group 33"/>
          <p:cNvGrpSpPr/>
          <p:nvPr/>
        </p:nvGrpSpPr>
        <p:grpSpPr>
          <a:xfrm>
            <a:off x="5779776" y="3915976"/>
            <a:ext cx="1524171" cy="574961"/>
            <a:chOff x="4875015" y="3616692"/>
            <a:chExt cx="1524171" cy="733092"/>
          </a:xfrm>
          <a:solidFill>
            <a:srgbClr val="0070C0"/>
          </a:solidFill>
        </p:grpSpPr>
        <p:sp>
          <p:nvSpPr>
            <p:cNvPr id="35" name="Curved Up Arrow 34"/>
            <p:cNvSpPr/>
            <p:nvPr/>
          </p:nvSpPr>
          <p:spPr>
            <a:xfrm>
              <a:off x="4959186" y="3616692"/>
              <a:ext cx="1440000" cy="720000"/>
            </a:xfrm>
            <a:prstGeom prst="curvedUpArrow">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latin typeface="Arial" panose="020B0604020202020204" pitchFamily="34" charset="0"/>
                <a:cs typeface="Arial" panose="020B0604020202020204" pitchFamily="34" charset="0"/>
              </a:endParaRPr>
            </a:p>
          </p:txBody>
        </p:sp>
        <p:sp>
          <p:nvSpPr>
            <p:cNvPr id="36" name="Curved Up Arrow 35"/>
            <p:cNvSpPr/>
            <p:nvPr/>
          </p:nvSpPr>
          <p:spPr>
            <a:xfrm flipH="1">
              <a:off x="4875015" y="3629784"/>
              <a:ext cx="1440000" cy="720000"/>
            </a:xfrm>
            <a:prstGeom prst="curvedUpArrow">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latin typeface="Arial" panose="020B0604020202020204" pitchFamily="34" charset="0"/>
                <a:cs typeface="Arial" panose="020B0604020202020204" pitchFamily="34" charset="0"/>
              </a:endParaRPr>
            </a:p>
          </p:txBody>
        </p:sp>
      </p:grpSp>
      <p:grpSp>
        <p:nvGrpSpPr>
          <p:cNvPr id="37" name="Group 36"/>
          <p:cNvGrpSpPr/>
          <p:nvPr/>
        </p:nvGrpSpPr>
        <p:grpSpPr>
          <a:xfrm rot="16200000">
            <a:off x="6440714" y="2158286"/>
            <a:ext cx="2664296" cy="733092"/>
            <a:chOff x="4875015" y="3616692"/>
            <a:chExt cx="1524171" cy="733092"/>
          </a:xfrm>
          <a:solidFill>
            <a:schemeClr val="bg1">
              <a:lumMod val="75000"/>
            </a:schemeClr>
          </a:solidFill>
        </p:grpSpPr>
        <p:sp>
          <p:nvSpPr>
            <p:cNvPr id="38" name="Curved Up Arrow 37"/>
            <p:cNvSpPr/>
            <p:nvPr/>
          </p:nvSpPr>
          <p:spPr>
            <a:xfrm>
              <a:off x="4959186" y="3616692"/>
              <a:ext cx="1440000" cy="720000"/>
            </a:xfrm>
            <a:prstGeom prst="curvedUpArrow">
              <a:avLst/>
            </a:prstGeom>
            <a:gr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latin typeface="Arial" panose="020B0604020202020204" pitchFamily="34" charset="0"/>
                <a:cs typeface="Arial" panose="020B0604020202020204" pitchFamily="34" charset="0"/>
              </a:endParaRPr>
            </a:p>
          </p:txBody>
        </p:sp>
        <p:sp>
          <p:nvSpPr>
            <p:cNvPr id="39" name="Curved Up Arrow 38"/>
            <p:cNvSpPr/>
            <p:nvPr/>
          </p:nvSpPr>
          <p:spPr>
            <a:xfrm flipH="1">
              <a:off x="4875015" y="3629784"/>
              <a:ext cx="1440000" cy="720000"/>
            </a:xfrm>
            <a:prstGeom prst="curvedUpArrow">
              <a:avLst/>
            </a:prstGeom>
            <a:gr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latin typeface="Arial" panose="020B0604020202020204" pitchFamily="34" charset="0"/>
                <a:cs typeface="Arial" panose="020B0604020202020204" pitchFamily="34" charset="0"/>
              </a:endParaRPr>
            </a:p>
          </p:txBody>
        </p:sp>
      </p:grpSp>
      <p:grpSp>
        <p:nvGrpSpPr>
          <p:cNvPr id="40" name="Group 39"/>
          <p:cNvGrpSpPr/>
          <p:nvPr/>
        </p:nvGrpSpPr>
        <p:grpSpPr>
          <a:xfrm rot="5400000">
            <a:off x="4452714" y="2721326"/>
            <a:ext cx="1428220" cy="733092"/>
            <a:chOff x="4875015" y="3616692"/>
            <a:chExt cx="1524171" cy="733092"/>
          </a:xfrm>
          <a:solidFill>
            <a:srgbClr val="0000FF"/>
          </a:solidFill>
        </p:grpSpPr>
        <p:sp>
          <p:nvSpPr>
            <p:cNvPr id="41" name="Curved Up Arrow 40"/>
            <p:cNvSpPr/>
            <p:nvPr/>
          </p:nvSpPr>
          <p:spPr>
            <a:xfrm>
              <a:off x="4959186" y="3616692"/>
              <a:ext cx="1440000" cy="720000"/>
            </a:xfrm>
            <a:prstGeom prst="curvedUp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latin typeface="Arial" panose="020B0604020202020204" pitchFamily="34" charset="0"/>
                <a:cs typeface="Arial" panose="020B0604020202020204" pitchFamily="34" charset="0"/>
              </a:endParaRPr>
            </a:p>
          </p:txBody>
        </p:sp>
        <p:sp>
          <p:nvSpPr>
            <p:cNvPr id="42" name="Curved Up Arrow 41"/>
            <p:cNvSpPr/>
            <p:nvPr/>
          </p:nvSpPr>
          <p:spPr>
            <a:xfrm flipH="1">
              <a:off x="4875015" y="3629784"/>
              <a:ext cx="1440000" cy="720000"/>
            </a:xfrm>
            <a:prstGeom prst="curvedUp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latin typeface="Arial" panose="020B0604020202020204" pitchFamily="34" charset="0"/>
                <a:cs typeface="Arial" panose="020B0604020202020204" pitchFamily="34" charset="0"/>
              </a:endParaRPr>
            </a:p>
          </p:txBody>
        </p:sp>
      </p:grpSp>
      <p:sp>
        <p:nvSpPr>
          <p:cNvPr id="44" name="TextBox 43"/>
          <p:cNvSpPr txBox="1"/>
          <p:nvPr/>
        </p:nvSpPr>
        <p:spPr>
          <a:xfrm>
            <a:off x="61896" y="44624"/>
            <a:ext cx="12075078"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Of course, what was said for </a:t>
            </a:r>
            <a:r>
              <a:rPr lang="en-GB" altLang="de-DE" sz="2400" dirty="0">
                <a:latin typeface="Arial" panose="020B0604020202020204" pitchFamily="34" charset="0"/>
                <a:cs typeface="Arial" panose="020B0604020202020204" pitchFamily="34" charset="0"/>
              </a:rPr>
              <a:t>(X</a:t>
            </a:r>
            <a:r>
              <a:rPr lang="en-GB" sz="2400" dirty="0">
                <a:latin typeface="Arial" panose="020B0604020202020204" pitchFamily="34" charset="0"/>
                <a:cs typeface="Arial" panose="020B0604020202020204" pitchFamily="34" charset="0"/>
              </a:rPr>
              <a:t> ►◄ Y) applies for </a:t>
            </a:r>
            <a:r>
              <a:rPr lang="en-GB" altLang="de-DE" sz="2400" dirty="0">
                <a:latin typeface="Arial" panose="020B0604020202020204" pitchFamily="34" charset="0"/>
                <a:cs typeface="Arial" panose="020B0604020202020204" pitchFamily="34" charset="0"/>
              </a:rPr>
              <a:t>(V</a:t>
            </a:r>
            <a:r>
              <a:rPr lang="en-GB" sz="2400" dirty="0">
                <a:latin typeface="Arial" panose="020B0604020202020204" pitchFamily="34" charset="0"/>
                <a:cs typeface="Arial" panose="020B0604020202020204" pitchFamily="34" charset="0"/>
              </a:rPr>
              <a:t> ►◄ W) as well </a:t>
            </a:r>
            <a:r>
              <a:rPr lang="en-GB" sz="2400" i="1" dirty="0">
                <a:latin typeface="Arial" panose="020B0604020202020204" pitchFamily="34" charset="0"/>
                <a:cs typeface="Arial" panose="020B0604020202020204" pitchFamily="34" charset="0"/>
              </a:rPr>
              <a:t>et cetera</a:t>
            </a:r>
            <a:r>
              <a:rPr lang="en-GB" sz="2400" dirty="0">
                <a:latin typeface="Arial" panose="020B0604020202020204" pitchFamily="34" charset="0"/>
                <a:cs typeface="Arial" panose="020B0604020202020204" pitchFamily="34" charset="0"/>
              </a:rPr>
              <a:t>.</a:t>
            </a:r>
          </a:p>
        </p:txBody>
      </p:sp>
      <p:sp>
        <p:nvSpPr>
          <p:cNvPr id="2" name="Rectangle 1"/>
          <p:cNvSpPr/>
          <p:nvPr/>
        </p:nvSpPr>
        <p:spPr>
          <a:xfrm>
            <a:off x="4558875" y="5396063"/>
            <a:ext cx="7481454" cy="1200329"/>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pPr algn="ctr"/>
            <a:r>
              <a:rPr lang="en-GB" altLang="de-DE" dirty="0" err="1">
                <a:solidFill>
                  <a:srgbClr val="0070C0"/>
                </a:solidFill>
                <a:latin typeface="Arial" panose="020B0604020202020204" pitchFamily="34" charset="0"/>
                <a:cs typeface="Arial" panose="020B0604020202020204" pitchFamily="34" charset="0"/>
              </a:rPr>
              <a:t>Fullsibs</a:t>
            </a:r>
            <a:r>
              <a:rPr lang="en-GB" altLang="de-DE" dirty="0">
                <a:solidFill>
                  <a:srgbClr val="0070C0"/>
                </a:solidFill>
                <a:latin typeface="Arial" panose="020B0604020202020204" pitchFamily="34" charset="0"/>
                <a:cs typeface="Arial" panose="020B0604020202020204" pitchFamily="34" charset="0"/>
              </a:rPr>
              <a:t> (X</a:t>
            </a:r>
            <a:r>
              <a:rPr lang="en-GB" dirty="0">
                <a:solidFill>
                  <a:srgbClr val="0000FF"/>
                </a:solidFill>
                <a:latin typeface="Arial" panose="020B0604020202020204" pitchFamily="34" charset="0"/>
                <a:cs typeface="Arial" panose="020B0604020202020204" pitchFamily="34" charset="0"/>
              </a:rPr>
              <a:t> </a:t>
            </a:r>
            <a:r>
              <a:rPr lang="en-GB" dirty="0">
                <a:solidFill>
                  <a:srgbClr val="0070C0"/>
                </a:solidFill>
                <a:latin typeface="Arial" panose="020B0604020202020204" pitchFamily="34" charset="0"/>
                <a:cs typeface="Arial" panose="020B0604020202020204" pitchFamily="34" charset="0"/>
              </a:rPr>
              <a:t>►◄ Y)</a:t>
            </a:r>
            <a:endParaRPr lang="en-GB" altLang="de-DE" dirty="0">
              <a:solidFill>
                <a:srgbClr val="0070C0"/>
              </a:solidFill>
              <a:latin typeface="Arial" panose="020B0604020202020204" pitchFamily="34" charset="0"/>
              <a:cs typeface="Arial" panose="020B0604020202020204" pitchFamily="34" charset="0"/>
            </a:endParaRPr>
          </a:p>
          <a:p>
            <a:pPr algn="ctr"/>
            <a:r>
              <a:rPr lang="en-GB" altLang="de-DE" dirty="0">
                <a:latin typeface="Arial" panose="020B0604020202020204" pitchFamily="34" charset="0"/>
                <a:cs typeface="Arial" panose="020B0604020202020204" pitchFamily="34" charset="0"/>
              </a:rPr>
              <a:t>Two full-sib siblings. X and Y </a:t>
            </a:r>
            <a:r>
              <a:rPr lang="en-GB" altLang="de-DE" dirty="0">
                <a:solidFill>
                  <a:srgbClr val="C00000"/>
                </a:solidFill>
                <a:latin typeface="Arial" panose="020B0604020202020204" pitchFamily="34" charset="0"/>
                <a:cs typeface="Arial" panose="020B0604020202020204" pitchFamily="34" charset="0"/>
              </a:rPr>
              <a:t>share Ø50% </a:t>
            </a:r>
            <a:r>
              <a:rPr lang="en-GB" altLang="de-DE" dirty="0">
                <a:latin typeface="Arial" panose="020B0604020202020204" pitchFamily="34" charset="0"/>
                <a:cs typeface="Arial" panose="020B0604020202020204" pitchFamily="34" charset="0"/>
              </a:rPr>
              <a:t>of their genes. At a given locus, they may share </a:t>
            </a:r>
            <a:r>
              <a:rPr lang="en-GB" altLang="de-DE" b="1" dirty="0">
                <a:solidFill>
                  <a:schemeClr val="tx1">
                    <a:lumMod val="50000"/>
                    <a:lumOff val="50000"/>
                  </a:schemeClr>
                </a:solidFill>
                <a:latin typeface="Arial" panose="020B0604020202020204" pitchFamily="34" charset="0"/>
                <a:cs typeface="Arial" panose="020B0604020202020204" pitchFamily="34" charset="0"/>
              </a:rPr>
              <a:t>none</a:t>
            </a:r>
            <a:r>
              <a:rPr lang="en-GB" altLang="de-DE" dirty="0">
                <a:latin typeface="Arial" panose="020B0604020202020204" pitchFamily="34" charset="0"/>
                <a:cs typeface="Arial" panose="020B0604020202020204" pitchFamily="34" charset="0"/>
              </a:rPr>
              <a:t>, </a:t>
            </a:r>
            <a:r>
              <a:rPr lang="en-GB" altLang="de-DE" b="1" dirty="0">
                <a:solidFill>
                  <a:schemeClr val="tx1">
                    <a:lumMod val="75000"/>
                    <a:lumOff val="25000"/>
                  </a:schemeClr>
                </a:solidFill>
                <a:latin typeface="Arial" panose="020B0604020202020204" pitchFamily="34" charset="0"/>
                <a:cs typeface="Arial" panose="020B0604020202020204" pitchFamily="34" charset="0"/>
              </a:rPr>
              <a:t>one</a:t>
            </a:r>
            <a:r>
              <a:rPr lang="en-GB" altLang="de-DE" b="1" dirty="0">
                <a:latin typeface="Arial" panose="020B0604020202020204" pitchFamily="34" charset="0"/>
                <a:cs typeface="Arial" panose="020B0604020202020204" pitchFamily="34" charset="0"/>
              </a:rPr>
              <a:t> </a:t>
            </a:r>
            <a:r>
              <a:rPr lang="en-GB" altLang="de-DE" dirty="0">
                <a:latin typeface="Arial" panose="020B0604020202020204" pitchFamily="34" charset="0"/>
                <a:cs typeface="Arial" panose="020B0604020202020204" pitchFamily="34" charset="0"/>
              </a:rPr>
              <a:t>or </a:t>
            </a:r>
            <a:r>
              <a:rPr lang="en-GB" altLang="de-DE" b="1" dirty="0">
                <a:solidFill>
                  <a:srgbClr val="0000FF"/>
                </a:solidFill>
                <a:latin typeface="Arial" panose="020B0604020202020204" pitchFamily="34" charset="0"/>
                <a:cs typeface="Arial" panose="020B0604020202020204" pitchFamily="34" charset="0"/>
              </a:rPr>
              <a:t>both</a:t>
            </a:r>
            <a:r>
              <a:rPr lang="en-GB" altLang="de-DE" dirty="0">
                <a:latin typeface="Arial" panose="020B0604020202020204" pitchFamily="34" charset="0"/>
                <a:cs typeface="Arial" panose="020B0604020202020204" pitchFamily="34" charset="0"/>
              </a:rPr>
              <a:t> alleles with </a:t>
            </a:r>
            <a:r>
              <a:rPr lang="en-GB" altLang="de-DE" b="1" dirty="0">
                <a:solidFill>
                  <a:schemeClr val="tx1">
                    <a:lumMod val="50000"/>
                    <a:lumOff val="50000"/>
                  </a:schemeClr>
                </a:solidFill>
                <a:latin typeface="Arial" panose="020B0604020202020204" pitchFamily="34" charset="0"/>
                <a:cs typeface="Arial" panose="020B0604020202020204" pitchFamily="34" charset="0"/>
              </a:rPr>
              <a:t>1</a:t>
            </a:r>
            <a:r>
              <a:rPr lang="en-GB" altLang="de-DE" dirty="0">
                <a:latin typeface="Arial" panose="020B0604020202020204" pitchFamily="34" charset="0"/>
                <a:cs typeface="Arial" panose="020B0604020202020204" pitchFamily="34" charset="0"/>
              </a:rPr>
              <a:t>:</a:t>
            </a:r>
            <a:r>
              <a:rPr lang="en-GB" altLang="de-DE" b="1" dirty="0">
                <a:solidFill>
                  <a:schemeClr val="tx1">
                    <a:lumMod val="75000"/>
                    <a:lumOff val="25000"/>
                  </a:schemeClr>
                </a:solidFill>
                <a:latin typeface="Arial" panose="020B0604020202020204" pitchFamily="34" charset="0"/>
                <a:cs typeface="Arial" panose="020B0604020202020204" pitchFamily="34" charset="0"/>
              </a:rPr>
              <a:t>2</a:t>
            </a:r>
            <a:r>
              <a:rPr lang="en-GB" altLang="de-DE" dirty="0">
                <a:latin typeface="Arial" panose="020B0604020202020204" pitchFamily="34" charset="0"/>
                <a:cs typeface="Arial" panose="020B0604020202020204" pitchFamily="34" charset="0"/>
              </a:rPr>
              <a:t>:</a:t>
            </a:r>
            <a:r>
              <a:rPr lang="en-GB" altLang="de-DE" b="1" dirty="0">
                <a:solidFill>
                  <a:srgbClr val="0000FF"/>
                </a:solidFill>
                <a:latin typeface="Arial" panose="020B0604020202020204" pitchFamily="34" charset="0"/>
                <a:cs typeface="Arial" panose="020B0604020202020204" pitchFamily="34" charset="0"/>
              </a:rPr>
              <a:t>1</a:t>
            </a:r>
            <a:r>
              <a:rPr lang="en-GB" altLang="de-DE" dirty="0">
                <a:latin typeface="Arial" panose="020B0604020202020204" pitchFamily="34" charset="0"/>
                <a:cs typeface="Arial" panose="020B0604020202020204" pitchFamily="34" charset="0"/>
              </a:rPr>
              <a:t> probability. Thus, they share the entire diploid locus at </a:t>
            </a:r>
            <a:r>
              <a:rPr lang="en-GB" altLang="de-DE" dirty="0">
                <a:solidFill>
                  <a:srgbClr val="0000FF"/>
                </a:solidFill>
                <a:latin typeface="Arial" panose="020B0604020202020204" pitchFamily="34" charset="0"/>
                <a:cs typeface="Arial" panose="020B0604020202020204" pitchFamily="34" charset="0"/>
              </a:rPr>
              <a:t>25%</a:t>
            </a:r>
            <a:r>
              <a:rPr lang="en-GB" altLang="de-DE" dirty="0">
                <a:latin typeface="Arial" panose="020B0604020202020204" pitchFamily="34" charset="0"/>
                <a:cs typeface="Arial" panose="020B0604020202020204" pitchFamily="34" charset="0"/>
              </a:rPr>
              <a:t> of the loci!</a:t>
            </a:r>
          </a:p>
        </p:txBody>
      </p:sp>
      <p:sp>
        <p:nvSpPr>
          <p:cNvPr id="51" name="Textfeld 5"/>
          <p:cNvSpPr txBox="1"/>
          <p:nvPr/>
        </p:nvSpPr>
        <p:spPr>
          <a:xfrm>
            <a:off x="11527368" y="6365560"/>
            <a:ext cx="626538"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r"/>
            <a:fld id="{5B255CE3-06F4-4E80-85AD-A0878CDD5C50}" type="slidenum">
              <a:rPr lang="en-GB" sz="2400" smtClean="0">
                <a:latin typeface="Arial" panose="020B0604020202020204" pitchFamily="34" charset="0"/>
                <a:cs typeface="Arial" panose="020B0604020202020204" pitchFamily="34" charset="0"/>
              </a:rPr>
              <a:pPr algn="r"/>
              <a:t>27</a:t>
            </a:fld>
            <a:endParaRPr lang="en-GB" sz="2400" dirty="0">
              <a:latin typeface="Arial" panose="020B0604020202020204" pitchFamily="34" charset="0"/>
              <a:cs typeface="Arial" panose="020B0604020202020204" pitchFamily="34" charset="0"/>
            </a:endParaRPr>
          </a:p>
        </p:txBody>
      </p:sp>
      <p:sp>
        <p:nvSpPr>
          <p:cNvPr id="50" name="TextBox 46">
            <a:extLst>
              <a:ext uri="{FF2B5EF4-FFF2-40B4-BE49-F238E27FC236}">
                <a16:creationId xmlns:a16="http://schemas.microsoft.com/office/drawing/2014/main" id="{A3ACBC1A-B953-453E-BF11-1E3A415FB988}"/>
              </a:ext>
            </a:extLst>
          </p:cNvPr>
          <p:cNvSpPr txBox="1"/>
          <p:nvPr/>
        </p:nvSpPr>
        <p:spPr>
          <a:xfrm>
            <a:off x="8715187" y="2235929"/>
            <a:ext cx="3377644" cy="2585323"/>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pPr algn="r"/>
            <a:r>
              <a:rPr lang="en-GB" sz="1800" dirty="0" err="1">
                <a:solidFill>
                  <a:schemeClr val="tx1">
                    <a:lumMod val="50000"/>
                    <a:lumOff val="50000"/>
                  </a:schemeClr>
                </a:solidFill>
                <a:latin typeface="Arial" panose="020B0604020202020204" pitchFamily="34" charset="0"/>
                <a:cs typeface="Arial" panose="020B0604020202020204" pitchFamily="34" charset="0"/>
              </a:rPr>
              <a:t>Halfsibs</a:t>
            </a:r>
            <a:r>
              <a:rPr lang="en-GB" sz="1800" dirty="0">
                <a:solidFill>
                  <a:schemeClr val="tx1">
                    <a:lumMod val="50000"/>
                    <a:lumOff val="50000"/>
                  </a:schemeClr>
                </a:solidFill>
                <a:latin typeface="Arial" panose="020B0604020202020204" pitchFamily="34" charset="0"/>
                <a:cs typeface="Arial" panose="020B0604020202020204" pitchFamily="34" charset="0"/>
              </a:rPr>
              <a:t> </a:t>
            </a:r>
            <a:r>
              <a:rPr lang="en-GB" altLang="de-DE" dirty="0">
                <a:solidFill>
                  <a:schemeClr val="tx1">
                    <a:lumMod val="50000"/>
                    <a:lumOff val="50000"/>
                  </a:schemeClr>
                </a:solidFill>
                <a:latin typeface="Arial" panose="020B0604020202020204" pitchFamily="34" charset="0"/>
                <a:cs typeface="Arial" panose="020B0604020202020204" pitchFamily="34" charset="0"/>
              </a:rPr>
              <a:t>(W</a:t>
            </a:r>
            <a:r>
              <a:rPr lang="en-GB" dirty="0">
                <a:solidFill>
                  <a:schemeClr val="tx1">
                    <a:lumMod val="50000"/>
                    <a:lumOff val="50000"/>
                  </a:schemeClr>
                </a:solidFill>
                <a:latin typeface="Arial" panose="020B0604020202020204" pitchFamily="34" charset="0"/>
                <a:cs typeface="Arial" panose="020B0604020202020204" pitchFamily="34" charset="0"/>
              </a:rPr>
              <a:t> ►◄ Y)</a:t>
            </a:r>
            <a:br>
              <a:rPr lang="en-GB" dirty="0">
                <a:solidFill>
                  <a:schemeClr val="tx1">
                    <a:lumMod val="50000"/>
                    <a:lumOff val="50000"/>
                  </a:schemeClr>
                </a:solidFill>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Two half-sib siblings</a:t>
            </a:r>
            <a:r>
              <a:rPr lang="en-GB" altLang="de-DE" dirty="0">
                <a:latin typeface="Arial" panose="020B0604020202020204" pitchFamily="34" charset="0"/>
                <a:cs typeface="Arial" panose="020B0604020202020204" pitchFamily="34" charset="0"/>
              </a:rPr>
              <a:t>. W</a:t>
            </a:r>
            <a:r>
              <a:rPr lang="en-GB" altLang="de-DE" dirty="0">
                <a:solidFill>
                  <a:srgbClr val="000000"/>
                </a:solidFill>
                <a:latin typeface="Arial" panose="020B0604020202020204" pitchFamily="34" charset="0"/>
                <a:cs typeface="Arial" panose="020B0604020202020204" pitchFamily="34" charset="0"/>
              </a:rPr>
              <a:t> and Y </a:t>
            </a:r>
            <a:r>
              <a:rPr lang="en-GB" altLang="de-DE" dirty="0">
                <a:solidFill>
                  <a:srgbClr val="C00000"/>
                </a:solidFill>
                <a:latin typeface="Arial" panose="020B0604020202020204" pitchFamily="34" charset="0"/>
                <a:cs typeface="Arial" panose="020B0604020202020204" pitchFamily="34" charset="0"/>
              </a:rPr>
              <a:t>share Ø25% </a:t>
            </a:r>
            <a:r>
              <a:rPr lang="en-GB" altLang="de-DE" dirty="0">
                <a:solidFill>
                  <a:srgbClr val="000000"/>
                </a:solidFill>
                <a:latin typeface="Arial" panose="020B0604020202020204" pitchFamily="34" charset="0"/>
                <a:cs typeface="Arial" panose="020B0604020202020204" pitchFamily="34" charset="0"/>
              </a:rPr>
              <a:t>of their alleles. Just as for </a:t>
            </a:r>
            <a:r>
              <a:rPr lang="en-GB" altLang="de-DE" dirty="0">
                <a:solidFill>
                  <a:srgbClr val="0000FF"/>
                </a:solidFill>
                <a:latin typeface="Arial" panose="020B0604020202020204" pitchFamily="34" charset="0"/>
                <a:cs typeface="Arial" panose="020B0604020202020204" pitchFamily="34" charset="0"/>
              </a:rPr>
              <a:t>P-O</a:t>
            </a:r>
            <a:r>
              <a:rPr lang="en-GB" altLang="de-DE" dirty="0">
                <a:solidFill>
                  <a:srgbClr val="000000"/>
                </a:solidFill>
                <a:latin typeface="Arial" panose="020B0604020202020204" pitchFamily="34" charset="0"/>
                <a:cs typeface="Arial" panose="020B0604020202020204" pitchFamily="34" charset="0"/>
              </a:rPr>
              <a:t>, their second alleles per locus cannot be </a:t>
            </a:r>
            <a:r>
              <a:rPr lang="en-GB" altLang="de-DE" dirty="0" err="1">
                <a:solidFill>
                  <a:srgbClr val="0000FF"/>
                </a:solidFill>
                <a:latin typeface="Arial" panose="020B0604020202020204" pitchFamily="34" charset="0"/>
                <a:cs typeface="Arial" panose="020B0604020202020204" pitchFamily="34" charset="0"/>
              </a:rPr>
              <a:t>ibd</a:t>
            </a:r>
            <a:r>
              <a:rPr lang="en-GB" altLang="de-DE" dirty="0">
                <a:solidFill>
                  <a:srgbClr val="000000"/>
                </a:solidFill>
                <a:latin typeface="Arial" panose="020B0604020202020204" pitchFamily="34" charset="0"/>
                <a:cs typeface="Arial" panose="020B0604020202020204" pitchFamily="34" charset="0"/>
              </a:rPr>
              <a:t>. The first locus is either </a:t>
            </a:r>
            <a:r>
              <a:rPr lang="en-GB" altLang="de-DE" dirty="0" err="1">
                <a:solidFill>
                  <a:srgbClr val="0000FF"/>
                </a:solidFill>
                <a:latin typeface="Arial" panose="020B0604020202020204" pitchFamily="34" charset="0"/>
                <a:cs typeface="Arial" panose="020B0604020202020204" pitchFamily="34" charset="0"/>
              </a:rPr>
              <a:t>ibd</a:t>
            </a:r>
            <a:r>
              <a:rPr lang="en-GB" altLang="de-DE" dirty="0">
                <a:solidFill>
                  <a:srgbClr val="000000"/>
                </a:solidFill>
                <a:latin typeface="Arial" panose="020B0604020202020204" pitchFamily="34" charset="0"/>
                <a:cs typeface="Arial" panose="020B0604020202020204" pitchFamily="34" charset="0"/>
              </a:rPr>
              <a:t> or not (1:1 probability). It is </a:t>
            </a:r>
            <a:r>
              <a:rPr lang="en-GB" altLang="de-DE" dirty="0" err="1">
                <a:solidFill>
                  <a:srgbClr val="000000"/>
                </a:solidFill>
                <a:latin typeface="Arial" panose="020B0604020202020204" pitchFamily="34" charset="0"/>
                <a:cs typeface="Arial" panose="020B0604020202020204" pitchFamily="34" charset="0"/>
              </a:rPr>
              <a:t>impos-sible</a:t>
            </a:r>
            <a:r>
              <a:rPr lang="en-GB" altLang="de-DE" dirty="0">
                <a:solidFill>
                  <a:srgbClr val="000000"/>
                </a:solidFill>
                <a:latin typeface="Arial" panose="020B0604020202020204" pitchFamily="34" charset="0"/>
                <a:cs typeface="Arial" panose="020B0604020202020204" pitchFamily="34" charset="0"/>
              </a:rPr>
              <a:t> for them to share ‘entire loci’. </a:t>
            </a:r>
          </a:p>
        </p:txBody>
      </p:sp>
      <p:cxnSp>
        <p:nvCxnSpPr>
          <p:cNvPr id="43" name="Straight Arrow Connector 42"/>
          <p:cNvCxnSpPr>
            <a:stCxn id="41" idx="3"/>
            <a:endCxn id="4" idx="0"/>
          </p:cNvCxnSpPr>
          <p:nvPr/>
        </p:nvCxnSpPr>
        <p:spPr>
          <a:xfrm flipH="1">
            <a:off x="2258800" y="3082308"/>
            <a:ext cx="2554570" cy="1759758"/>
          </a:xfrm>
          <a:prstGeom prst="straightConnector1">
            <a:avLst/>
          </a:prstGeom>
          <a:ln w="12700">
            <a:solidFill>
              <a:srgbClr val="0000FF"/>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a:stCxn id="35" idx="3"/>
            <a:endCxn id="2" idx="0"/>
          </p:cNvCxnSpPr>
          <p:nvPr/>
        </p:nvCxnSpPr>
        <p:spPr>
          <a:xfrm>
            <a:off x="6548654" y="4480669"/>
            <a:ext cx="1750948" cy="915394"/>
          </a:xfrm>
          <a:prstGeom prst="straightConnector1">
            <a:avLst/>
          </a:prstGeom>
          <a:ln w="12700">
            <a:solidFill>
              <a:srgbClr val="0070C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a:cxnSpLocks/>
            <a:stCxn id="39" idx="3"/>
            <a:endCxn id="50" idx="1"/>
          </p:cNvCxnSpPr>
          <p:nvPr/>
        </p:nvCxnSpPr>
        <p:spPr>
          <a:xfrm>
            <a:off x="8139409" y="2553400"/>
            <a:ext cx="575778" cy="975191"/>
          </a:xfrm>
          <a:prstGeom prst="straightConnector1">
            <a:avLst/>
          </a:prstGeom>
          <a:ln w="12700">
            <a:solidFill>
              <a:schemeClr val="bg1">
                <a:lumMod val="50000"/>
              </a:schemeClr>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nvGrpSpPr>
          <p:cNvPr id="52" name="Group 51">
            <a:extLst>
              <a:ext uri="{FF2B5EF4-FFF2-40B4-BE49-F238E27FC236}">
                <a16:creationId xmlns:a16="http://schemas.microsoft.com/office/drawing/2014/main" id="{AF11CAAD-AAA0-4143-962A-8A8162FAF3CF}"/>
              </a:ext>
            </a:extLst>
          </p:cNvPr>
          <p:cNvGrpSpPr/>
          <p:nvPr/>
        </p:nvGrpSpPr>
        <p:grpSpPr>
          <a:xfrm>
            <a:off x="78828" y="1339817"/>
            <a:ext cx="3320539" cy="2370030"/>
            <a:chOff x="78828" y="1339817"/>
            <a:chExt cx="3320539" cy="2370030"/>
          </a:xfrm>
        </p:grpSpPr>
        <p:sp>
          <p:nvSpPr>
            <p:cNvPr id="53" name="Rectangle 52">
              <a:extLst>
                <a:ext uri="{FF2B5EF4-FFF2-40B4-BE49-F238E27FC236}">
                  <a16:creationId xmlns:a16="http://schemas.microsoft.com/office/drawing/2014/main" id="{16BFB02B-2064-44F8-A712-62265BDC1A82}"/>
                </a:ext>
              </a:extLst>
            </p:cNvPr>
            <p:cNvSpPr/>
            <p:nvPr/>
          </p:nvSpPr>
          <p:spPr>
            <a:xfrm>
              <a:off x="194733" y="1339817"/>
              <a:ext cx="3204634" cy="2370030"/>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 name="Text Box 5">
              <a:extLst>
                <a:ext uri="{FF2B5EF4-FFF2-40B4-BE49-F238E27FC236}">
                  <a16:creationId xmlns:a16="http://schemas.microsoft.com/office/drawing/2014/main" id="{3BF06DB3-E427-40ED-96B5-CE7CF966FD16}"/>
                </a:ext>
              </a:extLst>
            </p:cNvPr>
            <p:cNvSpPr txBox="1">
              <a:spLocks noChangeArrowheads="1"/>
            </p:cNvSpPr>
            <p:nvPr/>
          </p:nvSpPr>
          <p:spPr bwMode="auto">
            <a:xfrm>
              <a:off x="1619672" y="2327101"/>
              <a:ext cx="434943" cy="369332"/>
            </a:xfrm>
            <a:prstGeom prst="rect">
              <a:avLst/>
            </a:prstGeom>
            <a:solidFill>
              <a:schemeClr val="bg1"/>
            </a:solidFill>
            <a:ln w="9525">
              <a:solidFill>
                <a:srgbClr val="000000"/>
              </a:solidFill>
              <a:miter lim="800000"/>
              <a:headEnd/>
              <a:tailEnd/>
            </a:ln>
            <a:effectLst>
              <a:outerShdw blurRad="50800" dist="38100" dir="2700000" algn="tl" rotWithShape="0">
                <a:prstClr val="black">
                  <a:alpha val="40000"/>
                </a:prstClr>
              </a:outerShdw>
            </a:effectLst>
          </p:spPr>
          <p:txBody>
            <a:bodyPr wrap="square">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algn="ctr" eaLnBrk="1" fontAlgn="auto" hangingPunct="1">
                <a:spcBef>
                  <a:spcPct val="50000"/>
                </a:spcBef>
                <a:spcAft>
                  <a:spcPts val="0"/>
                </a:spcAft>
              </a:pPr>
              <a:r>
                <a:rPr lang="en-GB" altLang="de-DE" sz="1800" dirty="0">
                  <a:solidFill>
                    <a:prstClr val="black"/>
                  </a:solidFill>
                  <a:latin typeface="Arial" panose="020B0604020202020204" pitchFamily="34" charset="0"/>
                  <a:cs typeface="Arial" panose="020B0604020202020204" pitchFamily="34" charset="0"/>
                </a:rPr>
                <a:t>P</a:t>
              </a:r>
              <a:r>
                <a:rPr lang="en-GB" altLang="de-DE" sz="1800" baseline="-25000" dirty="0">
                  <a:solidFill>
                    <a:prstClr val="black"/>
                  </a:solidFill>
                  <a:latin typeface="Arial" panose="020B0604020202020204" pitchFamily="34" charset="0"/>
                  <a:cs typeface="Arial" panose="020B0604020202020204" pitchFamily="34" charset="0"/>
                </a:rPr>
                <a:t>1</a:t>
              </a:r>
            </a:p>
          </p:txBody>
        </p:sp>
        <p:sp>
          <p:nvSpPr>
            <p:cNvPr id="55" name="Text Box 7">
              <a:extLst>
                <a:ext uri="{FF2B5EF4-FFF2-40B4-BE49-F238E27FC236}">
                  <a16:creationId xmlns:a16="http://schemas.microsoft.com/office/drawing/2014/main" id="{F2AA3505-935B-4E94-ACCB-939236706C9C}"/>
                </a:ext>
              </a:extLst>
            </p:cNvPr>
            <p:cNvSpPr txBox="1">
              <a:spLocks noChangeArrowheads="1"/>
            </p:cNvSpPr>
            <p:nvPr/>
          </p:nvSpPr>
          <p:spPr bwMode="auto">
            <a:xfrm>
              <a:off x="2613202" y="2152495"/>
              <a:ext cx="464403" cy="369332"/>
            </a:xfrm>
            <a:prstGeom prst="rect">
              <a:avLst/>
            </a:prstGeom>
            <a:solidFill>
              <a:schemeClr val="bg1"/>
            </a:solidFill>
            <a:ln w="9525">
              <a:solidFill>
                <a:srgbClr val="000000"/>
              </a:solidFill>
              <a:miter lim="800000"/>
              <a:headEnd/>
              <a:tailEnd/>
            </a:ln>
            <a:effectLst>
              <a:outerShdw blurRad="50800" dist="38100" dir="2700000" algn="tl" rotWithShape="0">
                <a:prstClr val="black">
                  <a:alpha val="40000"/>
                </a:prstClr>
              </a:outerShdw>
            </a:effectLst>
          </p:spPr>
          <p:txBody>
            <a:bodyPr wrap="square">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algn="ctr" eaLnBrk="1" fontAlgn="auto" hangingPunct="1">
                <a:spcBef>
                  <a:spcPct val="50000"/>
                </a:spcBef>
                <a:spcAft>
                  <a:spcPts val="0"/>
                </a:spcAft>
              </a:pPr>
              <a:r>
                <a:rPr lang="en-GB" altLang="de-DE" sz="1800" dirty="0">
                  <a:solidFill>
                    <a:prstClr val="black"/>
                  </a:solidFill>
                  <a:latin typeface="Arial" panose="020B0604020202020204" pitchFamily="34" charset="0"/>
                  <a:cs typeface="Arial" panose="020B0604020202020204" pitchFamily="34" charset="0"/>
                </a:rPr>
                <a:t>P</a:t>
              </a:r>
              <a:r>
                <a:rPr lang="en-GB" altLang="de-DE" sz="1800" baseline="-25000" dirty="0">
                  <a:solidFill>
                    <a:prstClr val="black"/>
                  </a:solidFill>
                  <a:latin typeface="Arial" panose="020B0604020202020204" pitchFamily="34" charset="0"/>
                  <a:cs typeface="Arial" panose="020B0604020202020204" pitchFamily="34" charset="0"/>
                </a:rPr>
                <a:t>3</a:t>
              </a:r>
            </a:p>
          </p:txBody>
        </p:sp>
        <p:sp>
          <p:nvSpPr>
            <p:cNvPr id="56" name="TextBox 55">
              <a:extLst>
                <a:ext uri="{FF2B5EF4-FFF2-40B4-BE49-F238E27FC236}">
                  <a16:creationId xmlns:a16="http://schemas.microsoft.com/office/drawing/2014/main" id="{75A2C903-4C0E-471C-B96E-1B343B47FC8C}"/>
                </a:ext>
              </a:extLst>
            </p:cNvPr>
            <p:cNvSpPr txBox="1"/>
            <p:nvPr/>
          </p:nvSpPr>
          <p:spPr>
            <a:xfrm>
              <a:off x="2229914" y="2155885"/>
              <a:ext cx="311733" cy="370390"/>
            </a:xfrm>
            <a:prstGeom prst="rect">
              <a:avLst/>
            </a:prstGeom>
            <a:noFill/>
            <a:ln>
              <a:solidFill>
                <a:schemeClr val="bg1">
                  <a:lumMod val="75000"/>
                </a:schemeClr>
              </a:solidFill>
            </a:ln>
            <a:effectLst/>
          </p:spPr>
          <p:txBody>
            <a:bodyPr wrap="square" rtlCol="0">
              <a:spAutoFit/>
            </a:bodyPr>
            <a:lstStyle/>
            <a:p>
              <a:pPr lvl="0" algn="ctr">
                <a:defRPr/>
              </a:pPr>
              <a:r>
                <a:rPr lang="en-GB" kern="0" dirty="0">
                  <a:solidFill>
                    <a:prstClr val="black"/>
                  </a:solidFill>
                  <a:latin typeface="Berlin Sans FB" panose="020E0602020502020306" pitchFamily="34" charset="0"/>
                  <a:cs typeface="Arial" panose="020B0604020202020204" pitchFamily="34" charset="0"/>
                </a:rPr>
                <a:t>X</a:t>
              </a:r>
            </a:p>
          </p:txBody>
        </p:sp>
        <p:sp>
          <p:nvSpPr>
            <p:cNvPr id="57" name="Text Box 15">
              <a:extLst>
                <a:ext uri="{FF2B5EF4-FFF2-40B4-BE49-F238E27FC236}">
                  <a16:creationId xmlns:a16="http://schemas.microsoft.com/office/drawing/2014/main" id="{5D784E16-F0CC-47BF-9522-715B573AB9EC}"/>
                </a:ext>
              </a:extLst>
            </p:cNvPr>
            <p:cNvSpPr txBox="1">
              <a:spLocks noChangeArrowheads="1"/>
            </p:cNvSpPr>
            <p:nvPr/>
          </p:nvSpPr>
          <p:spPr bwMode="auto">
            <a:xfrm>
              <a:off x="1502783" y="3255192"/>
              <a:ext cx="471488" cy="369332"/>
            </a:xfrm>
            <a:prstGeom prst="rect">
              <a:avLst/>
            </a:prstGeom>
            <a:solidFill>
              <a:schemeClr val="bg1"/>
            </a:solidFill>
            <a:ln w="9525">
              <a:solidFill>
                <a:srgbClr val="000000"/>
              </a:solidFill>
              <a:miter lim="800000"/>
              <a:headEnd/>
              <a:tailEnd/>
            </a:ln>
            <a:effectLst>
              <a:outerShdw blurRad="50800" dist="38100" dir="2700000" algn="tl" rotWithShape="0">
                <a:prstClr val="black">
                  <a:alpha val="40000"/>
                </a:prstClr>
              </a:outerShdw>
            </a:effectLst>
          </p:spPr>
          <p:txBody>
            <a:bodyPr wrap="square">
              <a:spAutoFit/>
            </a:bodyPr>
            <a:lstStyle>
              <a:defPPr>
                <a:defRPr lang="en-US"/>
              </a:defPPr>
              <a:lvl1pPr>
                <a:spcBef>
                  <a:spcPct val="50000"/>
                </a:spcBef>
                <a:defRPr b="1">
                  <a:latin typeface="Arial" panose="020B0604020202020204" pitchFamily="34" charset="0"/>
                  <a:cs typeface="Arial" panose="020B0604020202020204" pitchFamily="34" charset="0"/>
                </a:defRPr>
              </a:lvl1pPr>
              <a:lvl2pPr marL="742950" indent="-285750" eaLnBrk="0" hangingPunct="0">
                <a:defRPr sz="1600">
                  <a:latin typeface="Arial" charset="0"/>
                  <a:cs typeface="Arial" charset="0"/>
                </a:defRPr>
              </a:lvl2pPr>
              <a:lvl3pPr marL="1143000" indent="-228600" eaLnBrk="0" hangingPunct="0">
                <a:defRPr sz="1600">
                  <a:latin typeface="Arial" charset="0"/>
                  <a:cs typeface="Arial" charset="0"/>
                </a:defRPr>
              </a:lvl3pPr>
              <a:lvl4pPr marL="1600200" indent="-228600" eaLnBrk="0" hangingPunct="0">
                <a:defRPr sz="1600">
                  <a:latin typeface="Arial" charset="0"/>
                  <a:cs typeface="Arial" charset="0"/>
                </a:defRPr>
              </a:lvl4pPr>
              <a:lvl5pPr marL="2057400" indent="-228600" eaLnBrk="0" hangingPunct="0">
                <a:defRPr sz="1600">
                  <a:latin typeface="Arial" charset="0"/>
                  <a:cs typeface="Arial" charset="0"/>
                </a:defRPr>
              </a:lvl5pPr>
              <a:lvl6pPr marL="2514600" indent="-228600" eaLnBrk="0" fontAlgn="base" hangingPunct="0">
                <a:spcBef>
                  <a:spcPct val="0"/>
                </a:spcBef>
                <a:spcAft>
                  <a:spcPct val="0"/>
                </a:spcAft>
                <a:defRPr sz="1600">
                  <a:latin typeface="Arial" charset="0"/>
                  <a:cs typeface="Arial" charset="0"/>
                </a:defRPr>
              </a:lvl6pPr>
              <a:lvl7pPr marL="2971800" indent="-228600" eaLnBrk="0" fontAlgn="base" hangingPunct="0">
                <a:spcBef>
                  <a:spcPct val="0"/>
                </a:spcBef>
                <a:spcAft>
                  <a:spcPct val="0"/>
                </a:spcAft>
                <a:defRPr sz="1600">
                  <a:latin typeface="Arial" charset="0"/>
                  <a:cs typeface="Arial" charset="0"/>
                </a:defRPr>
              </a:lvl7pPr>
              <a:lvl8pPr marL="3429000" indent="-228600" eaLnBrk="0" fontAlgn="base" hangingPunct="0">
                <a:spcBef>
                  <a:spcPct val="0"/>
                </a:spcBef>
                <a:spcAft>
                  <a:spcPct val="0"/>
                </a:spcAft>
                <a:defRPr sz="1600">
                  <a:latin typeface="Arial" charset="0"/>
                  <a:cs typeface="Arial" charset="0"/>
                </a:defRPr>
              </a:lvl8pPr>
              <a:lvl9pPr marL="3886200" indent="-228600" eaLnBrk="0" fontAlgn="base" hangingPunct="0">
                <a:spcBef>
                  <a:spcPct val="0"/>
                </a:spcBef>
                <a:spcAft>
                  <a:spcPct val="0"/>
                </a:spcAft>
                <a:defRPr sz="1600">
                  <a:latin typeface="Arial" charset="0"/>
                  <a:cs typeface="Arial" charset="0"/>
                </a:defRPr>
              </a:lvl9pP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en-GB" altLang="de-DE" sz="1800" b="0" i="0" u="none" strike="noStrike" kern="0" cap="none" spc="0" normalizeH="0" baseline="0" dirty="0">
                  <a:ln>
                    <a:noFill/>
                  </a:ln>
                  <a:solidFill>
                    <a:prstClr val="black"/>
                  </a:solidFill>
                  <a:effectLst/>
                  <a:uLnTx/>
                  <a:uFillTx/>
                </a:rPr>
                <a:t>X</a:t>
              </a:r>
            </a:p>
          </p:txBody>
        </p:sp>
        <p:cxnSp>
          <p:nvCxnSpPr>
            <p:cNvPr id="58" name="Straight Arrow Connector 57">
              <a:extLst>
                <a:ext uri="{FF2B5EF4-FFF2-40B4-BE49-F238E27FC236}">
                  <a16:creationId xmlns:a16="http://schemas.microsoft.com/office/drawing/2014/main" id="{11941821-4133-46B3-A4C5-13551070A0F5}"/>
                </a:ext>
              </a:extLst>
            </p:cNvPr>
            <p:cNvCxnSpPr>
              <a:stCxn id="71" idx="2"/>
              <a:endCxn id="57" idx="0"/>
            </p:cNvCxnSpPr>
            <p:nvPr/>
          </p:nvCxnSpPr>
          <p:spPr>
            <a:xfrm flipH="1">
              <a:off x="1738527" y="2912914"/>
              <a:ext cx="647254" cy="342278"/>
            </a:xfrm>
            <a:prstGeom prst="straightConnector1">
              <a:avLst/>
            </a:prstGeom>
            <a:noFill/>
            <a:ln w="19050">
              <a:solidFill>
                <a:sysClr val="windowText" lastClr="000000"/>
              </a:solidFill>
              <a:round/>
              <a:headEnd/>
              <a:tailEnd type="triangle" w="med" len="me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cxnSp>
        <p:cxnSp>
          <p:nvCxnSpPr>
            <p:cNvPr id="59" name="Straight Arrow Connector 58">
              <a:extLst>
                <a:ext uri="{FF2B5EF4-FFF2-40B4-BE49-F238E27FC236}">
                  <a16:creationId xmlns:a16="http://schemas.microsoft.com/office/drawing/2014/main" id="{2843876C-ABCC-4C30-B17D-1A6D303C8A97}"/>
                </a:ext>
              </a:extLst>
            </p:cNvPr>
            <p:cNvCxnSpPr>
              <a:stCxn id="71" idx="2"/>
              <a:endCxn id="68" idx="0"/>
            </p:cNvCxnSpPr>
            <p:nvPr/>
          </p:nvCxnSpPr>
          <p:spPr>
            <a:xfrm>
              <a:off x="2385781" y="2912914"/>
              <a:ext cx="655083" cy="342278"/>
            </a:xfrm>
            <a:prstGeom prst="straightConnector1">
              <a:avLst/>
            </a:prstGeom>
            <a:noFill/>
            <a:ln w="19050">
              <a:solidFill>
                <a:sysClr val="windowText" lastClr="000000"/>
              </a:solidFill>
              <a:round/>
              <a:headEnd/>
              <a:tailEnd type="triangle" w="med" len="me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cxnSp>
        <p:sp>
          <p:nvSpPr>
            <p:cNvPr id="60" name="Text Box 15">
              <a:extLst>
                <a:ext uri="{FF2B5EF4-FFF2-40B4-BE49-F238E27FC236}">
                  <a16:creationId xmlns:a16="http://schemas.microsoft.com/office/drawing/2014/main" id="{D5368148-A7A9-4C21-8950-3522F8448AC5}"/>
                </a:ext>
              </a:extLst>
            </p:cNvPr>
            <p:cNvSpPr txBox="1">
              <a:spLocks noChangeArrowheads="1"/>
            </p:cNvSpPr>
            <p:nvPr/>
          </p:nvSpPr>
          <p:spPr bwMode="auto">
            <a:xfrm>
              <a:off x="1506597" y="1424305"/>
              <a:ext cx="471488" cy="369332"/>
            </a:xfrm>
            <a:prstGeom prst="rect">
              <a:avLst/>
            </a:prstGeom>
            <a:solidFill>
              <a:schemeClr val="bg1"/>
            </a:solidFill>
            <a:ln w="9525">
              <a:solidFill>
                <a:srgbClr val="000000"/>
              </a:solidFill>
              <a:miter lim="800000"/>
              <a:headEnd/>
              <a:tailEnd/>
            </a:ln>
            <a:effectLst>
              <a:outerShdw blurRad="50800" dist="38100" dir="2700000" algn="tl" rotWithShape="0">
                <a:prstClr val="black">
                  <a:alpha val="40000"/>
                </a:prstClr>
              </a:outerShdw>
            </a:effectLst>
          </p:spPr>
          <p:txBody>
            <a:bodyPr wrap="square">
              <a:spAutoFit/>
            </a:bodyPr>
            <a:lstStyle>
              <a:defPPr>
                <a:defRPr lang="en-US"/>
              </a:defPPr>
              <a:lvl1pPr>
                <a:spcBef>
                  <a:spcPct val="50000"/>
                </a:spcBef>
                <a:defRPr b="1">
                  <a:latin typeface="Arial" panose="020B0604020202020204" pitchFamily="34" charset="0"/>
                  <a:cs typeface="Arial" panose="020B0604020202020204" pitchFamily="34" charset="0"/>
                </a:defRPr>
              </a:lvl1pPr>
              <a:lvl2pPr marL="742950" indent="-285750" eaLnBrk="0" hangingPunct="0">
                <a:defRPr sz="1600">
                  <a:latin typeface="Arial" charset="0"/>
                  <a:cs typeface="Arial" charset="0"/>
                </a:defRPr>
              </a:lvl2pPr>
              <a:lvl3pPr marL="1143000" indent="-228600" eaLnBrk="0" hangingPunct="0">
                <a:defRPr sz="1600">
                  <a:latin typeface="Arial" charset="0"/>
                  <a:cs typeface="Arial" charset="0"/>
                </a:defRPr>
              </a:lvl3pPr>
              <a:lvl4pPr marL="1600200" indent="-228600" eaLnBrk="0" hangingPunct="0">
                <a:defRPr sz="1600">
                  <a:latin typeface="Arial" charset="0"/>
                  <a:cs typeface="Arial" charset="0"/>
                </a:defRPr>
              </a:lvl4pPr>
              <a:lvl5pPr marL="2057400" indent="-228600" eaLnBrk="0" hangingPunct="0">
                <a:defRPr sz="1600">
                  <a:latin typeface="Arial" charset="0"/>
                  <a:cs typeface="Arial" charset="0"/>
                </a:defRPr>
              </a:lvl5pPr>
              <a:lvl6pPr marL="2514600" indent="-228600" eaLnBrk="0" fontAlgn="base" hangingPunct="0">
                <a:spcBef>
                  <a:spcPct val="0"/>
                </a:spcBef>
                <a:spcAft>
                  <a:spcPct val="0"/>
                </a:spcAft>
                <a:defRPr sz="1600">
                  <a:latin typeface="Arial" charset="0"/>
                  <a:cs typeface="Arial" charset="0"/>
                </a:defRPr>
              </a:lvl6pPr>
              <a:lvl7pPr marL="2971800" indent="-228600" eaLnBrk="0" fontAlgn="base" hangingPunct="0">
                <a:spcBef>
                  <a:spcPct val="0"/>
                </a:spcBef>
                <a:spcAft>
                  <a:spcPct val="0"/>
                </a:spcAft>
                <a:defRPr sz="1600">
                  <a:latin typeface="Arial" charset="0"/>
                  <a:cs typeface="Arial" charset="0"/>
                </a:defRPr>
              </a:lvl7pPr>
              <a:lvl8pPr marL="3429000" indent="-228600" eaLnBrk="0" fontAlgn="base" hangingPunct="0">
                <a:spcBef>
                  <a:spcPct val="0"/>
                </a:spcBef>
                <a:spcAft>
                  <a:spcPct val="0"/>
                </a:spcAft>
                <a:defRPr sz="1600">
                  <a:latin typeface="Arial" charset="0"/>
                  <a:cs typeface="Arial" charset="0"/>
                </a:defRPr>
              </a:lvl8pPr>
              <a:lvl9pPr marL="3886200" indent="-228600" eaLnBrk="0" fontAlgn="base" hangingPunct="0">
                <a:spcBef>
                  <a:spcPct val="0"/>
                </a:spcBef>
                <a:spcAft>
                  <a:spcPct val="0"/>
                </a:spcAft>
                <a:defRPr sz="1600">
                  <a:latin typeface="Arial" charset="0"/>
                  <a:cs typeface="Arial" charset="0"/>
                </a:defRPr>
              </a:lvl9pP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en-GB" altLang="de-DE" sz="1800" b="0" i="0" u="none" strike="noStrike" kern="0" cap="none" spc="0" normalizeH="0" baseline="0" dirty="0">
                  <a:ln>
                    <a:noFill/>
                  </a:ln>
                  <a:solidFill>
                    <a:prstClr val="black"/>
                  </a:solidFill>
                  <a:effectLst/>
                  <a:uLnTx/>
                  <a:uFillTx/>
                </a:rPr>
                <a:t>V</a:t>
              </a:r>
            </a:p>
          </p:txBody>
        </p:sp>
        <p:sp>
          <p:nvSpPr>
            <p:cNvPr id="61" name="Text Box 16">
              <a:extLst>
                <a:ext uri="{FF2B5EF4-FFF2-40B4-BE49-F238E27FC236}">
                  <a16:creationId xmlns:a16="http://schemas.microsoft.com/office/drawing/2014/main" id="{F3DC2A46-7B56-4249-B6F0-8FF7953FC301}"/>
                </a:ext>
              </a:extLst>
            </p:cNvPr>
            <p:cNvSpPr txBox="1">
              <a:spLocks noChangeArrowheads="1"/>
            </p:cNvSpPr>
            <p:nvPr/>
          </p:nvSpPr>
          <p:spPr bwMode="auto">
            <a:xfrm>
              <a:off x="2819407" y="1424305"/>
              <a:ext cx="442913" cy="369332"/>
            </a:xfrm>
            <a:prstGeom prst="rect">
              <a:avLst/>
            </a:prstGeom>
            <a:solidFill>
              <a:schemeClr val="bg1"/>
            </a:solidFill>
            <a:ln w="9525">
              <a:solidFill>
                <a:srgbClr val="000000"/>
              </a:solidFill>
              <a:miter lim="800000"/>
              <a:headEnd/>
              <a:tailEnd/>
            </a:ln>
            <a:effectLst>
              <a:outerShdw blurRad="50800" dist="38100" dir="2700000" algn="tl" rotWithShape="0">
                <a:prstClr val="black">
                  <a:alpha val="40000"/>
                </a:prstClr>
              </a:outerShdw>
            </a:effectLst>
          </p:spPr>
          <p:txBody>
            <a:bodyPr wrap="square">
              <a:spAutoFit/>
            </a:bodyPr>
            <a:lstStyle>
              <a:defPPr>
                <a:defRPr lang="en-US"/>
              </a:defPPr>
              <a:lvl1pPr algn="ctr">
                <a:spcBef>
                  <a:spcPct val="50000"/>
                </a:spcBef>
                <a:defRPr b="1">
                  <a:latin typeface="Arial" panose="020B0604020202020204" pitchFamily="34" charset="0"/>
                  <a:cs typeface="Arial" panose="020B0604020202020204" pitchFamily="34" charset="0"/>
                </a:defRPr>
              </a:lvl1pPr>
              <a:lvl2pPr marL="742950" indent="-285750" eaLnBrk="0" hangingPunct="0">
                <a:defRPr sz="1600">
                  <a:latin typeface="Arial" charset="0"/>
                  <a:cs typeface="Arial" charset="0"/>
                </a:defRPr>
              </a:lvl2pPr>
              <a:lvl3pPr marL="1143000" indent="-228600" eaLnBrk="0" hangingPunct="0">
                <a:defRPr sz="1600">
                  <a:latin typeface="Arial" charset="0"/>
                  <a:cs typeface="Arial" charset="0"/>
                </a:defRPr>
              </a:lvl3pPr>
              <a:lvl4pPr marL="1600200" indent="-228600" eaLnBrk="0" hangingPunct="0">
                <a:defRPr sz="1600">
                  <a:latin typeface="Arial" charset="0"/>
                  <a:cs typeface="Arial" charset="0"/>
                </a:defRPr>
              </a:lvl4pPr>
              <a:lvl5pPr marL="2057400" indent="-228600" eaLnBrk="0" hangingPunct="0">
                <a:defRPr sz="1600">
                  <a:latin typeface="Arial" charset="0"/>
                  <a:cs typeface="Arial" charset="0"/>
                </a:defRPr>
              </a:lvl5pPr>
              <a:lvl6pPr marL="2514600" indent="-228600" eaLnBrk="0" fontAlgn="base" hangingPunct="0">
                <a:spcBef>
                  <a:spcPct val="0"/>
                </a:spcBef>
                <a:spcAft>
                  <a:spcPct val="0"/>
                </a:spcAft>
                <a:defRPr sz="1600">
                  <a:latin typeface="Arial" charset="0"/>
                  <a:cs typeface="Arial" charset="0"/>
                </a:defRPr>
              </a:lvl6pPr>
              <a:lvl7pPr marL="2971800" indent="-228600" eaLnBrk="0" fontAlgn="base" hangingPunct="0">
                <a:spcBef>
                  <a:spcPct val="0"/>
                </a:spcBef>
                <a:spcAft>
                  <a:spcPct val="0"/>
                </a:spcAft>
                <a:defRPr sz="1600">
                  <a:latin typeface="Arial" charset="0"/>
                  <a:cs typeface="Arial" charset="0"/>
                </a:defRPr>
              </a:lvl7pPr>
              <a:lvl8pPr marL="3429000" indent="-228600" eaLnBrk="0" fontAlgn="base" hangingPunct="0">
                <a:spcBef>
                  <a:spcPct val="0"/>
                </a:spcBef>
                <a:spcAft>
                  <a:spcPct val="0"/>
                </a:spcAft>
                <a:defRPr sz="1600">
                  <a:latin typeface="Arial" charset="0"/>
                  <a:cs typeface="Arial" charset="0"/>
                </a:defRPr>
              </a:lvl8pPr>
              <a:lvl9pPr marL="3886200" indent="-228600" eaLnBrk="0" fontAlgn="base" hangingPunct="0">
                <a:spcBef>
                  <a:spcPct val="0"/>
                </a:spcBef>
                <a:spcAft>
                  <a:spcPct val="0"/>
                </a:spcAft>
                <a:defRPr sz="1600">
                  <a:latin typeface="Arial" charset="0"/>
                  <a:cs typeface="Arial" charset="0"/>
                </a:defRPr>
              </a:lvl9pP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en-GB" altLang="de-DE" sz="1800" b="0" i="0" u="none" strike="noStrike" kern="0" cap="none" spc="0" normalizeH="0" baseline="0" dirty="0">
                  <a:ln>
                    <a:noFill/>
                  </a:ln>
                  <a:solidFill>
                    <a:prstClr val="black"/>
                  </a:solidFill>
                  <a:effectLst/>
                  <a:uLnTx/>
                  <a:uFillTx/>
                </a:rPr>
                <a:t>W</a:t>
              </a:r>
            </a:p>
          </p:txBody>
        </p:sp>
        <p:cxnSp>
          <p:nvCxnSpPr>
            <p:cNvPr id="62" name="Straight Arrow Connector 61">
              <a:extLst>
                <a:ext uri="{FF2B5EF4-FFF2-40B4-BE49-F238E27FC236}">
                  <a16:creationId xmlns:a16="http://schemas.microsoft.com/office/drawing/2014/main" id="{4B681449-8BEA-4264-8C1E-9932045E088E}"/>
                </a:ext>
              </a:extLst>
            </p:cNvPr>
            <p:cNvCxnSpPr>
              <a:stCxn id="56" idx="0"/>
              <a:endCxn id="60" idx="2"/>
            </p:cNvCxnSpPr>
            <p:nvPr/>
          </p:nvCxnSpPr>
          <p:spPr>
            <a:xfrm flipH="1" flipV="1">
              <a:off x="1742341" y="1793637"/>
              <a:ext cx="643440" cy="362248"/>
            </a:xfrm>
            <a:prstGeom prst="straightConnector1">
              <a:avLst/>
            </a:prstGeom>
            <a:noFill/>
            <a:ln w="19050">
              <a:solidFill>
                <a:sysClr val="windowText" lastClr="000000"/>
              </a:solidFill>
              <a:round/>
              <a:headEnd/>
              <a:tailEnd type="triangle" w="med" len="me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cxnSp>
        <p:cxnSp>
          <p:nvCxnSpPr>
            <p:cNvPr id="63" name="Straight Arrow Connector 62">
              <a:extLst>
                <a:ext uri="{FF2B5EF4-FFF2-40B4-BE49-F238E27FC236}">
                  <a16:creationId xmlns:a16="http://schemas.microsoft.com/office/drawing/2014/main" id="{ECD04D65-A215-4F2B-B31A-79DD59309AA4}"/>
                </a:ext>
              </a:extLst>
            </p:cNvPr>
            <p:cNvCxnSpPr>
              <a:stCxn id="56" idx="0"/>
              <a:endCxn id="61" idx="2"/>
            </p:cNvCxnSpPr>
            <p:nvPr/>
          </p:nvCxnSpPr>
          <p:spPr>
            <a:xfrm flipV="1">
              <a:off x="2385781" y="1793637"/>
              <a:ext cx="655083" cy="362248"/>
            </a:xfrm>
            <a:prstGeom prst="straightConnector1">
              <a:avLst/>
            </a:prstGeom>
            <a:noFill/>
            <a:ln w="19050">
              <a:solidFill>
                <a:sysClr val="windowText" lastClr="000000"/>
              </a:solidFill>
              <a:round/>
              <a:headEnd/>
              <a:tailEnd type="triangle" w="med" len="med"/>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cxnSp>
        <p:sp>
          <p:nvSpPr>
            <p:cNvPr id="64" name="Text Box 14">
              <a:extLst>
                <a:ext uri="{FF2B5EF4-FFF2-40B4-BE49-F238E27FC236}">
                  <a16:creationId xmlns:a16="http://schemas.microsoft.com/office/drawing/2014/main" id="{75DAB62D-4A97-4FA4-87DF-E33FDD3F2BD5}"/>
                </a:ext>
              </a:extLst>
            </p:cNvPr>
            <p:cNvSpPr txBox="1">
              <a:spLocks noChangeArrowheads="1"/>
            </p:cNvSpPr>
            <p:nvPr/>
          </p:nvSpPr>
          <p:spPr bwMode="auto">
            <a:xfrm>
              <a:off x="78829" y="1416882"/>
              <a:ext cx="1144604" cy="369888"/>
            </a:xfrm>
            <a:prstGeom prst="rect">
              <a:avLst/>
            </a:prstGeom>
            <a:solidFill>
              <a:schemeClr val="bg1"/>
            </a:solidFill>
            <a:ln>
              <a:noFill/>
            </a:ln>
            <a:effectLst>
              <a:outerShdw blurRad="50800" dist="38100" dir="2700000" algn="tl" rotWithShape="0">
                <a:prstClr val="black">
                  <a:alpha val="40000"/>
                </a:prstClr>
              </a:outerShdw>
            </a:effectLst>
          </p:spPr>
          <p:txBody>
            <a:bodyPr wrap="square">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algn="ctr" eaLnBrk="1" fontAlgn="auto" hangingPunct="1">
                <a:spcBef>
                  <a:spcPct val="50000"/>
                </a:spcBef>
                <a:spcAft>
                  <a:spcPts val="0"/>
                </a:spcAft>
              </a:pPr>
              <a:r>
                <a:rPr lang="en-GB" altLang="de-DE" sz="1800" dirty="0">
                  <a:solidFill>
                    <a:prstClr val="black"/>
                  </a:solidFill>
                  <a:latin typeface="Arial" panose="020B0604020202020204" pitchFamily="34" charset="0"/>
                  <a:cs typeface="Arial" panose="020B0604020202020204" pitchFamily="34" charset="0"/>
                </a:rPr>
                <a:t>Offspring</a:t>
              </a:r>
            </a:p>
          </p:txBody>
        </p:sp>
        <p:sp>
          <p:nvSpPr>
            <p:cNvPr id="68" name="Text Box 16">
              <a:extLst>
                <a:ext uri="{FF2B5EF4-FFF2-40B4-BE49-F238E27FC236}">
                  <a16:creationId xmlns:a16="http://schemas.microsoft.com/office/drawing/2014/main" id="{69FC78BF-A2E0-4239-974D-7EE7DED9DF37}"/>
                </a:ext>
              </a:extLst>
            </p:cNvPr>
            <p:cNvSpPr txBox="1">
              <a:spLocks noChangeArrowheads="1"/>
            </p:cNvSpPr>
            <p:nvPr/>
          </p:nvSpPr>
          <p:spPr bwMode="auto">
            <a:xfrm>
              <a:off x="2819407" y="3255192"/>
              <a:ext cx="442913" cy="369332"/>
            </a:xfrm>
            <a:prstGeom prst="rect">
              <a:avLst/>
            </a:prstGeom>
            <a:solidFill>
              <a:schemeClr val="bg1"/>
            </a:solidFill>
            <a:ln w="9525">
              <a:solidFill>
                <a:srgbClr val="000000"/>
              </a:solidFill>
              <a:miter lim="800000"/>
              <a:headEnd/>
              <a:tailEnd/>
            </a:ln>
            <a:effectLst>
              <a:outerShdw blurRad="50800" dist="38100" dir="2700000" algn="tl" rotWithShape="0">
                <a:prstClr val="black">
                  <a:alpha val="40000"/>
                </a:prstClr>
              </a:outerShdw>
            </a:effectLst>
          </p:spPr>
          <p:txBody>
            <a:bodyPr wrap="square">
              <a:spAutoFit/>
            </a:bodyPr>
            <a:lstStyle>
              <a:defPPr>
                <a:defRPr lang="en-US"/>
              </a:defPPr>
              <a:lvl1pPr algn="ctr">
                <a:spcBef>
                  <a:spcPct val="50000"/>
                </a:spcBef>
                <a:defRPr b="1">
                  <a:latin typeface="Arial" panose="020B0604020202020204" pitchFamily="34" charset="0"/>
                  <a:cs typeface="Arial" panose="020B0604020202020204" pitchFamily="34" charset="0"/>
                </a:defRPr>
              </a:lvl1pPr>
              <a:lvl2pPr marL="742950" indent="-285750" eaLnBrk="0" hangingPunct="0">
                <a:defRPr sz="1600">
                  <a:latin typeface="Arial" charset="0"/>
                  <a:cs typeface="Arial" charset="0"/>
                </a:defRPr>
              </a:lvl2pPr>
              <a:lvl3pPr marL="1143000" indent="-228600" eaLnBrk="0" hangingPunct="0">
                <a:defRPr sz="1600">
                  <a:latin typeface="Arial" charset="0"/>
                  <a:cs typeface="Arial" charset="0"/>
                </a:defRPr>
              </a:lvl3pPr>
              <a:lvl4pPr marL="1600200" indent="-228600" eaLnBrk="0" hangingPunct="0">
                <a:defRPr sz="1600">
                  <a:latin typeface="Arial" charset="0"/>
                  <a:cs typeface="Arial" charset="0"/>
                </a:defRPr>
              </a:lvl4pPr>
              <a:lvl5pPr marL="2057400" indent="-228600" eaLnBrk="0" hangingPunct="0">
                <a:defRPr sz="1600">
                  <a:latin typeface="Arial" charset="0"/>
                  <a:cs typeface="Arial" charset="0"/>
                </a:defRPr>
              </a:lvl5pPr>
              <a:lvl6pPr marL="2514600" indent="-228600" eaLnBrk="0" fontAlgn="base" hangingPunct="0">
                <a:spcBef>
                  <a:spcPct val="0"/>
                </a:spcBef>
                <a:spcAft>
                  <a:spcPct val="0"/>
                </a:spcAft>
                <a:defRPr sz="1600">
                  <a:latin typeface="Arial" charset="0"/>
                  <a:cs typeface="Arial" charset="0"/>
                </a:defRPr>
              </a:lvl6pPr>
              <a:lvl7pPr marL="2971800" indent="-228600" eaLnBrk="0" fontAlgn="base" hangingPunct="0">
                <a:spcBef>
                  <a:spcPct val="0"/>
                </a:spcBef>
                <a:spcAft>
                  <a:spcPct val="0"/>
                </a:spcAft>
                <a:defRPr sz="1600">
                  <a:latin typeface="Arial" charset="0"/>
                  <a:cs typeface="Arial" charset="0"/>
                </a:defRPr>
              </a:lvl7pPr>
              <a:lvl8pPr marL="3429000" indent="-228600" eaLnBrk="0" fontAlgn="base" hangingPunct="0">
                <a:spcBef>
                  <a:spcPct val="0"/>
                </a:spcBef>
                <a:spcAft>
                  <a:spcPct val="0"/>
                </a:spcAft>
                <a:defRPr sz="1600">
                  <a:latin typeface="Arial" charset="0"/>
                  <a:cs typeface="Arial" charset="0"/>
                </a:defRPr>
              </a:lvl8pPr>
              <a:lvl9pPr marL="3886200" indent="-228600" eaLnBrk="0" fontAlgn="base" hangingPunct="0">
                <a:spcBef>
                  <a:spcPct val="0"/>
                </a:spcBef>
                <a:spcAft>
                  <a:spcPct val="0"/>
                </a:spcAft>
                <a:defRPr sz="1600">
                  <a:latin typeface="Arial" charset="0"/>
                  <a:cs typeface="Arial" charset="0"/>
                </a:defRPr>
              </a:lvl9pP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en-GB" altLang="de-DE" sz="1800" b="0" i="0" u="none" strike="noStrike" kern="0" cap="none" spc="0" normalizeH="0" baseline="0" dirty="0">
                  <a:ln>
                    <a:noFill/>
                  </a:ln>
                  <a:solidFill>
                    <a:prstClr val="black"/>
                  </a:solidFill>
                  <a:effectLst/>
                  <a:uLnTx/>
                  <a:uFillTx/>
                </a:rPr>
                <a:t>Y</a:t>
              </a:r>
            </a:p>
          </p:txBody>
        </p:sp>
        <p:sp>
          <p:nvSpPr>
            <p:cNvPr id="69" name="Text Box 8">
              <a:extLst>
                <a:ext uri="{FF2B5EF4-FFF2-40B4-BE49-F238E27FC236}">
                  <a16:creationId xmlns:a16="http://schemas.microsoft.com/office/drawing/2014/main" id="{0C6E4FC8-C51A-4CB5-9BEB-542FDA53C9DD}"/>
                </a:ext>
              </a:extLst>
            </p:cNvPr>
            <p:cNvSpPr txBox="1">
              <a:spLocks noChangeArrowheads="1"/>
            </p:cNvSpPr>
            <p:nvPr/>
          </p:nvSpPr>
          <p:spPr bwMode="auto">
            <a:xfrm>
              <a:off x="78828" y="2289736"/>
              <a:ext cx="982257" cy="369332"/>
            </a:xfrm>
            <a:prstGeom prst="rect">
              <a:avLst/>
            </a:prstGeom>
            <a:solidFill>
              <a:srgbClr val="FFFFFF">
                <a:alpha val="63922"/>
              </a:srgbClr>
            </a:solidFill>
            <a:ln>
              <a:noFill/>
            </a:ln>
          </p:spPr>
          <p:txBody>
            <a:bodyPr wrap="square">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fontAlgn="auto" hangingPunct="1">
                <a:spcBef>
                  <a:spcPct val="50000"/>
                </a:spcBef>
                <a:spcAft>
                  <a:spcPts val="0"/>
                </a:spcAft>
              </a:pPr>
              <a:r>
                <a:rPr lang="en-GB" altLang="de-DE" sz="1800" dirty="0">
                  <a:solidFill>
                    <a:prstClr val="black"/>
                  </a:solidFill>
                  <a:latin typeface="Arial" panose="020B0604020202020204" pitchFamily="34" charset="0"/>
                  <a:cs typeface="Arial" panose="020B0604020202020204" pitchFamily="34" charset="0"/>
                </a:rPr>
                <a:t>Parents </a:t>
              </a:r>
            </a:p>
          </p:txBody>
        </p:sp>
        <p:sp>
          <p:nvSpPr>
            <p:cNvPr id="70" name="Text Box 14">
              <a:extLst>
                <a:ext uri="{FF2B5EF4-FFF2-40B4-BE49-F238E27FC236}">
                  <a16:creationId xmlns:a16="http://schemas.microsoft.com/office/drawing/2014/main" id="{D66C6EB1-FFD6-4DFA-AE25-DE5185E21F01}"/>
                </a:ext>
              </a:extLst>
            </p:cNvPr>
            <p:cNvSpPr txBox="1">
              <a:spLocks noChangeArrowheads="1"/>
            </p:cNvSpPr>
            <p:nvPr/>
          </p:nvSpPr>
          <p:spPr bwMode="auto">
            <a:xfrm>
              <a:off x="78828" y="3232971"/>
              <a:ext cx="1110739" cy="369888"/>
            </a:xfrm>
            <a:prstGeom prst="rect">
              <a:avLst/>
            </a:prstGeom>
            <a:solidFill>
              <a:srgbClr val="FFFFFF"/>
            </a:solidFill>
            <a:ln>
              <a:noFill/>
            </a:ln>
            <a:effectLst>
              <a:outerShdw blurRad="50800" dist="38100" dir="2700000" algn="tl" rotWithShape="0">
                <a:prstClr val="black">
                  <a:alpha val="40000"/>
                </a:prstClr>
              </a:outerShdw>
            </a:effectLst>
          </p:spPr>
          <p:txBody>
            <a:bodyPr wrap="square">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eaLnBrk="1" fontAlgn="auto" hangingPunct="1">
                <a:spcBef>
                  <a:spcPct val="50000"/>
                </a:spcBef>
                <a:spcAft>
                  <a:spcPts val="0"/>
                </a:spcAft>
              </a:pPr>
              <a:r>
                <a:rPr lang="en-GB" altLang="de-DE" sz="1800" dirty="0">
                  <a:solidFill>
                    <a:prstClr val="black"/>
                  </a:solidFill>
                  <a:latin typeface="Arial" panose="020B0604020202020204" pitchFamily="34" charset="0"/>
                  <a:cs typeface="Arial" panose="020B0604020202020204" pitchFamily="34" charset="0"/>
                </a:rPr>
                <a:t>Offspring</a:t>
              </a:r>
            </a:p>
          </p:txBody>
        </p:sp>
        <p:sp>
          <p:nvSpPr>
            <p:cNvPr id="71" name="TextBox 70">
              <a:extLst>
                <a:ext uri="{FF2B5EF4-FFF2-40B4-BE49-F238E27FC236}">
                  <a16:creationId xmlns:a16="http://schemas.microsoft.com/office/drawing/2014/main" id="{D3DD3B6F-E334-478E-AB13-6F3945577051}"/>
                </a:ext>
              </a:extLst>
            </p:cNvPr>
            <p:cNvSpPr txBox="1"/>
            <p:nvPr/>
          </p:nvSpPr>
          <p:spPr>
            <a:xfrm>
              <a:off x="2229914" y="2542524"/>
              <a:ext cx="311733" cy="370390"/>
            </a:xfrm>
            <a:prstGeom prst="rect">
              <a:avLst/>
            </a:prstGeom>
            <a:solidFill>
              <a:schemeClr val="bg1"/>
            </a:solidFill>
            <a:ln>
              <a:solidFill>
                <a:schemeClr val="bg1">
                  <a:lumMod val="75000"/>
                </a:schemeClr>
              </a:solidFill>
            </a:ln>
            <a:effectLst/>
          </p:spPr>
          <p:txBody>
            <a:bodyPr wrap="square" rtlCol="0">
              <a:spAutoFit/>
            </a:bodyPr>
            <a:lstStyle>
              <a:defPPr>
                <a:defRPr lang="de-DE"/>
              </a:defPPr>
              <a:lvl1pPr marL="0" marR="0" lvl="0" indent="0" algn="ctr" defTabSz="914400" eaLnBrk="1" fontAlgn="auto" latinLnBrk="0" hangingPunct="1">
                <a:lnSpc>
                  <a:spcPct val="100000"/>
                </a:lnSpc>
                <a:spcBef>
                  <a:spcPts val="0"/>
                </a:spcBef>
                <a:spcAft>
                  <a:spcPts val="0"/>
                </a:spcAft>
                <a:buClrTx/>
                <a:buSzTx/>
                <a:buFontTx/>
                <a:buNone/>
                <a:tabLst/>
                <a:defRPr kumimoji="0" sz="1800" b="1" i="0" u="none" strike="noStrike" kern="0" cap="none" spc="0" normalizeH="0" baseline="0">
                  <a:ln>
                    <a:noFill/>
                  </a:ln>
                  <a:solidFill>
                    <a:prstClr val="black"/>
                  </a:solidFill>
                  <a:effectLst/>
                  <a:uLnTx/>
                  <a:uFillTx/>
                  <a:latin typeface="Bradley Hand ITC" panose="03070402050302030203" pitchFamily="66" charset="0"/>
                  <a:cs typeface="+mn-cs"/>
                </a:defRPr>
              </a:lvl1pPr>
            </a:lstStyle>
            <a:p>
              <a:r>
                <a:rPr lang="en-GB" b="0" dirty="0">
                  <a:latin typeface="Berlin Sans FB" panose="020E0602020502020306" pitchFamily="34" charset="0"/>
                  <a:cs typeface="Arial" panose="020B0604020202020204" pitchFamily="34" charset="0"/>
                </a:rPr>
                <a:t>X</a:t>
              </a:r>
            </a:p>
          </p:txBody>
        </p:sp>
        <p:sp>
          <p:nvSpPr>
            <p:cNvPr id="72" name="Text Box 7">
              <a:extLst>
                <a:ext uri="{FF2B5EF4-FFF2-40B4-BE49-F238E27FC236}">
                  <a16:creationId xmlns:a16="http://schemas.microsoft.com/office/drawing/2014/main" id="{447B3FBC-CF8A-4E72-B66E-2402AD4E81B5}"/>
                </a:ext>
              </a:extLst>
            </p:cNvPr>
            <p:cNvSpPr txBox="1">
              <a:spLocks noChangeArrowheads="1"/>
            </p:cNvSpPr>
            <p:nvPr/>
          </p:nvSpPr>
          <p:spPr bwMode="auto">
            <a:xfrm>
              <a:off x="2615115" y="2550988"/>
              <a:ext cx="464403" cy="369332"/>
            </a:xfrm>
            <a:prstGeom prst="rect">
              <a:avLst/>
            </a:prstGeom>
            <a:solidFill>
              <a:schemeClr val="bg1"/>
            </a:solidFill>
            <a:ln w="9525">
              <a:solidFill>
                <a:srgbClr val="000000"/>
              </a:solidFill>
              <a:miter lim="800000"/>
              <a:headEnd/>
              <a:tailEnd/>
            </a:ln>
            <a:effectLst>
              <a:outerShdw blurRad="50800" dist="38100" dir="2700000" algn="tl" rotWithShape="0">
                <a:prstClr val="black">
                  <a:alpha val="40000"/>
                </a:prstClr>
              </a:outerShdw>
            </a:effectLst>
          </p:spPr>
          <p:txBody>
            <a:bodyPr wrap="square">
              <a:spAutoFit/>
            </a:bodyPr>
            <a:lstStyle>
              <a:lvl1pPr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algn="ctr" eaLnBrk="1" fontAlgn="auto" hangingPunct="1">
                <a:spcBef>
                  <a:spcPct val="50000"/>
                </a:spcBef>
                <a:spcAft>
                  <a:spcPts val="0"/>
                </a:spcAft>
              </a:pPr>
              <a:r>
                <a:rPr lang="en-GB" altLang="de-DE" sz="1800" dirty="0">
                  <a:solidFill>
                    <a:prstClr val="black"/>
                  </a:solidFill>
                  <a:latin typeface="Arial" panose="020B0604020202020204" pitchFamily="34" charset="0"/>
                  <a:cs typeface="Arial" panose="020B0604020202020204" pitchFamily="34" charset="0"/>
                </a:rPr>
                <a:t>P</a:t>
              </a:r>
              <a:r>
                <a:rPr lang="en-GB" altLang="de-DE" sz="1800" baseline="-25000" dirty="0">
                  <a:solidFill>
                    <a:prstClr val="black"/>
                  </a:solidFill>
                  <a:latin typeface="Arial" panose="020B0604020202020204" pitchFamily="34" charset="0"/>
                  <a:cs typeface="Arial" panose="020B0604020202020204" pitchFamily="34" charset="0"/>
                </a:rPr>
                <a:t>2</a:t>
              </a:r>
            </a:p>
          </p:txBody>
        </p:sp>
        <p:cxnSp>
          <p:nvCxnSpPr>
            <p:cNvPr id="73" name="Straight Connector 72">
              <a:extLst>
                <a:ext uri="{FF2B5EF4-FFF2-40B4-BE49-F238E27FC236}">
                  <a16:creationId xmlns:a16="http://schemas.microsoft.com/office/drawing/2014/main" id="{50E10BA8-EE07-43A7-B7D3-605571250DB9}"/>
                </a:ext>
              </a:extLst>
            </p:cNvPr>
            <p:cNvCxnSpPr/>
            <p:nvPr/>
          </p:nvCxnSpPr>
          <p:spPr>
            <a:xfrm>
              <a:off x="78828" y="1786770"/>
              <a:ext cx="3183492" cy="686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2176936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7"/>
          <p:cNvSpPr txBox="1">
            <a:spLocks noChangeArrowheads="1"/>
          </p:cNvSpPr>
          <p:nvPr/>
        </p:nvSpPr>
        <p:spPr bwMode="auto">
          <a:xfrm>
            <a:off x="37187" y="39339"/>
            <a:ext cx="12112519" cy="830997"/>
          </a:xfrm>
          <a:prstGeom prst="rect">
            <a:avLst/>
          </a:prstGeom>
          <a:solidFill>
            <a:schemeClr val="bg1"/>
          </a:solidFill>
          <a:ln w="9525">
            <a:noFill/>
            <a:miter lim="800000"/>
            <a:headEnd/>
            <a:tailEnd/>
          </a:ln>
          <a:effectLst>
            <a:outerShdw blurRad="50800" dist="38100" dir="2700000" algn="tl" rotWithShape="0">
              <a:prstClr val="black">
                <a:alpha val="40000"/>
              </a:prstClr>
            </a:outerShdw>
          </a:effectLst>
        </p:spPr>
        <p:txBody>
          <a:bodyPr wrap="square">
            <a:spAutoFit/>
          </a:bodyPr>
          <a:lstStyle/>
          <a:p>
            <a:pPr>
              <a:spcBef>
                <a:spcPct val="50000"/>
              </a:spcBef>
            </a:pPr>
            <a:r>
              <a:rPr lang="en-GB" altLang="de-DE" sz="2400" dirty="0">
                <a:latin typeface="Arial" panose="020B0604020202020204" pitchFamily="34" charset="0"/>
                <a:cs typeface="Arial" panose="020B0604020202020204" pitchFamily="34" charset="0"/>
              </a:rPr>
              <a:t>Visualize the HWE-population. Mating ‘all’ possible </a:t>
            </a:r>
            <a:r>
              <a:rPr lang="en-GB" altLang="de-DE" sz="2400" dirty="0">
                <a:solidFill>
                  <a:srgbClr val="FF538C"/>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♀gametes </a:t>
            </a:r>
            <a:r>
              <a:rPr lang="en-GB" altLang="de-DE" sz="2400" dirty="0">
                <a:latin typeface="Arial" panose="020B0604020202020204" pitchFamily="34" charset="0"/>
                <a:cs typeface="Arial" panose="020B0604020202020204" pitchFamily="34" charset="0"/>
              </a:rPr>
              <a:t>with all possible </a:t>
            </a:r>
            <a:br>
              <a:rPr lang="en-GB" altLang="de-DE" sz="2400" dirty="0">
                <a:latin typeface="Arial" panose="020B0604020202020204" pitchFamily="34" charset="0"/>
                <a:cs typeface="Arial" panose="020B0604020202020204" pitchFamily="34" charset="0"/>
              </a:rPr>
            </a:br>
            <a:r>
              <a:rPr lang="en-GB" altLang="de-DE" sz="2400"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gametes </a:t>
            </a:r>
            <a:r>
              <a:rPr lang="en-GB" altLang="de-DE" sz="2400" dirty="0">
                <a:latin typeface="Arial" panose="020B0604020202020204" pitchFamily="34" charset="0"/>
                <a:cs typeface="Arial" panose="020B0604020202020204" pitchFamily="34" charset="0"/>
              </a:rPr>
              <a:t>creates the individuals of this population.</a:t>
            </a:r>
          </a:p>
        </p:txBody>
      </p:sp>
      <p:grpSp>
        <p:nvGrpSpPr>
          <p:cNvPr id="1949" name="Group 1948"/>
          <p:cNvGrpSpPr/>
          <p:nvPr/>
        </p:nvGrpSpPr>
        <p:grpSpPr>
          <a:xfrm>
            <a:off x="76563" y="1000310"/>
            <a:ext cx="5217114" cy="4951130"/>
            <a:chOff x="76563" y="1000310"/>
            <a:chExt cx="5217114" cy="4951130"/>
          </a:xfrm>
        </p:grpSpPr>
        <p:grpSp>
          <p:nvGrpSpPr>
            <p:cNvPr id="1942" name="Group 1941"/>
            <p:cNvGrpSpPr/>
            <p:nvPr/>
          </p:nvGrpSpPr>
          <p:grpSpPr>
            <a:xfrm rot="5400000" flipH="1">
              <a:off x="779490" y="1965073"/>
              <a:ext cx="143069" cy="324693"/>
              <a:chOff x="2904310" y="6182077"/>
              <a:chExt cx="128110" cy="324693"/>
            </a:xfrm>
          </p:grpSpPr>
          <p:sp>
            <p:nvSpPr>
              <p:cNvPr id="1943" name="Rectangle 793"/>
              <p:cNvSpPr>
                <a:spLocks noChangeArrowheads="1"/>
              </p:cNvSpPr>
              <p:nvPr/>
            </p:nvSpPr>
            <p:spPr bwMode="auto">
              <a:xfrm>
                <a:off x="2991526" y="6182077"/>
                <a:ext cx="40894" cy="170867"/>
              </a:xfrm>
              <a:prstGeom prst="rect">
                <a:avLst/>
              </a:prstGeom>
              <a:solidFill>
                <a:schemeClr val="bg1"/>
              </a:solidFill>
              <a:ln w="19050">
                <a:solidFill>
                  <a:srgbClr val="FF538C"/>
                </a:solidFill>
                <a:miter lim="800000"/>
                <a:headEnd/>
                <a:tailEnd/>
              </a:ln>
            </p:spPr>
            <p:txBody>
              <a:bodyPr wrap="none" anchor="ctr"/>
              <a:lstStyle/>
              <a:p>
                <a:endParaRPr lang="en-GB" altLang="de-DE" dirty="0">
                  <a:solidFill>
                    <a:srgbClr val="0000FF"/>
                  </a:solidFill>
                  <a:latin typeface="Arial" panose="020B0604020202020204" pitchFamily="34" charset="0"/>
                  <a:cs typeface="Arial" panose="020B0604020202020204" pitchFamily="34" charset="0"/>
                </a:endParaRPr>
              </a:p>
            </p:txBody>
          </p:sp>
          <p:sp>
            <p:nvSpPr>
              <p:cNvPr id="1944" name="Rectangle 793"/>
              <p:cNvSpPr>
                <a:spLocks noChangeArrowheads="1"/>
              </p:cNvSpPr>
              <p:nvPr/>
            </p:nvSpPr>
            <p:spPr bwMode="auto">
              <a:xfrm>
                <a:off x="2958929" y="6222393"/>
                <a:ext cx="40894" cy="170867"/>
              </a:xfrm>
              <a:prstGeom prst="rect">
                <a:avLst/>
              </a:prstGeom>
              <a:solidFill>
                <a:schemeClr val="bg1"/>
              </a:solidFill>
              <a:ln w="19050">
                <a:solidFill>
                  <a:srgbClr val="FF538C"/>
                </a:solidFill>
                <a:miter lim="800000"/>
                <a:headEnd/>
                <a:tailEnd/>
              </a:ln>
            </p:spPr>
            <p:txBody>
              <a:bodyPr wrap="none" anchor="ctr"/>
              <a:lstStyle/>
              <a:p>
                <a:endParaRPr lang="en-GB" altLang="de-DE" dirty="0">
                  <a:solidFill>
                    <a:srgbClr val="0000FF"/>
                  </a:solidFill>
                  <a:latin typeface="Arial" panose="020B0604020202020204" pitchFamily="34" charset="0"/>
                  <a:cs typeface="Arial" panose="020B0604020202020204" pitchFamily="34" charset="0"/>
                </a:endParaRPr>
              </a:p>
            </p:txBody>
          </p:sp>
          <p:sp>
            <p:nvSpPr>
              <p:cNvPr id="1945" name="Rectangle 793"/>
              <p:cNvSpPr>
                <a:spLocks noChangeArrowheads="1"/>
              </p:cNvSpPr>
              <p:nvPr/>
            </p:nvSpPr>
            <p:spPr bwMode="auto">
              <a:xfrm>
                <a:off x="2933382" y="6278546"/>
                <a:ext cx="40894" cy="170867"/>
              </a:xfrm>
              <a:prstGeom prst="rect">
                <a:avLst/>
              </a:prstGeom>
              <a:solidFill>
                <a:schemeClr val="bg1"/>
              </a:solidFill>
              <a:ln w="19050">
                <a:solidFill>
                  <a:srgbClr val="FF538C"/>
                </a:solidFill>
                <a:miter lim="800000"/>
                <a:headEnd/>
                <a:tailEnd/>
              </a:ln>
            </p:spPr>
            <p:txBody>
              <a:bodyPr wrap="none" anchor="ctr"/>
              <a:lstStyle/>
              <a:p>
                <a:endParaRPr lang="en-GB" altLang="de-DE" dirty="0">
                  <a:solidFill>
                    <a:srgbClr val="0000FF"/>
                  </a:solidFill>
                  <a:latin typeface="Arial" panose="020B0604020202020204" pitchFamily="34" charset="0"/>
                  <a:cs typeface="Arial" panose="020B0604020202020204" pitchFamily="34" charset="0"/>
                </a:endParaRPr>
              </a:p>
            </p:txBody>
          </p:sp>
          <p:sp>
            <p:nvSpPr>
              <p:cNvPr id="1946" name="Rectangle 793"/>
              <p:cNvSpPr>
                <a:spLocks noChangeArrowheads="1"/>
              </p:cNvSpPr>
              <p:nvPr/>
            </p:nvSpPr>
            <p:spPr bwMode="auto">
              <a:xfrm>
                <a:off x="2904310" y="6335903"/>
                <a:ext cx="40894" cy="170867"/>
              </a:xfrm>
              <a:prstGeom prst="rect">
                <a:avLst/>
              </a:prstGeom>
              <a:solidFill>
                <a:schemeClr val="bg1"/>
              </a:solidFill>
              <a:ln w="19050">
                <a:solidFill>
                  <a:srgbClr val="FF538C"/>
                </a:solidFill>
                <a:miter lim="800000"/>
                <a:headEnd/>
                <a:tailEnd/>
              </a:ln>
            </p:spPr>
            <p:txBody>
              <a:bodyPr wrap="none" anchor="ctr"/>
              <a:lstStyle/>
              <a:p>
                <a:endParaRPr lang="en-GB" altLang="de-DE" dirty="0">
                  <a:solidFill>
                    <a:srgbClr val="0000FF"/>
                  </a:solidFill>
                  <a:latin typeface="Arial" panose="020B0604020202020204" pitchFamily="34" charset="0"/>
                  <a:cs typeface="Arial" panose="020B0604020202020204" pitchFamily="34" charset="0"/>
                </a:endParaRPr>
              </a:p>
            </p:txBody>
          </p:sp>
        </p:grpSp>
        <p:grpSp>
          <p:nvGrpSpPr>
            <p:cNvPr id="1934" name="Group 1933"/>
            <p:cNvGrpSpPr/>
            <p:nvPr/>
          </p:nvGrpSpPr>
          <p:grpSpPr>
            <a:xfrm>
              <a:off x="76563" y="1000310"/>
              <a:ext cx="5217114" cy="4951130"/>
              <a:chOff x="523682" y="1426666"/>
              <a:chExt cx="5217114" cy="4951130"/>
            </a:xfrm>
            <a:solidFill>
              <a:schemeClr val="bg1"/>
            </a:solidFill>
            <a:effectLst>
              <a:outerShdw blurRad="50800" dist="38100" dir="2700000" algn="tl" rotWithShape="0">
                <a:prstClr val="black">
                  <a:alpha val="40000"/>
                </a:prstClr>
              </a:outerShdw>
            </a:effectLst>
          </p:grpSpPr>
          <p:cxnSp>
            <p:nvCxnSpPr>
              <p:cNvPr id="31" name="AutoShape 56"/>
              <p:cNvCxnSpPr>
                <a:cxnSpLocks noChangeShapeType="1"/>
                <a:stCxn id="21" idx="2"/>
                <a:endCxn id="830" idx="1"/>
              </p:cNvCxnSpPr>
              <p:nvPr/>
            </p:nvCxnSpPr>
            <p:spPr bwMode="auto">
              <a:xfrm flipV="1">
                <a:off x="1266235" y="2641627"/>
                <a:ext cx="536956" cy="3523"/>
              </a:xfrm>
              <a:prstGeom prst="straightConnector1">
                <a:avLst/>
              </a:prstGeom>
              <a:grp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32" name="AutoShape 57"/>
              <p:cNvCxnSpPr>
                <a:cxnSpLocks noChangeShapeType="1"/>
                <a:stCxn id="20" idx="2"/>
                <a:endCxn id="831" idx="1"/>
              </p:cNvCxnSpPr>
              <p:nvPr/>
            </p:nvCxnSpPr>
            <p:spPr bwMode="auto">
              <a:xfrm>
                <a:off x="1264457" y="2763172"/>
                <a:ext cx="538734" cy="0"/>
              </a:xfrm>
              <a:prstGeom prst="straightConnector1">
                <a:avLst/>
              </a:prstGeom>
              <a:grp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33" name="AutoShape 58"/>
              <p:cNvCxnSpPr>
                <a:cxnSpLocks noChangeShapeType="1"/>
                <a:stCxn id="22" idx="2"/>
                <a:endCxn id="832" idx="1"/>
              </p:cNvCxnSpPr>
              <p:nvPr/>
            </p:nvCxnSpPr>
            <p:spPr bwMode="auto">
              <a:xfrm>
                <a:off x="1264457" y="2882955"/>
                <a:ext cx="538734" cy="0"/>
              </a:xfrm>
              <a:prstGeom prst="straightConnector1">
                <a:avLst/>
              </a:prstGeom>
              <a:grp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34" name="AutoShape 59"/>
              <p:cNvCxnSpPr>
                <a:cxnSpLocks noChangeShapeType="1"/>
                <a:stCxn id="23" idx="2"/>
                <a:endCxn id="833" idx="1"/>
              </p:cNvCxnSpPr>
              <p:nvPr/>
            </p:nvCxnSpPr>
            <p:spPr bwMode="auto">
              <a:xfrm>
                <a:off x="1264457" y="3002738"/>
                <a:ext cx="538734" cy="0"/>
              </a:xfrm>
              <a:prstGeom prst="straightConnector1">
                <a:avLst/>
              </a:prstGeom>
              <a:grp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35" name="AutoShape 60"/>
              <p:cNvCxnSpPr>
                <a:cxnSpLocks noChangeShapeType="1"/>
                <a:stCxn id="24" idx="2"/>
                <a:endCxn id="834" idx="1"/>
              </p:cNvCxnSpPr>
              <p:nvPr/>
            </p:nvCxnSpPr>
            <p:spPr bwMode="auto">
              <a:xfrm flipV="1">
                <a:off x="1266235" y="3122520"/>
                <a:ext cx="536956" cy="1762"/>
              </a:xfrm>
              <a:prstGeom prst="straightConnector1">
                <a:avLst/>
              </a:prstGeom>
              <a:grp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58" name="AutoShape 208"/>
              <p:cNvCxnSpPr>
                <a:cxnSpLocks noChangeShapeType="1"/>
                <a:stCxn id="48" idx="2"/>
                <a:endCxn id="705" idx="1"/>
              </p:cNvCxnSpPr>
              <p:nvPr/>
            </p:nvCxnSpPr>
            <p:spPr bwMode="auto">
              <a:xfrm flipV="1">
                <a:off x="1266235" y="3480108"/>
                <a:ext cx="536956" cy="3523"/>
              </a:xfrm>
              <a:prstGeom prst="straightConnector1">
                <a:avLst/>
              </a:prstGeom>
              <a:grp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59" name="AutoShape 209"/>
              <p:cNvCxnSpPr>
                <a:cxnSpLocks noChangeShapeType="1"/>
                <a:stCxn id="47" idx="2"/>
                <a:endCxn id="706" idx="1"/>
              </p:cNvCxnSpPr>
              <p:nvPr/>
            </p:nvCxnSpPr>
            <p:spPr bwMode="auto">
              <a:xfrm>
                <a:off x="1264457" y="3601652"/>
                <a:ext cx="538734" cy="0"/>
              </a:xfrm>
              <a:prstGeom prst="straightConnector1">
                <a:avLst/>
              </a:prstGeom>
              <a:grp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60" name="AutoShape 210"/>
              <p:cNvCxnSpPr>
                <a:cxnSpLocks noChangeShapeType="1"/>
                <a:stCxn id="49" idx="2"/>
                <a:endCxn id="707" idx="1"/>
              </p:cNvCxnSpPr>
              <p:nvPr/>
            </p:nvCxnSpPr>
            <p:spPr bwMode="auto">
              <a:xfrm>
                <a:off x="1264457" y="3721435"/>
                <a:ext cx="538734" cy="0"/>
              </a:xfrm>
              <a:prstGeom prst="straightConnector1">
                <a:avLst/>
              </a:prstGeom>
              <a:grp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61" name="AutoShape 211"/>
              <p:cNvCxnSpPr>
                <a:cxnSpLocks noChangeShapeType="1"/>
                <a:stCxn id="50" idx="2"/>
                <a:endCxn id="708" idx="1"/>
              </p:cNvCxnSpPr>
              <p:nvPr/>
            </p:nvCxnSpPr>
            <p:spPr bwMode="auto">
              <a:xfrm>
                <a:off x="1264457" y="3841217"/>
                <a:ext cx="538734" cy="0"/>
              </a:xfrm>
              <a:prstGeom prst="straightConnector1">
                <a:avLst/>
              </a:prstGeom>
              <a:grp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62" name="AutoShape 212"/>
              <p:cNvCxnSpPr>
                <a:cxnSpLocks noChangeShapeType="1"/>
                <a:stCxn id="51" idx="2"/>
                <a:endCxn id="709" idx="1"/>
              </p:cNvCxnSpPr>
              <p:nvPr/>
            </p:nvCxnSpPr>
            <p:spPr bwMode="auto">
              <a:xfrm flipV="1">
                <a:off x="1266235" y="3961000"/>
                <a:ext cx="536956" cy="1762"/>
              </a:xfrm>
              <a:prstGeom prst="straightConnector1">
                <a:avLst/>
              </a:prstGeom>
              <a:grp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84" name="AutoShape 359"/>
              <p:cNvCxnSpPr>
                <a:cxnSpLocks noChangeShapeType="1"/>
                <a:stCxn id="74" idx="2"/>
                <a:endCxn id="580" idx="1"/>
              </p:cNvCxnSpPr>
              <p:nvPr/>
            </p:nvCxnSpPr>
            <p:spPr bwMode="auto">
              <a:xfrm flipV="1">
                <a:off x="1266235" y="4279834"/>
                <a:ext cx="536956" cy="3523"/>
              </a:xfrm>
              <a:prstGeom prst="straightConnector1">
                <a:avLst/>
              </a:prstGeom>
              <a:grp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85" name="AutoShape 360"/>
              <p:cNvCxnSpPr>
                <a:cxnSpLocks noChangeShapeType="1"/>
                <a:stCxn id="73" idx="2"/>
                <a:endCxn id="581" idx="1"/>
              </p:cNvCxnSpPr>
              <p:nvPr/>
            </p:nvCxnSpPr>
            <p:spPr bwMode="auto">
              <a:xfrm>
                <a:off x="1264457" y="4401378"/>
                <a:ext cx="538734" cy="0"/>
              </a:xfrm>
              <a:prstGeom prst="straightConnector1">
                <a:avLst/>
              </a:prstGeom>
              <a:grp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86" name="AutoShape 361"/>
              <p:cNvCxnSpPr>
                <a:cxnSpLocks noChangeShapeType="1"/>
                <a:stCxn id="75" idx="2"/>
                <a:endCxn id="582" idx="1"/>
              </p:cNvCxnSpPr>
              <p:nvPr/>
            </p:nvCxnSpPr>
            <p:spPr bwMode="auto">
              <a:xfrm>
                <a:off x="1264457" y="4521161"/>
                <a:ext cx="538734" cy="0"/>
              </a:xfrm>
              <a:prstGeom prst="straightConnector1">
                <a:avLst/>
              </a:prstGeom>
              <a:grp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87" name="AutoShape 362"/>
              <p:cNvCxnSpPr>
                <a:cxnSpLocks noChangeShapeType="1"/>
                <a:stCxn id="76" idx="2"/>
                <a:endCxn id="583" idx="1"/>
              </p:cNvCxnSpPr>
              <p:nvPr/>
            </p:nvCxnSpPr>
            <p:spPr bwMode="auto">
              <a:xfrm>
                <a:off x="1264457" y="4640944"/>
                <a:ext cx="538734" cy="0"/>
              </a:xfrm>
              <a:prstGeom prst="straightConnector1">
                <a:avLst/>
              </a:prstGeom>
              <a:grp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88" name="AutoShape 363"/>
              <p:cNvCxnSpPr>
                <a:cxnSpLocks noChangeShapeType="1"/>
                <a:stCxn id="77" idx="2"/>
                <a:endCxn id="584" idx="1"/>
              </p:cNvCxnSpPr>
              <p:nvPr/>
            </p:nvCxnSpPr>
            <p:spPr bwMode="auto">
              <a:xfrm flipV="1">
                <a:off x="1266235" y="4760727"/>
                <a:ext cx="536956" cy="1762"/>
              </a:xfrm>
              <a:prstGeom prst="straightConnector1">
                <a:avLst/>
              </a:prstGeom>
              <a:grp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110" name="AutoShape 510"/>
              <p:cNvCxnSpPr>
                <a:cxnSpLocks noChangeShapeType="1"/>
                <a:stCxn id="100" idx="2"/>
                <a:endCxn id="455" idx="1"/>
              </p:cNvCxnSpPr>
              <p:nvPr/>
            </p:nvCxnSpPr>
            <p:spPr bwMode="auto">
              <a:xfrm flipV="1">
                <a:off x="1266235" y="5077799"/>
                <a:ext cx="536956" cy="3523"/>
              </a:xfrm>
              <a:prstGeom prst="straightConnector1">
                <a:avLst/>
              </a:prstGeom>
              <a:grp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111" name="AutoShape 511"/>
              <p:cNvCxnSpPr>
                <a:cxnSpLocks noChangeShapeType="1"/>
                <a:stCxn id="99" idx="2"/>
                <a:endCxn id="456" idx="1"/>
              </p:cNvCxnSpPr>
              <p:nvPr/>
            </p:nvCxnSpPr>
            <p:spPr bwMode="auto">
              <a:xfrm>
                <a:off x="1264457" y="5199344"/>
                <a:ext cx="538734" cy="0"/>
              </a:xfrm>
              <a:prstGeom prst="straightConnector1">
                <a:avLst/>
              </a:prstGeom>
              <a:grp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112" name="AutoShape 512"/>
              <p:cNvCxnSpPr>
                <a:cxnSpLocks noChangeShapeType="1"/>
                <a:stCxn id="101" idx="2"/>
                <a:endCxn id="457" idx="1"/>
              </p:cNvCxnSpPr>
              <p:nvPr/>
            </p:nvCxnSpPr>
            <p:spPr bwMode="auto">
              <a:xfrm>
                <a:off x="1264457" y="5319127"/>
                <a:ext cx="538734" cy="0"/>
              </a:xfrm>
              <a:prstGeom prst="straightConnector1">
                <a:avLst/>
              </a:prstGeom>
              <a:grp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113" name="AutoShape 513"/>
              <p:cNvCxnSpPr>
                <a:cxnSpLocks noChangeShapeType="1"/>
                <a:stCxn id="102" idx="2"/>
                <a:endCxn id="458" idx="1"/>
              </p:cNvCxnSpPr>
              <p:nvPr/>
            </p:nvCxnSpPr>
            <p:spPr bwMode="auto">
              <a:xfrm>
                <a:off x="1264457" y="5438910"/>
                <a:ext cx="538734" cy="0"/>
              </a:xfrm>
              <a:prstGeom prst="straightConnector1">
                <a:avLst/>
              </a:prstGeom>
              <a:grp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114" name="AutoShape 514"/>
              <p:cNvCxnSpPr>
                <a:cxnSpLocks noChangeShapeType="1"/>
                <a:stCxn id="103" idx="2"/>
                <a:endCxn id="459" idx="1"/>
              </p:cNvCxnSpPr>
              <p:nvPr/>
            </p:nvCxnSpPr>
            <p:spPr bwMode="auto">
              <a:xfrm flipV="1">
                <a:off x="1266235" y="5558693"/>
                <a:ext cx="536956" cy="1762"/>
              </a:xfrm>
              <a:prstGeom prst="straightConnector1">
                <a:avLst/>
              </a:prstGeom>
              <a:grp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136" name="AutoShape 661"/>
              <p:cNvCxnSpPr>
                <a:cxnSpLocks noChangeShapeType="1"/>
                <a:stCxn id="126" idx="2"/>
                <a:endCxn id="330" idx="1"/>
              </p:cNvCxnSpPr>
              <p:nvPr/>
            </p:nvCxnSpPr>
            <p:spPr bwMode="auto">
              <a:xfrm flipV="1">
                <a:off x="1266235" y="5877526"/>
                <a:ext cx="536956" cy="3523"/>
              </a:xfrm>
              <a:prstGeom prst="straightConnector1">
                <a:avLst/>
              </a:prstGeom>
              <a:grp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137" name="AutoShape 662"/>
              <p:cNvCxnSpPr>
                <a:cxnSpLocks noChangeShapeType="1"/>
                <a:stCxn id="125" idx="2"/>
                <a:endCxn id="331" idx="1"/>
              </p:cNvCxnSpPr>
              <p:nvPr/>
            </p:nvCxnSpPr>
            <p:spPr bwMode="auto">
              <a:xfrm>
                <a:off x="1264457" y="5999071"/>
                <a:ext cx="538734" cy="0"/>
              </a:xfrm>
              <a:prstGeom prst="straightConnector1">
                <a:avLst/>
              </a:prstGeom>
              <a:grp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138" name="AutoShape 663"/>
              <p:cNvCxnSpPr>
                <a:cxnSpLocks noChangeShapeType="1"/>
                <a:stCxn id="127" idx="2"/>
                <a:endCxn id="332" idx="1"/>
              </p:cNvCxnSpPr>
              <p:nvPr/>
            </p:nvCxnSpPr>
            <p:spPr bwMode="auto">
              <a:xfrm>
                <a:off x="1264457" y="6118854"/>
                <a:ext cx="538734" cy="0"/>
              </a:xfrm>
              <a:prstGeom prst="straightConnector1">
                <a:avLst/>
              </a:prstGeom>
              <a:grp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139" name="AutoShape 664"/>
              <p:cNvCxnSpPr>
                <a:cxnSpLocks noChangeShapeType="1"/>
                <a:stCxn id="128" idx="2"/>
                <a:endCxn id="333" idx="1"/>
              </p:cNvCxnSpPr>
              <p:nvPr/>
            </p:nvCxnSpPr>
            <p:spPr bwMode="auto">
              <a:xfrm>
                <a:off x="1264457" y="6238637"/>
                <a:ext cx="538734" cy="0"/>
              </a:xfrm>
              <a:prstGeom prst="straightConnector1">
                <a:avLst/>
              </a:prstGeom>
              <a:grp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140" name="AutoShape 665"/>
              <p:cNvCxnSpPr>
                <a:cxnSpLocks noChangeShapeType="1"/>
                <a:stCxn id="129" idx="2"/>
                <a:endCxn id="334" idx="1"/>
              </p:cNvCxnSpPr>
              <p:nvPr/>
            </p:nvCxnSpPr>
            <p:spPr bwMode="auto">
              <a:xfrm flipV="1">
                <a:off x="1266235" y="6358420"/>
                <a:ext cx="536956" cy="1762"/>
              </a:xfrm>
              <a:prstGeom prst="straightConnector1">
                <a:avLst/>
              </a:prstGeom>
              <a:grp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225" name="AutoShape 782"/>
              <p:cNvCxnSpPr>
                <a:cxnSpLocks noChangeShapeType="1"/>
                <a:stCxn id="216" idx="2"/>
              </p:cNvCxnSpPr>
              <p:nvPr/>
            </p:nvCxnSpPr>
            <p:spPr bwMode="auto">
              <a:xfrm rot="5400000" flipV="1">
                <a:off x="2932043" y="2309565"/>
                <a:ext cx="531977" cy="3556"/>
              </a:xfrm>
              <a:prstGeom prst="straightConnector1">
                <a:avLst/>
              </a:prstGeom>
              <a:grpFill/>
              <a:ln w="6350">
                <a:solidFill>
                  <a:schemeClr val="tx1"/>
                </a:solidFill>
                <a:round/>
                <a:headEnd/>
                <a:tailEnd type="arrow" w="sm" len="med"/>
              </a:ln>
            </p:spPr>
          </p:cxnSp>
          <p:cxnSp>
            <p:nvCxnSpPr>
              <p:cNvPr id="226" name="AutoShape 783"/>
              <p:cNvCxnSpPr>
                <a:cxnSpLocks noChangeShapeType="1"/>
                <a:stCxn id="215" idx="2"/>
              </p:cNvCxnSpPr>
              <p:nvPr/>
            </p:nvCxnSpPr>
            <p:spPr bwMode="auto">
              <a:xfrm rot="5400000">
                <a:off x="2810259" y="2310463"/>
                <a:ext cx="533739" cy="0"/>
              </a:xfrm>
              <a:prstGeom prst="straightConnector1">
                <a:avLst/>
              </a:prstGeom>
              <a:grpFill/>
              <a:ln w="6350">
                <a:solidFill>
                  <a:schemeClr val="tx1"/>
                </a:solidFill>
                <a:round/>
                <a:headEnd/>
                <a:tailEnd type="arrow" w="sm" len="med"/>
              </a:ln>
            </p:spPr>
          </p:cxnSp>
          <p:cxnSp>
            <p:nvCxnSpPr>
              <p:cNvPr id="227" name="AutoShape 784"/>
              <p:cNvCxnSpPr>
                <a:cxnSpLocks noChangeShapeType="1"/>
                <a:stCxn id="217" idx="2"/>
              </p:cNvCxnSpPr>
              <p:nvPr/>
            </p:nvCxnSpPr>
            <p:spPr bwMode="auto">
              <a:xfrm rot="5400000">
                <a:off x="2689355" y="2310463"/>
                <a:ext cx="533739" cy="0"/>
              </a:xfrm>
              <a:prstGeom prst="straightConnector1">
                <a:avLst/>
              </a:prstGeom>
              <a:grpFill/>
              <a:ln w="6350">
                <a:solidFill>
                  <a:schemeClr val="tx1"/>
                </a:solidFill>
                <a:round/>
                <a:headEnd/>
                <a:tailEnd type="arrow" w="sm" len="med"/>
              </a:ln>
            </p:spPr>
          </p:cxnSp>
          <p:cxnSp>
            <p:nvCxnSpPr>
              <p:cNvPr id="228" name="AutoShape 785"/>
              <p:cNvCxnSpPr>
                <a:cxnSpLocks noChangeShapeType="1"/>
                <a:stCxn id="218" idx="2"/>
              </p:cNvCxnSpPr>
              <p:nvPr/>
            </p:nvCxnSpPr>
            <p:spPr bwMode="auto">
              <a:xfrm rot="5400000">
                <a:off x="2568451" y="2310463"/>
                <a:ext cx="533739" cy="0"/>
              </a:xfrm>
              <a:prstGeom prst="straightConnector1">
                <a:avLst/>
              </a:prstGeom>
              <a:grpFill/>
              <a:ln w="6350">
                <a:solidFill>
                  <a:schemeClr val="tx1"/>
                </a:solidFill>
                <a:round/>
                <a:headEnd/>
                <a:tailEnd type="arrow" w="sm" len="med"/>
              </a:ln>
            </p:spPr>
          </p:cxnSp>
          <p:cxnSp>
            <p:nvCxnSpPr>
              <p:cNvPr id="229" name="AutoShape 786"/>
              <p:cNvCxnSpPr>
                <a:cxnSpLocks noChangeShapeType="1"/>
                <a:stCxn id="219" idx="2"/>
              </p:cNvCxnSpPr>
              <p:nvPr/>
            </p:nvCxnSpPr>
            <p:spPr bwMode="auto">
              <a:xfrm rot="5400000" flipV="1">
                <a:off x="2447538" y="2310454"/>
                <a:ext cx="531977" cy="1778"/>
              </a:xfrm>
              <a:prstGeom prst="straightConnector1">
                <a:avLst/>
              </a:prstGeom>
              <a:grpFill/>
              <a:ln w="6350">
                <a:solidFill>
                  <a:schemeClr val="tx1"/>
                </a:solidFill>
                <a:round/>
                <a:headEnd/>
                <a:tailEnd type="arrow" w="sm" len="med"/>
              </a:ln>
            </p:spPr>
          </p:cxnSp>
          <p:cxnSp>
            <p:nvCxnSpPr>
              <p:cNvPr id="209" name="AutoShape 799"/>
              <p:cNvCxnSpPr>
                <a:cxnSpLocks noChangeShapeType="1"/>
                <a:stCxn id="200" idx="2"/>
              </p:cNvCxnSpPr>
              <p:nvPr/>
            </p:nvCxnSpPr>
            <p:spPr bwMode="auto">
              <a:xfrm rot="5400000" flipV="1">
                <a:off x="2067935" y="2309565"/>
                <a:ext cx="531977" cy="3556"/>
              </a:xfrm>
              <a:prstGeom prst="straightConnector1">
                <a:avLst/>
              </a:prstGeom>
              <a:grpFill/>
              <a:ln w="6350">
                <a:solidFill>
                  <a:schemeClr val="tx1"/>
                </a:solidFill>
                <a:round/>
                <a:headEnd/>
                <a:tailEnd type="arrow" w="sm" len="med"/>
              </a:ln>
            </p:spPr>
          </p:cxnSp>
          <p:cxnSp>
            <p:nvCxnSpPr>
              <p:cNvPr id="210" name="AutoShape 800"/>
              <p:cNvCxnSpPr>
                <a:cxnSpLocks noChangeShapeType="1"/>
                <a:stCxn id="199" idx="2"/>
              </p:cNvCxnSpPr>
              <p:nvPr/>
            </p:nvCxnSpPr>
            <p:spPr bwMode="auto">
              <a:xfrm rot="5400000">
                <a:off x="1946151" y="2310463"/>
                <a:ext cx="533739" cy="0"/>
              </a:xfrm>
              <a:prstGeom prst="straightConnector1">
                <a:avLst/>
              </a:prstGeom>
              <a:grpFill/>
              <a:ln w="6350">
                <a:solidFill>
                  <a:schemeClr val="tx1"/>
                </a:solidFill>
                <a:round/>
                <a:headEnd/>
                <a:tailEnd type="arrow" w="sm" len="med"/>
              </a:ln>
            </p:spPr>
          </p:cxnSp>
          <p:cxnSp>
            <p:nvCxnSpPr>
              <p:cNvPr id="211" name="AutoShape 801"/>
              <p:cNvCxnSpPr>
                <a:cxnSpLocks noChangeShapeType="1"/>
                <a:stCxn id="201" idx="2"/>
              </p:cNvCxnSpPr>
              <p:nvPr/>
            </p:nvCxnSpPr>
            <p:spPr bwMode="auto">
              <a:xfrm rot="5400000">
                <a:off x="1825247" y="2310463"/>
                <a:ext cx="533739" cy="0"/>
              </a:xfrm>
              <a:prstGeom prst="straightConnector1">
                <a:avLst/>
              </a:prstGeom>
              <a:grpFill/>
              <a:ln w="6350">
                <a:solidFill>
                  <a:schemeClr val="tx1"/>
                </a:solidFill>
                <a:round/>
                <a:headEnd/>
                <a:tailEnd type="arrow" w="sm" len="med"/>
              </a:ln>
            </p:spPr>
          </p:cxnSp>
          <p:cxnSp>
            <p:nvCxnSpPr>
              <p:cNvPr id="212" name="AutoShape 802"/>
              <p:cNvCxnSpPr>
                <a:cxnSpLocks noChangeShapeType="1"/>
                <a:stCxn id="202" idx="2"/>
              </p:cNvCxnSpPr>
              <p:nvPr/>
            </p:nvCxnSpPr>
            <p:spPr bwMode="auto">
              <a:xfrm rot="5400000">
                <a:off x="1704343" y="2310463"/>
                <a:ext cx="533739" cy="0"/>
              </a:xfrm>
              <a:prstGeom prst="straightConnector1">
                <a:avLst/>
              </a:prstGeom>
              <a:grpFill/>
              <a:ln w="6350">
                <a:solidFill>
                  <a:schemeClr val="tx1"/>
                </a:solidFill>
                <a:round/>
                <a:headEnd/>
                <a:tailEnd type="arrow" w="sm" len="med"/>
              </a:ln>
            </p:spPr>
          </p:cxnSp>
          <p:cxnSp>
            <p:nvCxnSpPr>
              <p:cNvPr id="213" name="AutoShape 803"/>
              <p:cNvCxnSpPr>
                <a:cxnSpLocks noChangeShapeType="1"/>
                <a:stCxn id="203" idx="2"/>
              </p:cNvCxnSpPr>
              <p:nvPr/>
            </p:nvCxnSpPr>
            <p:spPr bwMode="auto">
              <a:xfrm rot="5400000" flipV="1">
                <a:off x="1583430" y="2310454"/>
                <a:ext cx="531977" cy="1778"/>
              </a:xfrm>
              <a:prstGeom prst="straightConnector1">
                <a:avLst/>
              </a:prstGeom>
              <a:grpFill/>
              <a:ln w="6350">
                <a:solidFill>
                  <a:schemeClr val="tx1"/>
                </a:solidFill>
                <a:round/>
                <a:headEnd/>
                <a:tailEnd type="arrow" w="sm" len="med"/>
              </a:ln>
            </p:spPr>
          </p:cxnSp>
          <p:cxnSp>
            <p:nvCxnSpPr>
              <p:cNvPr id="193" name="AutoShape 816"/>
              <p:cNvCxnSpPr>
                <a:cxnSpLocks noChangeShapeType="1"/>
                <a:stCxn id="184" idx="2"/>
              </p:cNvCxnSpPr>
              <p:nvPr/>
            </p:nvCxnSpPr>
            <p:spPr bwMode="auto">
              <a:xfrm rot="5400000" flipV="1">
                <a:off x="3749923" y="2309565"/>
                <a:ext cx="531977" cy="3556"/>
              </a:xfrm>
              <a:prstGeom prst="straightConnector1">
                <a:avLst/>
              </a:prstGeom>
              <a:grpFill/>
              <a:ln w="6350">
                <a:solidFill>
                  <a:schemeClr val="tx1"/>
                </a:solidFill>
                <a:round/>
                <a:headEnd/>
                <a:tailEnd type="arrow" w="sm" len="med"/>
              </a:ln>
            </p:spPr>
          </p:cxnSp>
          <p:cxnSp>
            <p:nvCxnSpPr>
              <p:cNvPr id="194" name="AutoShape 817"/>
              <p:cNvCxnSpPr>
                <a:cxnSpLocks noChangeShapeType="1"/>
                <a:stCxn id="183" idx="2"/>
              </p:cNvCxnSpPr>
              <p:nvPr/>
            </p:nvCxnSpPr>
            <p:spPr bwMode="auto">
              <a:xfrm rot="5400000">
                <a:off x="3628139" y="2310463"/>
                <a:ext cx="533739" cy="0"/>
              </a:xfrm>
              <a:prstGeom prst="straightConnector1">
                <a:avLst/>
              </a:prstGeom>
              <a:grpFill/>
              <a:ln w="6350">
                <a:solidFill>
                  <a:schemeClr val="tx1"/>
                </a:solidFill>
                <a:round/>
                <a:headEnd/>
                <a:tailEnd type="arrow" w="sm" len="med"/>
              </a:ln>
            </p:spPr>
          </p:cxnSp>
          <p:cxnSp>
            <p:nvCxnSpPr>
              <p:cNvPr id="195" name="AutoShape 818"/>
              <p:cNvCxnSpPr>
                <a:cxnSpLocks noChangeShapeType="1"/>
                <a:stCxn id="185" idx="2"/>
              </p:cNvCxnSpPr>
              <p:nvPr/>
            </p:nvCxnSpPr>
            <p:spPr bwMode="auto">
              <a:xfrm rot="5400000">
                <a:off x="3507235" y="2310463"/>
                <a:ext cx="533739" cy="0"/>
              </a:xfrm>
              <a:prstGeom prst="straightConnector1">
                <a:avLst/>
              </a:prstGeom>
              <a:grpFill/>
              <a:ln w="6350">
                <a:solidFill>
                  <a:schemeClr val="tx1"/>
                </a:solidFill>
                <a:round/>
                <a:headEnd/>
                <a:tailEnd type="arrow" w="sm" len="med"/>
              </a:ln>
            </p:spPr>
          </p:cxnSp>
          <p:cxnSp>
            <p:nvCxnSpPr>
              <p:cNvPr id="196" name="AutoShape 819"/>
              <p:cNvCxnSpPr>
                <a:cxnSpLocks noChangeShapeType="1"/>
                <a:stCxn id="186" idx="2"/>
              </p:cNvCxnSpPr>
              <p:nvPr/>
            </p:nvCxnSpPr>
            <p:spPr bwMode="auto">
              <a:xfrm rot="5400000">
                <a:off x="3386331" y="2310463"/>
                <a:ext cx="533739" cy="0"/>
              </a:xfrm>
              <a:prstGeom prst="straightConnector1">
                <a:avLst/>
              </a:prstGeom>
              <a:grpFill/>
              <a:ln w="6350">
                <a:solidFill>
                  <a:schemeClr val="tx1"/>
                </a:solidFill>
                <a:round/>
                <a:headEnd/>
                <a:tailEnd type="arrow" w="sm" len="med"/>
              </a:ln>
            </p:spPr>
          </p:cxnSp>
          <p:cxnSp>
            <p:nvCxnSpPr>
              <p:cNvPr id="197" name="AutoShape 820"/>
              <p:cNvCxnSpPr>
                <a:cxnSpLocks noChangeShapeType="1"/>
                <a:stCxn id="187" idx="2"/>
              </p:cNvCxnSpPr>
              <p:nvPr/>
            </p:nvCxnSpPr>
            <p:spPr bwMode="auto">
              <a:xfrm rot="5400000" flipV="1">
                <a:off x="3265418" y="2310454"/>
                <a:ext cx="531977" cy="1778"/>
              </a:xfrm>
              <a:prstGeom prst="straightConnector1">
                <a:avLst/>
              </a:prstGeom>
              <a:grpFill/>
              <a:ln w="6350">
                <a:solidFill>
                  <a:schemeClr val="tx1"/>
                </a:solidFill>
                <a:round/>
                <a:headEnd/>
                <a:tailEnd type="arrow" w="sm" len="med"/>
              </a:ln>
            </p:spPr>
          </p:cxnSp>
          <p:cxnSp>
            <p:nvCxnSpPr>
              <p:cNvPr id="177" name="AutoShape 833"/>
              <p:cNvCxnSpPr>
                <a:cxnSpLocks noChangeShapeType="1"/>
                <a:stCxn id="168" idx="2"/>
              </p:cNvCxnSpPr>
              <p:nvPr/>
            </p:nvCxnSpPr>
            <p:spPr bwMode="auto">
              <a:xfrm rot="5400000" flipV="1">
                <a:off x="4544689" y="2309565"/>
                <a:ext cx="531977" cy="3556"/>
              </a:xfrm>
              <a:prstGeom prst="straightConnector1">
                <a:avLst/>
              </a:prstGeom>
              <a:grpFill/>
              <a:ln w="6350">
                <a:solidFill>
                  <a:schemeClr val="tx1"/>
                </a:solidFill>
                <a:round/>
                <a:headEnd/>
                <a:tailEnd type="arrow" w="sm" len="med"/>
              </a:ln>
            </p:spPr>
          </p:cxnSp>
          <p:cxnSp>
            <p:nvCxnSpPr>
              <p:cNvPr id="178" name="AutoShape 834"/>
              <p:cNvCxnSpPr>
                <a:cxnSpLocks noChangeShapeType="1"/>
                <a:stCxn id="167" idx="2"/>
              </p:cNvCxnSpPr>
              <p:nvPr/>
            </p:nvCxnSpPr>
            <p:spPr bwMode="auto">
              <a:xfrm rot="5400000">
                <a:off x="4422905" y="2310463"/>
                <a:ext cx="533739" cy="0"/>
              </a:xfrm>
              <a:prstGeom prst="straightConnector1">
                <a:avLst/>
              </a:prstGeom>
              <a:grpFill/>
              <a:ln w="6350">
                <a:solidFill>
                  <a:schemeClr val="tx1"/>
                </a:solidFill>
                <a:round/>
                <a:headEnd/>
                <a:tailEnd type="arrow" w="sm" len="med"/>
              </a:ln>
            </p:spPr>
          </p:cxnSp>
          <p:cxnSp>
            <p:nvCxnSpPr>
              <p:cNvPr id="179" name="AutoShape 835"/>
              <p:cNvCxnSpPr>
                <a:cxnSpLocks noChangeShapeType="1"/>
                <a:stCxn id="169" idx="2"/>
              </p:cNvCxnSpPr>
              <p:nvPr/>
            </p:nvCxnSpPr>
            <p:spPr bwMode="auto">
              <a:xfrm rot="5400000">
                <a:off x="4302001" y="2310463"/>
                <a:ext cx="533739" cy="0"/>
              </a:xfrm>
              <a:prstGeom prst="straightConnector1">
                <a:avLst/>
              </a:prstGeom>
              <a:grpFill/>
              <a:ln w="6350">
                <a:solidFill>
                  <a:schemeClr val="tx1"/>
                </a:solidFill>
                <a:round/>
                <a:headEnd/>
                <a:tailEnd type="arrow" w="sm" len="med"/>
              </a:ln>
            </p:spPr>
          </p:cxnSp>
          <p:cxnSp>
            <p:nvCxnSpPr>
              <p:cNvPr id="180" name="AutoShape 836"/>
              <p:cNvCxnSpPr>
                <a:cxnSpLocks noChangeShapeType="1"/>
                <a:stCxn id="170" idx="2"/>
              </p:cNvCxnSpPr>
              <p:nvPr/>
            </p:nvCxnSpPr>
            <p:spPr bwMode="auto">
              <a:xfrm rot="5400000">
                <a:off x="4181097" y="2310463"/>
                <a:ext cx="533739" cy="0"/>
              </a:xfrm>
              <a:prstGeom prst="straightConnector1">
                <a:avLst/>
              </a:prstGeom>
              <a:grpFill/>
              <a:ln w="6350">
                <a:solidFill>
                  <a:schemeClr val="tx1"/>
                </a:solidFill>
                <a:round/>
                <a:headEnd/>
                <a:tailEnd type="arrow" w="sm" len="med"/>
              </a:ln>
            </p:spPr>
          </p:cxnSp>
          <p:cxnSp>
            <p:nvCxnSpPr>
              <p:cNvPr id="181" name="AutoShape 837"/>
              <p:cNvCxnSpPr>
                <a:cxnSpLocks noChangeShapeType="1"/>
                <a:stCxn id="171" idx="2"/>
              </p:cNvCxnSpPr>
              <p:nvPr/>
            </p:nvCxnSpPr>
            <p:spPr bwMode="auto">
              <a:xfrm rot="5400000" flipV="1">
                <a:off x="4060184" y="2310454"/>
                <a:ext cx="531977" cy="1778"/>
              </a:xfrm>
              <a:prstGeom prst="straightConnector1">
                <a:avLst/>
              </a:prstGeom>
              <a:grpFill/>
              <a:ln w="6350">
                <a:solidFill>
                  <a:schemeClr val="tx1"/>
                </a:solidFill>
                <a:round/>
                <a:headEnd/>
                <a:tailEnd type="arrow" w="sm" len="med"/>
              </a:ln>
            </p:spPr>
          </p:cxnSp>
          <p:cxnSp>
            <p:nvCxnSpPr>
              <p:cNvPr id="161" name="AutoShape 850"/>
              <p:cNvCxnSpPr>
                <a:cxnSpLocks noChangeShapeType="1"/>
                <a:stCxn id="152" idx="2"/>
              </p:cNvCxnSpPr>
              <p:nvPr/>
            </p:nvCxnSpPr>
            <p:spPr bwMode="auto">
              <a:xfrm rot="5400000" flipV="1">
                <a:off x="5392795" y="2309565"/>
                <a:ext cx="531977" cy="3556"/>
              </a:xfrm>
              <a:prstGeom prst="straightConnector1">
                <a:avLst/>
              </a:prstGeom>
              <a:grpFill/>
              <a:ln w="6350">
                <a:solidFill>
                  <a:schemeClr val="tx1"/>
                </a:solidFill>
                <a:round/>
                <a:headEnd/>
                <a:tailEnd type="arrow" w="sm" len="med"/>
              </a:ln>
            </p:spPr>
          </p:cxnSp>
          <p:cxnSp>
            <p:nvCxnSpPr>
              <p:cNvPr id="162" name="AutoShape 851"/>
              <p:cNvCxnSpPr>
                <a:cxnSpLocks noChangeShapeType="1"/>
                <a:stCxn id="151" idx="2"/>
              </p:cNvCxnSpPr>
              <p:nvPr/>
            </p:nvCxnSpPr>
            <p:spPr bwMode="auto">
              <a:xfrm rot="5400000">
                <a:off x="5271011" y="2310463"/>
                <a:ext cx="533739" cy="0"/>
              </a:xfrm>
              <a:prstGeom prst="straightConnector1">
                <a:avLst/>
              </a:prstGeom>
              <a:grpFill/>
              <a:ln w="6350">
                <a:solidFill>
                  <a:schemeClr val="tx1"/>
                </a:solidFill>
                <a:round/>
                <a:headEnd/>
                <a:tailEnd type="arrow" w="sm" len="med"/>
              </a:ln>
            </p:spPr>
          </p:cxnSp>
          <p:cxnSp>
            <p:nvCxnSpPr>
              <p:cNvPr id="163" name="AutoShape 852"/>
              <p:cNvCxnSpPr>
                <a:cxnSpLocks noChangeShapeType="1"/>
                <a:stCxn id="153" idx="2"/>
              </p:cNvCxnSpPr>
              <p:nvPr/>
            </p:nvCxnSpPr>
            <p:spPr bwMode="auto">
              <a:xfrm rot="5400000">
                <a:off x="5150107" y="2310463"/>
                <a:ext cx="533739" cy="0"/>
              </a:xfrm>
              <a:prstGeom prst="straightConnector1">
                <a:avLst/>
              </a:prstGeom>
              <a:grpFill/>
              <a:ln w="6350">
                <a:solidFill>
                  <a:schemeClr val="tx1"/>
                </a:solidFill>
                <a:round/>
                <a:headEnd/>
                <a:tailEnd type="arrow" w="sm" len="med"/>
              </a:ln>
            </p:spPr>
          </p:cxnSp>
          <p:cxnSp>
            <p:nvCxnSpPr>
              <p:cNvPr id="164" name="AutoShape 853"/>
              <p:cNvCxnSpPr>
                <a:cxnSpLocks noChangeShapeType="1"/>
                <a:stCxn id="154" idx="2"/>
              </p:cNvCxnSpPr>
              <p:nvPr/>
            </p:nvCxnSpPr>
            <p:spPr bwMode="auto">
              <a:xfrm rot="5400000">
                <a:off x="5029203" y="2310463"/>
                <a:ext cx="533739" cy="0"/>
              </a:xfrm>
              <a:prstGeom prst="straightConnector1">
                <a:avLst/>
              </a:prstGeom>
              <a:grpFill/>
              <a:ln w="6350">
                <a:solidFill>
                  <a:schemeClr val="tx1"/>
                </a:solidFill>
                <a:round/>
                <a:headEnd/>
                <a:tailEnd type="arrow" w="sm" len="med"/>
              </a:ln>
            </p:spPr>
          </p:cxnSp>
          <p:cxnSp>
            <p:nvCxnSpPr>
              <p:cNvPr id="165" name="AutoShape 854"/>
              <p:cNvCxnSpPr>
                <a:cxnSpLocks noChangeShapeType="1"/>
                <a:stCxn id="155" idx="2"/>
              </p:cNvCxnSpPr>
              <p:nvPr/>
            </p:nvCxnSpPr>
            <p:spPr bwMode="auto">
              <a:xfrm rot="5400000" flipV="1">
                <a:off x="4908290" y="2310454"/>
                <a:ext cx="531977" cy="1778"/>
              </a:xfrm>
              <a:prstGeom prst="straightConnector1">
                <a:avLst/>
              </a:prstGeom>
              <a:grpFill/>
              <a:ln w="6350">
                <a:solidFill>
                  <a:schemeClr val="tx1"/>
                </a:solidFill>
                <a:round/>
                <a:headEnd/>
                <a:tailEnd type="arrow" w="sm" len="med"/>
              </a:ln>
            </p:spPr>
          </p:cxnSp>
          <p:cxnSp>
            <p:nvCxnSpPr>
              <p:cNvPr id="912" name="AutoShape 802"/>
              <p:cNvCxnSpPr>
                <a:cxnSpLocks noChangeShapeType="1"/>
                <a:stCxn id="902" idx="2"/>
              </p:cNvCxnSpPr>
              <p:nvPr/>
            </p:nvCxnSpPr>
            <p:spPr bwMode="auto">
              <a:xfrm rot="5400000">
                <a:off x="2326733" y="2314146"/>
                <a:ext cx="533739" cy="0"/>
              </a:xfrm>
              <a:prstGeom prst="straightConnector1">
                <a:avLst/>
              </a:prstGeom>
              <a:grpFill/>
              <a:ln w="6350">
                <a:solidFill>
                  <a:schemeClr val="tx1"/>
                </a:solidFill>
                <a:round/>
                <a:headEnd/>
                <a:tailEnd type="arrow" w="sm" len="med"/>
              </a:ln>
            </p:spPr>
          </p:cxnSp>
          <p:cxnSp>
            <p:nvCxnSpPr>
              <p:cNvPr id="913" name="AutoShape 803"/>
              <p:cNvCxnSpPr>
                <a:cxnSpLocks noChangeShapeType="1"/>
                <a:stCxn id="903" idx="2"/>
              </p:cNvCxnSpPr>
              <p:nvPr/>
            </p:nvCxnSpPr>
            <p:spPr bwMode="auto">
              <a:xfrm rot="5400000" flipV="1">
                <a:off x="2205820" y="2314137"/>
                <a:ext cx="531977" cy="1778"/>
              </a:xfrm>
              <a:prstGeom prst="straightConnector1">
                <a:avLst/>
              </a:prstGeom>
              <a:grpFill/>
              <a:ln w="6350">
                <a:solidFill>
                  <a:schemeClr val="tx1"/>
                </a:solidFill>
                <a:round/>
                <a:headEnd/>
                <a:tailEnd type="arrow" w="sm" len="med"/>
              </a:ln>
            </p:spPr>
          </p:cxnSp>
          <p:cxnSp>
            <p:nvCxnSpPr>
              <p:cNvPr id="936" name="AutoShape 802"/>
              <p:cNvCxnSpPr>
                <a:cxnSpLocks noChangeShapeType="1"/>
                <a:stCxn id="934" idx="2"/>
              </p:cNvCxnSpPr>
              <p:nvPr/>
            </p:nvCxnSpPr>
            <p:spPr bwMode="auto">
              <a:xfrm rot="5400000">
                <a:off x="3164933" y="2309918"/>
                <a:ext cx="533739" cy="0"/>
              </a:xfrm>
              <a:prstGeom prst="straightConnector1">
                <a:avLst/>
              </a:prstGeom>
              <a:grpFill/>
              <a:ln w="6350">
                <a:solidFill>
                  <a:schemeClr val="tx1"/>
                </a:solidFill>
                <a:round/>
                <a:headEnd/>
                <a:tailEnd type="arrow" w="sm" len="med"/>
              </a:ln>
            </p:spPr>
          </p:cxnSp>
          <p:cxnSp>
            <p:nvCxnSpPr>
              <p:cNvPr id="937" name="AutoShape 803"/>
              <p:cNvCxnSpPr>
                <a:cxnSpLocks noChangeShapeType="1"/>
                <a:stCxn id="935" idx="2"/>
              </p:cNvCxnSpPr>
              <p:nvPr/>
            </p:nvCxnSpPr>
            <p:spPr bwMode="auto">
              <a:xfrm rot="5400000" flipV="1">
                <a:off x="3044020" y="2309909"/>
                <a:ext cx="531977" cy="1778"/>
              </a:xfrm>
              <a:prstGeom prst="straightConnector1">
                <a:avLst/>
              </a:prstGeom>
              <a:grpFill/>
              <a:ln w="6350">
                <a:solidFill>
                  <a:schemeClr val="tx1"/>
                </a:solidFill>
                <a:round/>
                <a:headEnd/>
                <a:tailEnd type="arrow" w="sm" len="med"/>
              </a:ln>
            </p:spPr>
          </p:cxnSp>
          <p:cxnSp>
            <p:nvCxnSpPr>
              <p:cNvPr id="941" name="AutoShape 802"/>
              <p:cNvCxnSpPr>
                <a:cxnSpLocks noChangeShapeType="1"/>
                <a:stCxn id="939" idx="2"/>
              </p:cNvCxnSpPr>
              <p:nvPr/>
            </p:nvCxnSpPr>
            <p:spPr bwMode="auto">
              <a:xfrm rot="5400000">
                <a:off x="3952325" y="2309910"/>
                <a:ext cx="533739" cy="0"/>
              </a:xfrm>
              <a:prstGeom prst="straightConnector1">
                <a:avLst/>
              </a:prstGeom>
              <a:grpFill/>
              <a:ln w="6350">
                <a:solidFill>
                  <a:schemeClr val="tx1"/>
                </a:solidFill>
                <a:round/>
                <a:headEnd/>
                <a:tailEnd type="arrow" w="sm" len="med"/>
              </a:ln>
            </p:spPr>
          </p:cxnSp>
          <p:cxnSp>
            <p:nvCxnSpPr>
              <p:cNvPr id="942" name="AutoShape 803"/>
              <p:cNvCxnSpPr>
                <a:cxnSpLocks noChangeShapeType="1"/>
                <a:stCxn id="940" idx="2"/>
              </p:cNvCxnSpPr>
              <p:nvPr/>
            </p:nvCxnSpPr>
            <p:spPr bwMode="auto">
              <a:xfrm rot="5400000" flipV="1">
                <a:off x="3831412" y="2309901"/>
                <a:ext cx="531977" cy="1778"/>
              </a:xfrm>
              <a:prstGeom prst="straightConnector1">
                <a:avLst/>
              </a:prstGeom>
              <a:grpFill/>
              <a:ln w="6350">
                <a:solidFill>
                  <a:schemeClr val="tx1"/>
                </a:solidFill>
                <a:round/>
                <a:headEnd/>
                <a:tailEnd type="arrow" w="sm" len="med"/>
              </a:ln>
            </p:spPr>
          </p:cxnSp>
          <p:cxnSp>
            <p:nvCxnSpPr>
              <p:cNvPr id="946" name="AutoShape 802"/>
              <p:cNvCxnSpPr>
                <a:cxnSpLocks noChangeShapeType="1"/>
                <a:stCxn id="944" idx="2"/>
              </p:cNvCxnSpPr>
              <p:nvPr/>
            </p:nvCxnSpPr>
            <p:spPr bwMode="auto">
              <a:xfrm rot="5400000">
                <a:off x="4790519" y="2301450"/>
                <a:ext cx="533739" cy="0"/>
              </a:xfrm>
              <a:prstGeom prst="straightConnector1">
                <a:avLst/>
              </a:prstGeom>
              <a:grpFill/>
              <a:ln w="6350">
                <a:solidFill>
                  <a:schemeClr val="tx1"/>
                </a:solidFill>
                <a:round/>
                <a:headEnd/>
                <a:tailEnd type="arrow" w="sm" len="med"/>
              </a:ln>
            </p:spPr>
          </p:cxnSp>
          <p:cxnSp>
            <p:nvCxnSpPr>
              <p:cNvPr id="947" name="AutoShape 803"/>
              <p:cNvCxnSpPr>
                <a:cxnSpLocks noChangeShapeType="1"/>
                <a:stCxn id="945" idx="2"/>
              </p:cNvCxnSpPr>
              <p:nvPr/>
            </p:nvCxnSpPr>
            <p:spPr bwMode="auto">
              <a:xfrm rot="5400000" flipV="1">
                <a:off x="4669606" y="2301441"/>
                <a:ext cx="531977" cy="1778"/>
              </a:xfrm>
              <a:prstGeom prst="straightConnector1">
                <a:avLst/>
              </a:prstGeom>
              <a:grpFill/>
              <a:ln w="6350">
                <a:solidFill>
                  <a:schemeClr val="tx1"/>
                </a:solidFill>
                <a:round/>
                <a:headEnd/>
                <a:tailEnd type="arrow" w="sm" len="med"/>
              </a:ln>
            </p:spPr>
          </p:cxnSp>
          <p:cxnSp>
            <p:nvCxnSpPr>
              <p:cNvPr id="951" name="AutoShape 802"/>
              <p:cNvCxnSpPr>
                <a:cxnSpLocks noChangeShapeType="1"/>
                <a:stCxn id="949" idx="2"/>
              </p:cNvCxnSpPr>
              <p:nvPr/>
            </p:nvCxnSpPr>
            <p:spPr bwMode="auto">
              <a:xfrm>
                <a:off x="1259605" y="3224765"/>
                <a:ext cx="533739" cy="0"/>
              </a:xfrm>
              <a:prstGeom prst="straightConnector1">
                <a:avLst/>
              </a:prstGeom>
              <a:grpFill/>
              <a:ln w="6350">
                <a:solidFill>
                  <a:schemeClr val="tx1"/>
                </a:solidFill>
                <a:round/>
                <a:headEnd/>
                <a:tailEnd type="arrow" w="sm" len="med"/>
              </a:ln>
            </p:spPr>
          </p:cxnSp>
          <p:cxnSp>
            <p:nvCxnSpPr>
              <p:cNvPr id="952" name="AutoShape 803"/>
              <p:cNvCxnSpPr>
                <a:cxnSpLocks noChangeShapeType="1"/>
                <a:stCxn id="950" idx="2"/>
              </p:cNvCxnSpPr>
              <p:nvPr/>
            </p:nvCxnSpPr>
            <p:spPr bwMode="auto">
              <a:xfrm flipV="1">
                <a:off x="1261366" y="3345670"/>
                <a:ext cx="531977" cy="1778"/>
              </a:xfrm>
              <a:prstGeom prst="straightConnector1">
                <a:avLst/>
              </a:prstGeom>
              <a:grpFill/>
              <a:ln w="6350">
                <a:solidFill>
                  <a:schemeClr val="tx1"/>
                </a:solidFill>
                <a:round/>
                <a:headEnd/>
                <a:tailEnd type="arrow" w="sm" len="med"/>
              </a:ln>
            </p:spPr>
          </p:cxnSp>
          <p:cxnSp>
            <p:nvCxnSpPr>
              <p:cNvPr id="956" name="AutoShape 802"/>
              <p:cNvCxnSpPr>
                <a:cxnSpLocks noChangeShapeType="1"/>
                <a:stCxn id="954" idx="2"/>
              </p:cNvCxnSpPr>
              <p:nvPr/>
            </p:nvCxnSpPr>
            <p:spPr bwMode="auto">
              <a:xfrm>
                <a:off x="1253182" y="4065364"/>
                <a:ext cx="533739" cy="0"/>
              </a:xfrm>
              <a:prstGeom prst="straightConnector1">
                <a:avLst/>
              </a:prstGeom>
              <a:grpFill/>
              <a:ln w="6350">
                <a:solidFill>
                  <a:schemeClr val="tx1"/>
                </a:solidFill>
                <a:round/>
                <a:headEnd/>
                <a:tailEnd type="arrow" w="sm" len="med"/>
              </a:ln>
            </p:spPr>
          </p:cxnSp>
          <p:cxnSp>
            <p:nvCxnSpPr>
              <p:cNvPr id="957" name="AutoShape 803"/>
              <p:cNvCxnSpPr>
                <a:cxnSpLocks noChangeShapeType="1"/>
                <a:stCxn id="955" idx="2"/>
              </p:cNvCxnSpPr>
              <p:nvPr/>
            </p:nvCxnSpPr>
            <p:spPr bwMode="auto">
              <a:xfrm flipV="1">
                <a:off x="1254943" y="4186269"/>
                <a:ext cx="531977" cy="1778"/>
              </a:xfrm>
              <a:prstGeom prst="straightConnector1">
                <a:avLst/>
              </a:prstGeom>
              <a:grpFill/>
              <a:ln w="6350">
                <a:solidFill>
                  <a:schemeClr val="tx1"/>
                </a:solidFill>
                <a:round/>
                <a:headEnd/>
                <a:tailEnd type="arrow" w="sm" len="med"/>
              </a:ln>
            </p:spPr>
          </p:cxnSp>
          <p:cxnSp>
            <p:nvCxnSpPr>
              <p:cNvPr id="961" name="AutoShape 802"/>
              <p:cNvCxnSpPr>
                <a:cxnSpLocks noChangeShapeType="1"/>
                <a:stCxn id="959" idx="2"/>
              </p:cNvCxnSpPr>
              <p:nvPr/>
            </p:nvCxnSpPr>
            <p:spPr bwMode="auto">
              <a:xfrm>
                <a:off x="1257996" y="4854643"/>
                <a:ext cx="533739" cy="0"/>
              </a:xfrm>
              <a:prstGeom prst="straightConnector1">
                <a:avLst/>
              </a:prstGeom>
              <a:grpFill/>
              <a:ln w="6350">
                <a:solidFill>
                  <a:schemeClr val="tx1"/>
                </a:solidFill>
                <a:round/>
                <a:headEnd/>
                <a:tailEnd type="arrow" w="sm" len="med"/>
              </a:ln>
            </p:spPr>
          </p:cxnSp>
          <p:cxnSp>
            <p:nvCxnSpPr>
              <p:cNvPr id="962" name="AutoShape 803"/>
              <p:cNvCxnSpPr>
                <a:cxnSpLocks noChangeShapeType="1"/>
                <a:stCxn id="960" idx="2"/>
              </p:cNvCxnSpPr>
              <p:nvPr/>
            </p:nvCxnSpPr>
            <p:spPr bwMode="auto">
              <a:xfrm flipV="1">
                <a:off x="1259757" y="4975548"/>
                <a:ext cx="531977" cy="1778"/>
              </a:xfrm>
              <a:prstGeom prst="straightConnector1">
                <a:avLst/>
              </a:prstGeom>
              <a:grpFill/>
              <a:ln w="6350">
                <a:solidFill>
                  <a:schemeClr val="tx1"/>
                </a:solidFill>
                <a:round/>
                <a:headEnd/>
                <a:tailEnd type="arrow" w="sm" len="med"/>
              </a:ln>
            </p:spPr>
          </p:cxnSp>
          <p:cxnSp>
            <p:nvCxnSpPr>
              <p:cNvPr id="966" name="AutoShape 802"/>
              <p:cNvCxnSpPr>
                <a:cxnSpLocks noChangeShapeType="1"/>
                <a:stCxn id="964" idx="2"/>
              </p:cNvCxnSpPr>
              <p:nvPr/>
            </p:nvCxnSpPr>
            <p:spPr bwMode="auto">
              <a:xfrm>
                <a:off x="1267623" y="5667957"/>
                <a:ext cx="533739" cy="0"/>
              </a:xfrm>
              <a:prstGeom prst="straightConnector1">
                <a:avLst/>
              </a:prstGeom>
              <a:grpFill/>
              <a:ln w="6350">
                <a:solidFill>
                  <a:schemeClr val="tx1"/>
                </a:solidFill>
                <a:round/>
                <a:headEnd/>
                <a:tailEnd type="arrow" w="sm" len="med"/>
              </a:ln>
            </p:spPr>
          </p:cxnSp>
          <p:cxnSp>
            <p:nvCxnSpPr>
              <p:cNvPr id="967" name="AutoShape 803"/>
              <p:cNvCxnSpPr>
                <a:cxnSpLocks noChangeShapeType="1"/>
                <a:stCxn id="965" idx="2"/>
              </p:cNvCxnSpPr>
              <p:nvPr/>
            </p:nvCxnSpPr>
            <p:spPr bwMode="auto">
              <a:xfrm flipV="1">
                <a:off x="1269384" y="5788862"/>
                <a:ext cx="531977" cy="1778"/>
              </a:xfrm>
              <a:prstGeom prst="straightConnector1">
                <a:avLst/>
              </a:prstGeom>
              <a:grpFill/>
              <a:ln w="6350">
                <a:solidFill>
                  <a:schemeClr val="tx1"/>
                </a:solidFill>
                <a:round/>
                <a:headEnd/>
                <a:tailEnd type="arrow" w="sm" len="med"/>
              </a:ln>
            </p:spPr>
          </p:cxnSp>
          <p:sp>
            <p:nvSpPr>
              <p:cNvPr id="330" name="Rectangle 636"/>
              <p:cNvSpPr>
                <a:spLocks noChangeArrowheads="1"/>
              </p:cNvSpPr>
              <p:nvPr/>
            </p:nvSpPr>
            <p:spPr bwMode="auto">
              <a:xfrm>
                <a:off x="1822443" y="5764692"/>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31" name="Rectangle 637"/>
              <p:cNvSpPr>
                <a:spLocks noChangeArrowheads="1"/>
              </p:cNvSpPr>
              <p:nvPr/>
            </p:nvSpPr>
            <p:spPr bwMode="auto">
              <a:xfrm>
                <a:off x="1822443" y="5886236"/>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32" name="Rectangle 638"/>
              <p:cNvSpPr>
                <a:spLocks noChangeArrowheads="1"/>
              </p:cNvSpPr>
              <p:nvPr/>
            </p:nvSpPr>
            <p:spPr bwMode="auto">
              <a:xfrm>
                <a:off x="1822443" y="6006019"/>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33" name="Rectangle 639"/>
              <p:cNvSpPr>
                <a:spLocks noChangeArrowheads="1"/>
              </p:cNvSpPr>
              <p:nvPr/>
            </p:nvSpPr>
            <p:spPr bwMode="auto">
              <a:xfrm>
                <a:off x="1822443" y="6125802"/>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34" name="Rectangle 640"/>
              <p:cNvSpPr>
                <a:spLocks noChangeArrowheads="1"/>
              </p:cNvSpPr>
              <p:nvPr/>
            </p:nvSpPr>
            <p:spPr bwMode="auto">
              <a:xfrm>
                <a:off x="1822443" y="6245585"/>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35" name="Rectangle 641"/>
              <p:cNvSpPr>
                <a:spLocks noChangeArrowheads="1"/>
              </p:cNvSpPr>
              <p:nvPr/>
            </p:nvSpPr>
            <p:spPr bwMode="auto">
              <a:xfrm>
                <a:off x="1943347" y="5764692"/>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36" name="Rectangle 642"/>
              <p:cNvSpPr>
                <a:spLocks noChangeArrowheads="1"/>
              </p:cNvSpPr>
              <p:nvPr/>
            </p:nvSpPr>
            <p:spPr bwMode="auto">
              <a:xfrm>
                <a:off x="1943347" y="5886236"/>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37" name="Rectangle 643"/>
              <p:cNvSpPr>
                <a:spLocks noChangeArrowheads="1"/>
              </p:cNvSpPr>
              <p:nvPr/>
            </p:nvSpPr>
            <p:spPr bwMode="auto">
              <a:xfrm>
                <a:off x="1943347" y="6006019"/>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38" name="Rectangle 644"/>
              <p:cNvSpPr>
                <a:spLocks noChangeArrowheads="1"/>
              </p:cNvSpPr>
              <p:nvPr/>
            </p:nvSpPr>
            <p:spPr bwMode="auto">
              <a:xfrm>
                <a:off x="1943347" y="6125802"/>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39" name="Rectangle 645"/>
              <p:cNvSpPr>
                <a:spLocks noChangeArrowheads="1"/>
              </p:cNvSpPr>
              <p:nvPr/>
            </p:nvSpPr>
            <p:spPr bwMode="auto">
              <a:xfrm>
                <a:off x="1943347" y="6245585"/>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40" name="Rectangle 646"/>
              <p:cNvSpPr>
                <a:spLocks noChangeArrowheads="1"/>
              </p:cNvSpPr>
              <p:nvPr/>
            </p:nvSpPr>
            <p:spPr bwMode="auto">
              <a:xfrm>
                <a:off x="2064251" y="5764692"/>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41" name="Rectangle 647"/>
              <p:cNvSpPr>
                <a:spLocks noChangeArrowheads="1"/>
              </p:cNvSpPr>
              <p:nvPr/>
            </p:nvSpPr>
            <p:spPr bwMode="auto">
              <a:xfrm>
                <a:off x="2064251" y="5886236"/>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42" name="Rectangle 648"/>
              <p:cNvSpPr>
                <a:spLocks noChangeArrowheads="1"/>
              </p:cNvSpPr>
              <p:nvPr/>
            </p:nvSpPr>
            <p:spPr bwMode="auto">
              <a:xfrm>
                <a:off x="2064251" y="6006019"/>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43" name="Rectangle 649"/>
              <p:cNvSpPr>
                <a:spLocks noChangeArrowheads="1"/>
              </p:cNvSpPr>
              <p:nvPr/>
            </p:nvSpPr>
            <p:spPr bwMode="auto">
              <a:xfrm>
                <a:off x="2064251" y="6125802"/>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44" name="Rectangle 650"/>
              <p:cNvSpPr>
                <a:spLocks noChangeArrowheads="1"/>
              </p:cNvSpPr>
              <p:nvPr/>
            </p:nvSpPr>
            <p:spPr bwMode="auto">
              <a:xfrm>
                <a:off x="2064251" y="6245585"/>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45" name="Rectangle 651"/>
              <p:cNvSpPr>
                <a:spLocks noChangeArrowheads="1"/>
              </p:cNvSpPr>
              <p:nvPr/>
            </p:nvSpPr>
            <p:spPr bwMode="auto">
              <a:xfrm>
                <a:off x="2185155" y="5764692"/>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46" name="Rectangle 652"/>
              <p:cNvSpPr>
                <a:spLocks noChangeArrowheads="1"/>
              </p:cNvSpPr>
              <p:nvPr/>
            </p:nvSpPr>
            <p:spPr bwMode="auto">
              <a:xfrm>
                <a:off x="2185155" y="5886236"/>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47" name="Rectangle 653"/>
              <p:cNvSpPr>
                <a:spLocks noChangeArrowheads="1"/>
              </p:cNvSpPr>
              <p:nvPr/>
            </p:nvSpPr>
            <p:spPr bwMode="auto">
              <a:xfrm>
                <a:off x="2185155" y="6006019"/>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48" name="Rectangle 654"/>
              <p:cNvSpPr>
                <a:spLocks noChangeArrowheads="1"/>
              </p:cNvSpPr>
              <p:nvPr/>
            </p:nvSpPr>
            <p:spPr bwMode="auto">
              <a:xfrm>
                <a:off x="2185155" y="6125802"/>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49" name="Rectangle 655"/>
              <p:cNvSpPr>
                <a:spLocks noChangeArrowheads="1"/>
              </p:cNvSpPr>
              <p:nvPr/>
            </p:nvSpPr>
            <p:spPr bwMode="auto">
              <a:xfrm>
                <a:off x="2185155" y="6245585"/>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50" name="Rectangle 656"/>
              <p:cNvSpPr>
                <a:spLocks noChangeArrowheads="1"/>
              </p:cNvSpPr>
              <p:nvPr/>
            </p:nvSpPr>
            <p:spPr bwMode="auto">
              <a:xfrm>
                <a:off x="2306059" y="5764692"/>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51" name="Rectangle 657"/>
              <p:cNvSpPr>
                <a:spLocks noChangeArrowheads="1"/>
              </p:cNvSpPr>
              <p:nvPr/>
            </p:nvSpPr>
            <p:spPr bwMode="auto">
              <a:xfrm>
                <a:off x="2306059" y="5886236"/>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52" name="Rectangle 658"/>
              <p:cNvSpPr>
                <a:spLocks noChangeArrowheads="1"/>
              </p:cNvSpPr>
              <p:nvPr/>
            </p:nvSpPr>
            <p:spPr bwMode="auto">
              <a:xfrm>
                <a:off x="2306059" y="6006019"/>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53" name="Rectangle 659"/>
              <p:cNvSpPr>
                <a:spLocks noChangeArrowheads="1"/>
              </p:cNvSpPr>
              <p:nvPr/>
            </p:nvSpPr>
            <p:spPr bwMode="auto">
              <a:xfrm>
                <a:off x="2306059" y="6125802"/>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54" name="Rectangle 660"/>
              <p:cNvSpPr>
                <a:spLocks noChangeArrowheads="1"/>
              </p:cNvSpPr>
              <p:nvPr/>
            </p:nvSpPr>
            <p:spPr bwMode="auto">
              <a:xfrm>
                <a:off x="2306059" y="6245585"/>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05" name="Rectangle 667"/>
              <p:cNvSpPr>
                <a:spLocks noChangeArrowheads="1"/>
              </p:cNvSpPr>
              <p:nvPr/>
            </p:nvSpPr>
            <p:spPr bwMode="auto">
              <a:xfrm>
                <a:off x="2674105" y="5764692"/>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06" name="Rectangle 668"/>
              <p:cNvSpPr>
                <a:spLocks noChangeArrowheads="1"/>
              </p:cNvSpPr>
              <p:nvPr/>
            </p:nvSpPr>
            <p:spPr bwMode="auto">
              <a:xfrm>
                <a:off x="2674105" y="5886236"/>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07" name="Rectangle 669"/>
              <p:cNvSpPr>
                <a:spLocks noChangeArrowheads="1"/>
              </p:cNvSpPr>
              <p:nvPr/>
            </p:nvSpPr>
            <p:spPr bwMode="auto">
              <a:xfrm>
                <a:off x="2674105" y="6006019"/>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08" name="Rectangle 670"/>
              <p:cNvSpPr>
                <a:spLocks noChangeArrowheads="1"/>
              </p:cNvSpPr>
              <p:nvPr/>
            </p:nvSpPr>
            <p:spPr bwMode="auto">
              <a:xfrm>
                <a:off x="2674105" y="6125802"/>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09" name="Rectangle 671"/>
              <p:cNvSpPr>
                <a:spLocks noChangeArrowheads="1"/>
              </p:cNvSpPr>
              <p:nvPr/>
            </p:nvSpPr>
            <p:spPr bwMode="auto">
              <a:xfrm>
                <a:off x="2674105" y="6245585"/>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10" name="Rectangle 672"/>
              <p:cNvSpPr>
                <a:spLocks noChangeArrowheads="1"/>
              </p:cNvSpPr>
              <p:nvPr/>
            </p:nvSpPr>
            <p:spPr bwMode="auto">
              <a:xfrm>
                <a:off x="2795009" y="5764692"/>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11" name="Rectangle 673"/>
              <p:cNvSpPr>
                <a:spLocks noChangeArrowheads="1"/>
              </p:cNvSpPr>
              <p:nvPr/>
            </p:nvSpPr>
            <p:spPr bwMode="auto">
              <a:xfrm>
                <a:off x="2795009" y="5886236"/>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12" name="Rectangle 674"/>
              <p:cNvSpPr>
                <a:spLocks noChangeArrowheads="1"/>
              </p:cNvSpPr>
              <p:nvPr/>
            </p:nvSpPr>
            <p:spPr bwMode="auto">
              <a:xfrm>
                <a:off x="2795009" y="6006019"/>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13" name="Rectangle 675"/>
              <p:cNvSpPr>
                <a:spLocks noChangeArrowheads="1"/>
              </p:cNvSpPr>
              <p:nvPr/>
            </p:nvSpPr>
            <p:spPr bwMode="auto">
              <a:xfrm>
                <a:off x="2795009" y="6125802"/>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14" name="Rectangle 676"/>
              <p:cNvSpPr>
                <a:spLocks noChangeArrowheads="1"/>
              </p:cNvSpPr>
              <p:nvPr/>
            </p:nvSpPr>
            <p:spPr bwMode="auto">
              <a:xfrm>
                <a:off x="2795009" y="6245585"/>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15" name="Rectangle 677"/>
              <p:cNvSpPr>
                <a:spLocks noChangeArrowheads="1"/>
              </p:cNvSpPr>
              <p:nvPr/>
            </p:nvSpPr>
            <p:spPr bwMode="auto">
              <a:xfrm>
                <a:off x="2915913" y="5764692"/>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16" name="Rectangle 678"/>
              <p:cNvSpPr>
                <a:spLocks noChangeArrowheads="1"/>
              </p:cNvSpPr>
              <p:nvPr/>
            </p:nvSpPr>
            <p:spPr bwMode="auto">
              <a:xfrm>
                <a:off x="2915913" y="5886236"/>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17" name="Rectangle 679"/>
              <p:cNvSpPr>
                <a:spLocks noChangeArrowheads="1"/>
              </p:cNvSpPr>
              <p:nvPr/>
            </p:nvSpPr>
            <p:spPr bwMode="auto">
              <a:xfrm>
                <a:off x="2915913" y="6006019"/>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18" name="Rectangle 680"/>
              <p:cNvSpPr>
                <a:spLocks noChangeArrowheads="1"/>
              </p:cNvSpPr>
              <p:nvPr/>
            </p:nvSpPr>
            <p:spPr bwMode="auto">
              <a:xfrm>
                <a:off x="2915913" y="6125802"/>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19" name="Rectangle 681"/>
              <p:cNvSpPr>
                <a:spLocks noChangeArrowheads="1"/>
              </p:cNvSpPr>
              <p:nvPr/>
            </p:nvSpPr>
            <p:spPr bwMode="auto">
              <a:xfrm>
                <a:off x="2915913" y="6245585"/>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20" name="Rectangle 682"/>
              <p:cNvSpPr>
                <a:spLocks noChangeArrowheads="1"/>
              </p:cNvSpPr>
              <p:nvPr/>
            </p:nvSpPr>
            <p:spPr bwMode="auto">
              <a:xfrm>
                <a:off x="3036817" y="5764692"/>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21" name="Rectangle 683"/>
              <p:cNvSpPr>
                <a:spLocks noChangeArrowheads="1"/>
              </p:cNvSpPr>
              <p:nvPr/>
            </p:nvSpPr>
            <p:spPr bwMode="auto">
              <a:xfrm>
                <a:off x="3036817" y="5886236"/>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22" name="Rectangle 684"/>
              <p:cNvSpPr>
                <a:spLocks noChangeArrowheads="1"/>
              </p:cNvSpPr>
              <p:nvPr/>
            </p:nvSpPr>
            <p:spPr bwMode="auto">
              <a:xfrm>
                <a:off x="3036817" y="6006019"/>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23" name="Rectangle 685"/>
              <p:cNvSpPr>
                <a:spLocks noChangeArrowheads="1"/>
              </p:cNvSpPr>
              <p:nvPr/>
            </p:nvSpPr>
            <p:spPr bwMode="auto">
              <a:xfrm>
                <a:off x="3036817" y="6125802"/>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24" name="Rectangle 686"/>
              <p:cNvSpPr>
                <a:spLocks noChangeArrowheads="1"/>
              </p:cNvSpPr>
              <p:nvPr/>
            </p:nvSpPr>
            <p:spPr bwMode="auto">
              <a:xfrm>
                <a:off x="3036817" y="6245585"/>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25" name="Rectangle 687"/>
              <p:cNvSpPr>
                <a:spLocks noChangeArrowheads="1"/>
              </p:cNvSpPr>
              <p:nvPr/>
            </p:nvSpPr>
            <p:spPr bwMode="auto">
              <a:xfrm>
                <a:off x="3157721" y="5764692"/>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26" name="Rectangle 688"/>
              <p:cNvSpPr>
                <a:spLocks noChangeArrowheads="1"/>
              </p:cNvSpPr>
              <p:nvPr/>
            </p:nvSpPr>
            <p:spPr bwMode="auto">
              <a:xfrm>
                <a:off x="3157721" y="5886236"/>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27" name="Rectangle 689"/>
              <p:cNvSpPr>
                <a:spLocks noChangeArrowheads="1"/>
              </p:cNvSpPr>
              <p:nvPr/>
            </p:nvSpPr>
            <p:spPr bwMode="auto">
              <a:xfrm>
                <a:off x="3157721" y="6006019"/>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28" name="Rectangle 690"/>
              <p:cNvSpPr>
                <a:spLocks noChangeArrowheads="1"/>
              </p:cNvSpPr>
              <p:nvPr/>
            </p:nvSpPr>
            <p:spPr bwMode="auto">
              <a:xfrm>
                <a:off x="3157721" y="6125802"/>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29" name="Rectangle 691"/>
              <p:cNvSpPr>
                <a:spLocks noChangeArrowheads="1"/>
              </p:cNvSpPr>
              <p:nvPr/>
            </p:nvSpPr>
            <p:spPr bwMode="auto">
              <a:xfrm>
                <a:off x="3157721" y="6245585"/>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80" name="Rectangle 693"/>
              <p:cNvSpPr>
                <a:spLocks noChangeArrowheads="1"/>
              </p:cNvSpPr>
              <p:nvPr/>
            </p:nvSpPr>
            <p:spPr bwMode="auto">
              <a:xfrm>
                <a:off x="3479539" y="5764692"/>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81" name="Rectangle 694"/>
              <p:cNvSpPr>
                <a:spLocks noChangeArrowheads="1"/>
              </p:cNvSpPr>
              <p:nvPr/>
            </p:nvSpPr>
            <p:spPr bwMode="auto">
              <a:xfrm>
                <a:off x="3479539" y="5886236"/>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82" name="Rectangle 695"/>
              <p:cNvSpPr>
                <a:spLocks noChangeArrowheads="1"/>
              </p:cNvSpPr>
              <p:nvPr/>
            </p:nvSpPr>
            <p:spPr bwMode="auto">
              <a:xfrm>
                <a:off x="3479539" y="6006019"/>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83" name="Rectangle 696"/>
              <p:cNvSpPr>
                <a:spLocks noChangeArrowheads="1"/>
              </p:cNvSpPr>
              <p:nvPr/>
            </p:nvSpPr>
            <p:spPr bwMode="auto">
              <a:xfrm>
                <a:off x="3479539" y="6125802"/>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84" name="Rectangle 697"/>
              <p:cNvSpPr>
                <a:spLocks noChangeArrowheads="1"/>
              </p:cNvSpPr>
              <p:nvPr/>
            </p:nvSpPr>
            <p:spPr bwMode="auto">
              <a:xfrm>
                <a:off x="3479539" y="6245585"/>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85" name="Rectangle 698"/>
              <p:cNvSpPr>
                <a:spLocks noChangeArrowheads="1"/>
              </p:cNvSpPr>
              <p:nvPr/>
            </p:nvSpPr>
            <p:spPr bwMode="auto">
              <a:xfrm>
                <a:off x="3600443" y="5764692"/>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86" name="Rectangle 699"/>
              <p:cNvSpPr>
                <a:spLocks noChangeArrowheads="1"/>
              </p:cNvSpPr>
              <p:nvPr/>
            </p:nvSpPr>
            <p:spPr bwMode="auto">
              <a:xfrm>
                <a:off x="3600443" y="5886236"/>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87" name="Rectangle 700"/>
              <p:cNvSpPr>
                <a:spLocks noChangeArrowheads="1"/>
              </p:cNvSpPr>
              <p:nvPr/>
            </p:nvSpPr>
            <p:spPr bwMode="auto">
              <a:xfrm>
                <a:off x="3600443" y="6006019"/>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88" name="Rectangle 701"/>
              <p:cNvSpPr>
                <a:spLocks noChangeArrowheads="1"/>
              </p:cNvSpPr>
              <p:nvPr/>
            </p:nvSpPr>
            <p:spPr bwMode="auto">
              <a:xfrm>
                <a:off x="3600443" y="6125802"/>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89" name="Rectangle 702"/>
              <p:cNvSpPr>
                <a:spLocks noChangeArrowheads="1"/>
              </p:cNvSpPr>
              <p:nvPr/>
            </p:nvSpPr>
            <p:spPr bwMode="auto">
              <a:xfrm>
                <a:off x="3600443" y="6245585"/>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90" name="Rectangle 703"/>
              <p:cNvSpPr>
                <a:spLocks noChangeArrowheads="1"/>
              </p:cNvSpPr>
              <p:nvPr/>
            </p:nvSpPr>
            <p:spPr bwMode="auto">
              <a:xfrm>
                <a:off x="3721347" y="5764692"/>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91" name="Rectangle 704"/>
              <p:cNvSpPr>
                <a:spLocks noChangeArrowheads="1"/>
              </p:cNvSpPr>
              <p:nvPr/>
            </p:nvSpPr>
            <p:spPr bwMode="auto">
              <a:xfrm>
                <a:off x="3721347" y="5886236"/>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92" name="Rectangle 705"/>
              <p:cNvSpPr>
                <a:spLocks noChangeArrowheads="1"/>
              </p:cNvSpPr>
              <p:nvPr/>
            </p:nvSpPr>
            <p:spPr bwMode="auto">
              <a:xfrm>
                <a:off x="3721347" y="6006019"/>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93" name="Rectangle 706"/>
              <p:cNvSpPr>
                <a:spLocks noChangeArrowheads="1"/>
              </p:cNvSpPr>
              <p:nvPr/>
            </p:nvSpPr>
            <p:spPr bwMode="auto">
              <a:xfrm>
                <a:off x="3721347" y="6125802"/>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94" name="Rectangle 707"/>
              <p:cNvSpPr>
                <a:spLocks noChangeArrowheads="1"/>
              </p:cNvSpPr>
              <p:nvPr/>
            </p:nvSpPr>
            <p:spPr bwMode="auto">
              <a:xfrm>
                <a:off x="3721347" y="6245585"/>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95" name="Rectangle 708"/>
              <p:cNvSpPr>
                <a:spLocks noChangeArrowheads="1"/>
              </p:cNvSpPr>
              <p:nvPr/>
            </p:nvSpPr>
            <p:spPr bwMode="auto">
              <a:xfrm>
                <a:off x="3842251" y="5764692"/>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96" name="Rectangle 709"/>
              <p:cNvSpPr>
                <a:spLocks noChangeArrowheads="1"/>
              </p:cNvSpPr>
              <p:nvPr/>
            </p:nvSpPr>
            <p:spPr bwMode="auto">
              <a:xfrm>
                <a:off x="3842251" y="5886236"/>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97" name="Rectangle 710"/>
              <p:cNvSpPr>
                <a:spLocks noChangeArrowheads="1"/>
              </p:cNvSpPr>
              <p:nvPr/>
            </p:nvSpPr>
            <p:spPr bwMode="auto">
              <a:xfrm>
                <a:off x="3842251" y="6006019"/>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98" name="Rectangle 711"/>
              <p:cNvSpPr>
                <a:spLocks noChangeArrowheads="1"/>
              </p:cNvSpPr>
              <p:nvPr/>
            </p:nvSpPr>
            <p:spPr bwMode="auto">
              <a:xfrm>
                <a:off x="3842251" y="6125802"/>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99" name="Rectangle 712"/>
              <p:cNvSpPr>
                <a:spLocks noChangeArrowheads="1"/>
              </p:cNvSpPr>
              <p:nvPr/>
            </p:nvSpPr>
            <p:spPr bwMode="auto">
              <a:xfrm>
                <a:off x="3842251" y="6245585"/>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00" name="Rectangle 713"/>
              <p:cNvSpPr>
                <a:spLocks noChangeArrowheads="1"/>
              </p:cNvSpPr>
              <p:nvPr/>
            </p:nvSpPr>
            <p:spPr bwMode="auto">
              <a:xfrm>
                <a:off x="3963155" y="5764692"/>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01" name="Rectangle 714"/>
              <p:cNvSpPr>
                <a:spLocks noChangeArrowheads="1"/>
              </p:cNvSpPr>
              <p:nvPr/>
            </p:nvSpPr>
            <p:spPr bwMode="auto">
              <a:xfrm>
                <a:off x="3963155" y="5886236"/>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02" name="Rectangle 715"/>
              <p:cNvSpPr>
                <a:spLocks noChangeArrowheads="1"/>
              </p:cNvSpPr>
              <p:nvPr/>
            </p:nvSpPr>
            <p:spPr bwMode="auto">
              <a:xfrm>
                <a:off x="3963155" y="6006019"/>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03" name="Rectangle 716"/>
              <p:cNvSpPr>
                <a:spLocks noChangeArrowheads="1"/>
              </p:cNvSpPr>
              <p:nvPr/>
            </p:nvSpPr>
            <p:spPr bwMode="auto">
              <a:xfrm>
                <a:off x="3963155" y="6125802"/>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04" name="Rectangle 717"/>
              <p:cNvSpPr>
                <a:spLocks noChangeArrowheads="1"/>
              </p:cNvSpPr>
              <p:nvPr/>
            </p:nvSpPr>
            <p:spPr bwMode="auto">
              <a:xfrm>
                <a:off x="3963155" y="6245585"/>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55" name="Rectangle 719"/>
              <p:cNvSpPr>
                <a:spLocks noChangeArrowheads="1"/>
              </p:cNvSpPr>
              <p:nvPr/>
            </p:nvSpPr>
            <p:spPr bwMode="auto">
              <a:xfrm>
                <a:off x="4286751" y="5764692"/>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56" name="Rectangle 720"/>
              <p:cNvSpPr>
                <a:spLocks noChangeArrowheads="1"/>
              </p:cNvSpPr>
              <p:nvPr/>
            </p:nvSpPr>
            <p:spPr bwMode="auto">
              <a:xfrm>
                <a:off x="4286751" y="5886236"/>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57" name="Rectangle 721"/>
              <p:cNvSpPr>
                <a:spLocks noChangeArrowheads="1"/>
              </p:cNvSpPr>
              <p:nvPr/>
            </p:nvSpPr>
            <p:spPr bwMode="auto">
              <a:xfrm>
                <a:off x="4286751" y="6006019"/>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58" name="Rectangle 722"/>
              <p:cNvSpPr>
                <a:spLocks noChangeArrowheads="1"/>
              </p:cNvSpPr>
              <p:nvPr/>
            </p:nvSpPr>
            <p:spPr bwMode="auto">
              <a:xfrm>
                <a:off x="4286751" y="6125802"/>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59" name="Rectangle 723"/>
              <p:cNvSpPr>
                <a:spLocks noChangeArrowheads="1"/>
              </p:cNvSpPr>
              <p:nvPr/>
            </p:nvSpPr>
            <p:spPr bwMode="auto">
              <a:xfrm>
                <a:off x="4286751" y="6245585"/>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60" name="Rectangle 724"/>
              <p:cNvSpPr>
                <a:spLocks noChangeArrowheads="1"/>
              </p:cNvSpPr>
              <p:nvPr/>
            </p:nvSpPr>
            <p:spPr bwMode="auto">
              <a:xfrm>
                <a:off x="4407655" y="5764692"/>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61" name="Rectangle 725"/>
              <p:cNvSpPr>
                <a:spLocks noChangeArrowheads="1"/>
              </p:cNvSpPr>
              <p:nvPr/>
            </p:nvSpPr>
            <p:spPr bwMode="auto">
              <a:xfrm>
                <a:off x="4407655" y="5886236"/>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62" name="Rectangle 726"/>
              <p:cNvSpPr>
                <a:spLocks noChangeArrowheads="1"/>
              </p:cNvSpPr>
              <p:nvPr/>
            </p:nvSpPr>
            <p:spPr bwMode="auto">
              <a:xfrm>
                <a:off x="4407655" y="6006019"/>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63" name="Rectangle 727"/>
              <p:cNvSpPr>
                <a:spLocks noChangeArrowheads="1"/>
              </p:cNvSpPr>
              <p:nvPr/>
            </p:nvSpPr>
            <p:spPr bwMode="auto">
              <a:xfrm>
                <a:off x="4407655" y="6125802"/>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64" name="Rectangle 728"/>
              <p:cNvSpPr>
                <a:spLocks noChangeArrowheads="1"/>
              </p:cNvSpPr>
              <p:nvPr/>
            </p:nvSpPr>
            <p:spPr bwMode="auto">
              <a:xfrm>
                <a:off x="4407655" y="6245585"/>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65" name="Rectangle 729"/>
              <p:cNvSpPr>
                <a:spLocks noChangeArrowheads="1"/>
              </p:cNvSpPr>
              <p:nvPr/>
            </p:nvSpPr>
            <p:spPr bwMode="auto">
              <a:xfrm>
                <a:off x="4528559" y="5764692"/>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66" name="Rectangle 730"/>
              <p:cNvSpPr>
                <a:spLocks noChangeArrowheads="1"/>
              </p:cNvSpPr>
              <p:nvPr/>
            </p:nvSpPr>
            <p:spPr bwMode="auto">
              <a:xfrm>
                <a:off x="4528559" y="5886236"/>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67" name="Rectangle 731"/>
              <p:cNvSpPr>
                <a:spLocks noChangeArrowheads="1"/>
              </p:cNvSpPr>
              <p:nvPr/>
            </p:nvSpPr>
            <p:spPr bwMode="auto">
              <a:xfrm>
                <a:off x="4528559" y="6006019"/>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68" name="Rectangle 732"/>
              <p:cNvSpPr>
                <a:spLocks noChangeArrowheads="1"/>
              </p:cNvSpPr>
              <p:nvPr/>
            </p:nvSpPr>
            <p:spPr bwMode="auto">
              <a:xfrm>
                <a:off x="4528559" y="6125802"/>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69" name="Rectangle 733"/>
              <p:cNvSpPr>
                <a:spLocks noChangeArrowheads="1"/>
              </p:cNvSpPr>
              <p:nvPr/>
            </p:nvSpPr>
            <p:spPr bwMode="auto">
              <a:xfrm>
                <a:off x="4528559" y="6245585"/>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70" name="Rectangle 734"/>
              <p:cNvSpPr>
                <a:spLocks noChangeArrowheads="1"/>
              </p:cNvSpPr>
              <p:nvPr/>
            </p:nvSpPr>
            <p:spPr bwMode="auto">
              <a:xfrm>
                <a:off x="4649463" y="5764692"/>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71" name="Rectangle 735"/>
              <p:cNvSpPr>
                <a:spLocks noChangeArrowheads="1"/>
              </p:cNvSpPr>
              <p:nvPr/>
            </p:nvSpPr>
            <p:spPr bwMode="auto">
              <a:xfrm>
                <a:off x="4649463" y="5886236"/>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72" name="Rectangle 736"/>
              <p:cNvSpPr>
                <a:spLocks noChangeArrowheads="1"/>
              </p:cNvSpPr>
              <p:nvPr/>
            </p:nvSpPr>
            <p:spPr bwMode="auto">
              <a:xfrm>
                <a:off x="4649463" y="6006019"/>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73" name="Rectangle 737"/>
              <p:cNvSpPr>
                <a:spLocks noChangeArrowheads="1"/>
              </p:cNvSpPr>
              <p:nvPr/>
            </p:nvSpPr>
            <p:spPr bwMode="auto">
              <a:xfrm>
                <a:off x="4649463" y="6125802"/>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74" name="Rectangle 738"/>
              <p:cNvSpPr>
                <a:spLocks noChangeArrowheads="1"/>
              </p:cNvSpPr>
              <p:nvPr/>
            </p:nvSpPr>
            <p:spPr bwMode="auto">
              <a:xfrm>
                <a:off x="4649463" y="6245585"/>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75" name="Rectangle 739"/>
              <p:cNvSpPr>
                <a:spLocks noChangeArrowheads="1"/>
              </p:cNvSpPr>
              <p:nvPr/>
            </p:nvSpPr>
            <p:spPr bwMode="auto">
              <a:xfrm>
                <a:off x="4770367" y="5764692"/>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76" name="Rectangle 740"/>
              <p:cNvSpPr>
                <a:spLocks noChangeArrowheads="1"/>
              </p:cNvSpPr>
              <p:nvPr/>
            </p:nvSpPr>
            <p:spPr bwMode="auto">
              <a:xfrm>
                <a:off x="4770367" y="5886236"/>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77" name="Rectangle 741"/>
              <p:cNvSpPr>
                <a:spLocks noChangeArrowheads="1"/>
              </p:cNvSpPr>
              <p:nvPr/>
            </p:nvSpPr>
            <p:spPr bwMode="auto">
              <a:xfrm>
                <a:off x="4770367" y="6006019"/>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78" name="Rectangle 742"/>
              <p:cNvSpPr>
                <a:spLocks noChangeArrowheads="1"/>
              </p:cNvSpPr>
              <p:nvPr/>
            </p:nvSpPr>
            <p:spPr bwMode="auto">
              <a:xfrm>
                <a:off x="4770367" y="6125802"/>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79" name="Rectangle 743"/>
              <p:cNvSpPr>
                <a:spLocks noChangeArrowheads="1"/>
              </p:cNvSpPr>
              <p:nvPr/>
            </p:nvSpPr>
            <p:spPr bwMode="auto">
              <a:xfrm>
                <a:off x="4770367" y="6245585"/>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30" name="Rectangle 745"/>
              <p:cNvSpPr>
                <a:spLocks noChangeArrowheads="1"/>
              </p:cNvSpPr>
              <p:nvPr/>
            </p:nvSpPr>
            <p:spPr bwMode="auto">
              <a:xfrm>
                <a:off x="5133079" y="5764692"/>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31" name="Rectangle 746"/>
              <p:cNvSpPr>
                <a:spLocks noChangeArrowheads="1"/>
              </p:cNvSpPr>
              <p:nvPr/>
            </p:nvSpPr>
            <p:spPr bwMode="auto">
              <a:xfrm>
                <a:off x="5133079" y="5886236"/>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32" name="Rectangle 747"/>
              <p:cNvSpPr>
                <a:spLocks noChangeArrowheads="1"/>
              </p:cNvSpPr>
              <p:nvPr/>
            </p:nvSpPr>
            <p:spPr bwMode="auto">
              <a:xfrm>
                <a:off x="5133079" y="6006019"/>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33" name="Rectangle 748"/>
              <p:cNvSpPr>
                <a:spLocks noChangeArrowheads="1"/>
              </p:cNvSpPr>
              <p:nvPr/>
            </p:nvSpPr>
            <p:spPr bwMode="auto">
              <a:xfrm>
                <a:off x="5133079" y="6125802"/>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34" name="Rectangle 749"/>
              <p:cNvSpPr>
                <a:spLocks noChangeArrowheads="1"/>
              </p:cNvSpPr>
              <p:nvPr/>
            </p:nvSpPr>
            <p:spPr bwMode="auto">
              <a:xfrm>
                <a:off x="5133079" y="6245585"/>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35" name="Rectangle 750"/>
              <p:cNvSpPr>
                <a:spLocks noChangeArrowheads="1"/>
              </p:cNvSpPr>
              <p:nvPr/>
            </p:nvSpPr>
            <p:spPr bwMode="auto">
              <a:xfrm>
                <a:off x="5253983" y="5764692"/>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36" name="Rectangle 751"/>
              <p:cNvSpPr>
                <a:spLocks noChangeArrowheads="1"/>
              </p:cNvSpPr>
              <p:nvPr/>
            </p:nvSpPr>
            <p:spPr bwMode="auto">
              <a:xfrm>
                <a:off x="5253983" y="5886236"/>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37" name="Rectangle 752"/>
              <p:cNvSpPr>
                <a:spLocks noChangeArrowheads="1"/>
              </p:cNvSpPr>
              <p:nvPr/>
            </p:nvSpPr>
            <p:spPr bwMode="auto">
              <a:xfrm>
                <a:off x="5253983" y="6006019"/>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38" name="Rectangle 753"/>
              <p:cNvSpPr>
                <a:spLocks noChangeArrowheads="1"/>
              </p:cNvSpPr>
              <p:nvPr/>
            </p:nvSpPr>
            <p:spPr bwMode="auto">
              <a:xfrm>
                <a:off x="5253983" y="6125802"/>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39" name="Rectangle 754"/>
              <p:cNvSpPr>
                <a:spLocks noChangeArrowheads="1"/>
              </p:cNvSpPr>
              <p:nvPr/>
            </p:nvSpPr>
            <p:spPr bwMode="auto">
              <a:xfrm>
                <a:off x="5253983" y="6245585"/>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40" name="Rectangle 755"/>
              <p:cNvSpPr>
                <a:spLocks noChangeArrowheads="1"/>
              </p:cNvSpPr>
              <p:nvPr/>
            </p:nvSpPr>
            <p:spPr bwMode="auto">
              <a:xfrm>
                <a:off x="5374887" y="5764692"/>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41" name="Rectangle 756"/>
              <p:cNvSpPr>
                <a:spLocks noChangeArrowheads="1"/>
              </p:cNvSpPr>
              <p:nvPr/>
            </p:nvSpPr>
            <p:spPr bwMode="auto">
              <a:xfrm>
                <a:off x="5374887" y="5886236"/>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42" name="Rectangle 757"/>
              <p:cNvSpPr>
                <a:spLocks noChangeArrowheads="1"/>
              </p:cNvSpPr>
              <p:nvPr/>
            </p:nvSpPr>
            <p:spPr bwMode="auto">
              <a:xfrm>
                <a:off x="5374887" y="6006019"/>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43" name="Rectangle 758"/>
              <p:cNvSpPr>
                <a:spLocks noChangeArrowheads="1"/>
              </p:cNvSpPr>
              <p:nvPr/>
            </p:nvSpPr>
            <p:spPr bwMode="auto">
              <a:xfrm>
                <a:off x="5374887" y="6125802"/>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44" name="Rectangle 759"/>
              <p:cNvSpPr>
                <a:spLocks noChangeArrowheads="1"/>
              </p:cNvSpPr>
              <p:nvPr/>
            </p:nvSpPr>
            <p:spPr bwMode="auto">
              <a:xfrm>
                <a:off x="5374887" y="6245585"/>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45" name="Rectangle 760"/>
              <p:cNvSpPr>
                <a:spLocks noChangeArrowheads="1"/>
              </p:cNvSpPr>
              <p:nvPr/>
            </p:nvSpPr>
            <p:spPr bwMode="auto">
              <a:xfrm>
                <a:off x="5495791" y="5764692"/>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46" name="Rectangle 761"/>
              <p:cNvSpPr>
                <a:spLocks noChangeArrowheads="1"/>
              </p:cNvSpPr>
              <p:nvPr/>
            </p:nvSpPr>
            <p:spPr bwMode="auto">
              <a:xfrm>
                <a:off x="5495791" y="5886236"/>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47" name="Rectangle 762"/>
              <p:cNvSpPr>
                <a:spLocks noChangeArrowheads="1"/>
              </p:cNvSpPr>
              <p:nvPr/>
            </p:nvSpPr>
            <p:spPr bwMode="auto">
              <a:xfrm>
                <a:off x="5495791" y="6006019"/>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48" name="Rectangle 763"/>
              <p:cNvSpPr>
                <a:spLocks noChangeArrowheads="1"/>
              </p:cNvSpPr>
              <p:nvPr/>
            </p:nvSpPr>
            <p:spPr bwMode="auto">
              <a:xfrm>
                <a:off x="5495791" y="6125802"/>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49" name="Rectangle 764"/>
              <p:cNvSpPr>
                <a:spLocks noChangeArrowheads="1"/>
              </p:cNvSpPr>
              <p:nvPr/>
            </p:nvSpPr>
            <p:spPr bwMode="auto">
              <a:xfrm>
                <a:off x="5495791" y="6245585"/>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50" name="Rectangle 765"/>
              <p:cNvSpPr>
                <a:spLocks noChangeArrowheads="1"/>
              </p:cNvSpPr>
              <p:nvPr/>
            </p:nvSpPr>
            <p:spPr bwMode="auto">
              <a:xfrm>
                <a:off x="5616695" y="5764692"/>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51" name="Rectangle 766"/>
              <p:cNvSpPr>
                <a:spLocks noChangeArrowheads="1"/>
              </p:cNvSpPr>
              <p:nvPr/>
            </p:nvSpPr>
            <p:spPr bwMode="auto">
              <a:xfrm>
                <a:off x="5616695" y="5886236"/>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52" name="Rectangle 767"/>
              <p:cNvSpPr>
                <a:spLocks noChangeArrowheads="1"/>
              </p:cNvSpPr>
              <p:nvPr/>
            </p:nvSpPr>
            <p:spPr bwMode="auto">
              <a:xfrm>
                <a:off x="5616695" y="6006019"/>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53" name="Rectangle 768"/>
              <p:cNvSpPr>
                <a:spLocks noChangeArrowheads="1"/>
              </p:cNvSpPr>
              <p:nvPr/>
            </p:nvSpPr>
            <p:spPr bwMode="auto">
              <a:xfrm>
                <a:off x="5616695" y="6125802"/>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54" name="Rectangle 769"/>
              <p:cNvSpPr>
                <a:spLocks noChangeArrowheads="1"/>
              </p:cNvSpPr>
              <p:nvPr/>
            </p:nvSpPr>
            <p:spPr bwMode="auto">
              <a:xfrm>
                <a:off x="5616695" y="6245585"/>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980" name="Rectangle 651"/>
              <p:cNvSpPr>
                <a:spLocks noChangeArrowheads="1"/>
              </p:cNvSpPr>
              <p:nvPr/>
            </p:nvSpPr>
            <p:spPr bwMode="auto">
              <a:xfrm>
                <a:off x="2429476" y="5766987"/>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981" name="Rectangle 652"/>
              <p:cNvSpPr>
                <a:spLocks noChangeArrowheads="1"/>
              </p:cNvSpPr>
              <p:nvPr/>
            </p:nvSpPr>
            <p:spPr bwMode="auto">
              <a:xfrm>
                <a:off x="2429476" y="588853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982" name="Rectangle 653"/>
              <p:cNvSpPr>
                <a:spLocks noChangeArrowheads="1"/>
              </p:cNvSpPr>
              <p:nvPr/>
            </p:nvSpPr>
            <p:spPr bwMode="auto">
              <a:xfrm>
                <a:off x="2429476" y="6008314"/>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983" name="Rectangle 654"/>
              <p:cNvSpPr>
                <a:spLocks noChangeArrowheads="1"/>
              </p:cNvSpPr>
              <p:nvPr/>
            </p:nvSpPr>
            <p:spPr bwMode="auto">
              <a:xfrm>
                <a:off x="2429476" y="6128097"/>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984" name="Rectangle 655"/>
              <p:cNvSpPr>
                <a:spLocks noChangeArrowheads="1"/>
              </p:cNvSpPr>
              <p:nvPr/>
            </p:nvSpPr>
            <p:spPr bwMode="auto">
              <a:xfrm>
                <a:off x="2429476" y="6247880"/>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985" name="Rectangle 656"/>
              <p:cNvSpPr>
                <a:spLocks noChangeArrowheads="1"/>
              </p:cNvSpPr>
              <p:nvPr/>
            </p:nvSpPr>
            <p:spPr bwMode="auto">
              <a:xfrm>
                <a:off x="2550380" y="5766987"/>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986" name="Rectangle 657"/>
              <p:cNvSpPr>
                <a:spLocks noChangeArrowheads="1"/>
              </p:cNvSpPr>
              <p:nvPr/>
            </p:nvSpPr>
            <p:spPr bwMode="auto">
              <a:xfrm>
                <a:off x="2550380" y="588853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987" name="Rectangle 658"/>
              <p:cNvSpPr>
                <a:spLocks noChangeArrowheads="1"/>
              </p:cNvSpPr>
              <p:nvPr/>
            </p:nvSpPr>
            <p:spPr bwMode="auto">
              <a:xfrm>
                <a:off x="2550380" y="6008314"/>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988" name="Rectangle 659"/>
              <p:cNvSpPr>
                <a:spLocks noChangeArrowheads="1"/>
              </p:cNvSpPr>
              <p:nvPr/>
            </p:nvSpPr>
            <p:spPr bwMode="auto">
              <a:xfrm>
                <a:off x="2550380" y="6128097"/>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989" name="Rectangle 660"/>
              <p:cNvSpPr>
                <a:spLocks noChangeArrowheads="1"/>
              </p:cNvSpPr>
              <p:nvPr/>
            </p:nvSpPr>
            <p:spPr bwMode="auto">
              <a:xfrm>
                <a:off x="2550380" y="6247880"/>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991" name="Rectangle 651"/>
              <p:cNvSpPr>
                <a:spLocks noChangeArrowheads="1"/>
              </p:cNvSpPr>
              <p:nvPr/>
            </p:nvSpPr>
            <p:spPr bwMode="auto">
              <a:xfrm>
                <a:off x="3256400" y="5771392"/>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992" name="Rectangle 652"/>
              <p:cNvSpPr>
                <a:spLocks noChangeArrowheads="1"/>
              </p:cNvSpPr>
              <p:nvPr/>
            </p:nvSpPr>
            <p:spPr bwMode="auto">
              <a:xfrm>
                <a:off x="3256400" y="5892936"/>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993" name="Rectangle 653"/>
              <p:cNvSpPr>
                <a:spLocks noChangeArrowheads="1"/>
              </p:cNvSpPr>
              <p:nvPr/>
            </p:nvSpPr>
            <p:spPr bwMode="auto">
              <a:xfrm>
                <a:off x="3256400" y="6012719"/>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994" name="Rectangle 654"/>
              <p:cNvSpPr>
                <a:spLocks noChangeArrowheads="1"/>
              </p:cNvSpPr>
              <p:nvPr/>
            </p:nvSpPr>
            <p:spPr bwMode="auto">
              <a:xfrm>
                <a:off x="3256400" y="6132502"/>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995" name="Rectangle 655"/>
              <p:cNvSpPr>
                <a:spLocks noChangeArrowheads="1"/>
              </p:cNvSpPr>
              <p:nvPr/>
            </p:nvSpPr>
            <p:spPr bwMode="auto">
              <a:xfrm>
                <a:off x="3256400" y="6252285"/>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996" name="Rectangle 656"/>
              <p:cNvSpPr>
                <a:spLocks noChangeArrowheads="1"/>
              </p:cNvSpPr>
              <p:nvPr/>
            </p:nvSpPr>
            <p:spPr bwMode="auto">
              <a:xfrm>
                <a:off x="3377304" y="5771392"/>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997" name="Rectangle 657"/>
              <p:cNvSpPr>
                <a:spLocks noChangeArrowheads="1"/>
              </p:cNvSpPr>
              <p:nvPr/>
            </p:nvSpPr>
            <p:spPr bwMode="auto">
              <a:xfrm>
                <a:off x="3377304" y="5892936"/>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998" name="Rectangle 658"/>
              <p:cNvSpPr>
                <a:spLocks noChangeArrowheads="1"/>
              </p:cNvSpPr>
              <p:nvPr/>
            </p:nvSpPr>
            <p:spPr bwMode="auto">
              <a:xfrm>
                <a:off x="3377304" y="6012719"/>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999" name="Rectangle 659"/>
              <p:cNvSpPr>
                <a:spLocks noChangeArrowheads="1"/>
              </p:cNvSpPr>
              <p:nvPr/>
            </p:nvSpPr>
            <p:spPr bwMode="auto">
              <a:xfrm>
                <a:off x="3377304" y="6132502"/>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00" name="Rectangle 660"/>
              <p:cNvSpPr>
                <a:spLocks noChangeArrowheads="1"/>
              </p:cNvSpPr>
              <p:nvPr/>
            </p:nvSpPr>
            <p:spPr bwMode="auto">
              <a:xfrm>
                <a:off x="3377304" y="6252285"/>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02" name="Rectangle 651"/>
              <p:cNvSpPr>
                <a:spLocks noChangeArrowheads="1"/>
              </p:cNvSpPr>
              <p:nvPr/>
            </p:nvSpPr>
            <p:spPr bwMode="auto">
              <a:xfrm>
                <a:off x="4043855" y="5764692"/>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03" name="Rectangle 652"/>
              <p:cNvSpPr>
                <a:spLocks noChangeArrowheads="1"/>
              </p:cNvSpPr>
              <p:nvPr/>
            </p:nvSpPr>
            <p:spPr bwMode="auto">
              <a:xfrm>
                <a:off x="4043855" y="5886236"/>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04" name="Rectangle 653"/>
              <p:cNvSpPr>
                <a:spLocks noChangeArrowheads="1"/>
              </p:cNvSpPr>
              <p:nvPr/>
            </p:nvSpPr>
            <p:spPr bwMode="auto">
              <a:xfrm>
                <a:off x="4043855" y="6006019"/>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05" name="Rectangle 654"/>
              <p:cNvSpPr>
                <a:spLocks noChangeArrowheads="1"/>
              </p:cNvSpPr>
              <p:nvPr/>
            </p:nvSpPr>
            <p:spPr bwMode="auto">
              <a:xfrm>
                <a:off x="4043855" y="6125802"/>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06" name="Rectangle 655"/>
              <p:cNvSpPr>
                <a:spLocks noChangeArrowheads="1"/>
              </p:cNvSpPr>
              <p:nvPr/>
            </p:nvSpPr>
            <p:spPr bwMode="auto">
              <a:xfrm>
                <a:off x="4043855" y="6245585"/>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07" name="Rectangle 656"/>
              <p:cNvSpPr>
                <a:spLocks noChangeArrowheads="1"/>
              </p:cNvSpPr>
              <p:nvPr/>
            </p:nvSpPr>
            <p:spPr bwMode="auto">
              <a:xfrm>
                <a:off x="4164759" y="5764692"/>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08" name="Rectangle 657"/>
              <p:cNvSpPr>
                <a:spLocks noChangeArrowheads="1"/>
              </p:cNvSpPr>
              <p:nvPr/>
            </p:nvSpPr>
            <p:spPr bwMode="auto">
              <a:xfrm>
                <a:off x="4164759" y="5886236"/>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09" name="Rectangle 658"/>
              <p:cNvSpPr>
                <a:spLocks noChangeArrowheads="1"/>
              </p:cNvSpPr>
              <p:nvPr/>
            </p:nvSpPr>
            <p:spPr bwMode="auto">
              <a:xfrm>
                <a:off x="4164759" y="6006019"/>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10" name="Rectangle 659"/>
              <p:cNvSpPr>
                <a:spLocks noChangeArrowheads="1"/>
              </p:cNvSpPr>
              <p:nvPr/>
            </p:nvSpPr>
            <p:spPr bwMode="auto">
              <a:xfrm>
                <a:off x="4164759" y="6125802"/>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11" name="Rectangle 660"/>
              <p:cNvSpPr>
                <a:spLocks noChangeArrowheads="1"/>
              </p:cNvSpPr>
              <p:nvPr/>
            </p:nvSpPr>
            <p:spPr bwMode="auto">
              <a:xfrm>
                <a:off x="4164759" y="6245585"/>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13" name="Rectangle 651"/>
              <p:cNvSpPr>
                <a:spLocks noChangeArrowheads="1"/>
              </p:cNvSpPr>
              <p:nvPr/>
            </p:nvSpPr>
            <p:spPr bwMode="auto">
              <a:xfrm>
                <a:off x="4891271" y="5771515"/>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14" name="Rectangle 652"/>
              <p:cNvSpPr>
                <a:spLocks noChangeArrowheads="1"/>
              </p:cNvSpPr>
              <p:nvPr/>
            </p:nvSpPr>
            <p:spPr bwMode="auto">
              <a:xfrm>
                <a:off x="4891271" y="5893059"/>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15" name="Rectangle 653"/>
              <p:cNvSpPr>
                <a:spLocks noChangeArrowheads="1"/>
              </p:cNvSpPr>
              <p:nvPr/>
            </p:nvSpPr>
            <p:spPr bwMode="auto">
              <a:xfrm>
                <a:off x="4891271" y="6012842"/>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16" name="Rectangle 654"/>
              <p:cNvSpPr>
                <a:spLocks noChangeArrowheads="1"/>
              </p:cNvSpPr>
              <p:nvPr/>
            </p:nvSpPr>
            <p:spPr bwMode="auto">
              <a:xfrm>
                <a:off x="4891271" y="6132625"/>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17" name="Rectangle 655"/>
              <p:cNvSpPr>
                <a:spLocks noChangeArrowheads="1"/>
              </p:cNvSpPr>
              <p:nvPr/>
            </p:nvSpPr>
            <p:spPr bwMode="auto">
              <a:xfrm>
                <a:off x="4891271" y="6252408"/>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18" name="Rectangle 656"/>
              <p:cNvSpPr>
                <a:spLocks noChangeArrowheads="1"/>
              </p:cNvSpPr>
              <p:nvPr/>
            </p:nvSpPr>
            <p:spPr bwMode="auto">
              <a:xfrm>
                <a:off x="5012175" y="5771515"/>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19" name="Rectangle 657"/>
              <p:cNvSpPr>
                <a:spLocks noChangeArrowheads="1"/>
              </p:cNvSpPr>
              <p:nvPr/>
            </p:nvSpPr>
            <p:spPr bwMode="auto">
              <a:xfrm>
                <a:off x="5012175" y="5893059"/>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20" name="Rectangle 658"/>
              <p:cNvSpPr>
                <a:spLocks noChangeArrowheads="1"/>
              </p:cNvSpPr>
              <p:nvPr/>
            </p:nvSpPr>
            <p:spPr bwMode="auto">
              <a:xfrm>
                <a:off x="5012175" y="6012842"/>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21" name="Rectangle 659"/>
              <p:cNvSpPr>
                <a:spLocks noChangeArrowheads="1"/>
              </p:cNvSpPr>
              <p:nvPr/>
            </p:nvSpPr>
            <p:spPr bwMode="auto">
              <a:xfrm>
                <a:off x="5012175" y="6132625"/>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22" name="Rectangle 660"/>
              <p:cNvSpPr>
                <a:spLocks noChangeArrowheads="1"/>
              </p:cNvSpPr>
              <p:nvPr/>
            </p:nvSpPr>
            <p:spPr bwMode="auto">
              <a:xfrm>
                <a:off x="5012175" y="6252408"/>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25" name="Rectangle 636"/>
              <p:cNvSpPr>
                <a:spLocks noChangeArrowheads="1"/>
              </p:cNvSpPr>
              <p:nvPr/>
            </p:nvSpPr>
            <p:spPr bwMode="auto">
              <a:xfrm>
                <a:off x="1812868" y="260463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26" name="Rectangle 637"/>
              <p:cNvSpPr>
                <a:spLocks noChangeArrowheads="1"/>
              </p:cNvSpPr>
              <p:nvPr/>
            </p:nvSpPr>
            <p:spPr bwMode="auto">
              <a:xfrm>
                <a:off x="1812868" y="2726175"/>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27" name="Rectangle 638"/>
              <p:cNvSpPr>
                <a:spLocks noChangeArrowheads="1"/>
              </p:cNvSpPr>
              <p:nvPr/>
            </p:nvSpPr>
            <p:spPr bwMode="auto">
              <a:xfrm>
                <a:off x="1812868" y="2845958"/>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28" name="Rectangle 639"/>
              <p:cNvSpPr>
                <a:spLocks noChangeArrowheads="1"/>
              </p:cNvSpPr>
              <p:nvPr/>
            </p:nvSpPr>
            <p:spPr bwMode="auto">
              <a:xfrm>
                <a:off x="1812868" y="296574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29" name="Rectangle 640"/>
              <p:cNvSpPr>
                <a:spLocks noChangeArrowheads="1"/>
              </p:cNvSpPr>
              <p:nvPr/>
            </p:nvSpPr>
            <p:spPr bwMode="auto">
              <a:xfrm>
                <a:off x="1812868" y="3085524"/>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30" name="Rectangle 641"/>
              <p:cNvSpPr>
                <a:spLocks noChangeArrowheads="1"/>
              </p:cNvSpPr>
              <p:nvPr/>
            </p:nvSpPr>
            <p:spPr bwMode="auto">
              <a:xfrm>
                <a:off x="1933772" y="260463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31" name="Rectangle 642"/>
              <p:cNvSpPr>
                <a:spLocks noChangeArrowheads="1"/>
              </p:cNvSpPr>
              <p:nvPr/>
            </p:nvSpPr>
            <p:spPr bwMode="auto">
              <a:xfrm>
                <a:off x="1933772" y="2726175"/>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32" name="Rectangle 643"/>
              <p:cNvSpPr>
                <a:spLocks noChangeArrowheads="1"/>
              </p:cNvSpPr>
              <p:nvPr/>
            </p:nvSpPr>
            <p:spPr bwMode="auto">
              <a:xfrm>
                <a:off x="1933772" y="2845958"/>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33" name="Rectangle 644"/>
              <p:cNvSpPr>
                <a:spLocks noChangeArrowheads="1"/>
              </p:cNvSpPr>
              <p:nvPr/>
            </p:nvSpPr>
            <p:spPr bwMode="auto">
              <a:xfrm>
                <a:off x="1933772" y="296574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34" name="Rectangle 645"/>
              <p:cNvSpPr>
                <a:spLocks noChangeArrowheads="1"/>
              </p:cNvSpPr>
              <p:nvPr/>
            </p:nvSpPr>
            <p:spPr bwMode="auto">
              <a:xfrm>
                <a:off x="1933772" y="3085524"/>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35" name="Rectangle 646"/>
              <p:cNvSpPr>
                <a:spLocks noChangeArrowheads="1"/>
              </p:cNvSpPr>
              <p:nvPr/>
            </p:nvSpPr>
            <p:spPr bwMode="auto">
              <a:xfrm>
                <a:off x="2054676" y="260463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36" name="Rectangle 647"/>
              <p:cNvSpPr>
                <a:spLocks noChangeArrowheads="1"/>
              </p:cNvSpPr>
              <p:nvPr/>
            </p:nvSpPr>
            <p:spPr bwMode="auto">
              <a:xfrm>
                <a:off x="2054676" y="2726175"/>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37" name="Rectangle 648"/>
              <p:cNvSpPr>
                <a:spLocks noChangeArrowheads="1"/>
              </p:cNvSpPr>
              <p:nvPr/>
            </p:nvSpPr>
            <p:spPr bwMode="auto">
              <a:xfrm>
                <a:off x="2054676" y="2845958"/>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38" name="Rectangle 649"/>
              <p:cNvSpPr>
                <a:spLocks noChangeArrowheads="1"/>
              </p:cNvSpPr>
              <p:nvPr/>
            </p:nvSpPr>
            <p:spPr bwMode="auto">
              <a:xfrm>
                <a:off x="2054676" y="296574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39" name="Rectangle 650"/>
              <p:cNvSpPr>
                <a:spLocks noChangeArrowheads="1"/>
              </p:cNvSpPr>
              <p:nvPr/>
            </p:nvSpPr>
            <p:spPr bwMode="auto">
              <a:xfrm>
                <a:off x="2054676" y="3085524"/>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40" name="Rectangle 651"/>
              <p:cNvSpPr>
                <a:spLocks noChangeArrowheads="1"/>
              </p:cNvSpPr>
              <p:nvPr/>
            </p:nvSpPr>
            <p:spPr bwMode="auto">
              <a:xfrm>
                <a:off x="2175580" y="260463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41" name="Rectangle 652"/>
              <p:cNvSpPr>
                <a:spLocks noChangeArrowheads="1"/>
              </p:cNvSpPr>
              <p:nvPr/>
            </p:nvSpPr>
            <p:spPr bwMode="auto">
              <a:xfrm>
                <a:off x="2175580" y="2726175"/>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42" name="Rectangle 653"/>
              <p:cNvSpPr>
                <a:spLocks noChangeArrowheads="1"/>
              </p:cNvSpPr>
              <p:nvPr/>
            </p:nvSpPr>
            <p:spPr bwMode="auto">
              <a:xfrm>
                <a:off x="2175580" y="2845958"/>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43" name="Rectangle 654"/>
              <p:cNvSpPr>
                <a:spLocks noChangeArrowheads="1"/>
              </p:cNvSpPr>
              <p:nvPr/>
            </p:nvSpPr>
            <p:spPr bwMode="auto">
              <a:xfrm>
                <a:off x="2175580" y="296574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44" name="Rectangle 655"/>
              <p:cNvSpPr>
                <a:spLocks noChangeArrowheads="1"/>
              </p:cNvSpPr>
              <p:nvPr/>
            </p:nvSpPr>
            <p:spPr bwMode="auto">
              <a:xfrm>
                <a:off x="2175580" y="3085524"/>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45" name="Rectangle 656"/>
              <p:cNvSpPr>
                <a:spLocks noChangeArrowheads="1"/>
              </p:cNvSpPr>
              <p:nvPr/>
            </p:nvSpPr>
            <p:spPr bwMode="auto">
              <a:xfrm>
                <a:off x="2296484" y="260463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46" name="Rectangle 657"/>
              <p:cNvSpPr>
                <a:spLocks noChangeArrowheads="1"/>
              </p:cNvSpPr>
              <p:nvPr/>
            </p:nvSpPr>
            <p:spPr bwMode="auto">
              <a:xfrm>
                <a:off x="2296484" y="2726175"/>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47" name="Rectangle 658"/>
              <p:cNvSpPr>
                <a:spLocks noChangeArrowheads="1"/>
              </p:cNvSpPr>
              <p:nvPr/>
            </p:nvSpPr>
            <p:spPr bwMode="auto">
              <a:xfrm>
                <a:off x="2296484" y="2845958"/>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48" name="Rectangle 659"/>
              <p:cNvSpPr>
                <a:spLocks noChangeArrowheads="1"/>
              </p:cNvSpPr>
              <p:nvPr/>
            </p:nvSpPr>
            <p:spPr bwMode="auto">
              <a:xfrm>
                <a:off x="2296484" y="296574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49" name="Rectangle 660"/>
              <p:cNvSpPr>
                <a:spLocks noChangeArrowheads="1"/>
              </p:cNvSpPr>
              <p:nvPr/>
            </p:nvSpPr>
            <p:spPr bwMode="auto">
              <a:xfrm>
                <a:off x="2296484" y="3085524"/>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nvGrpSpPr>
              <p:cNvPr id="1050" name="Group 666"/>
              <p:cNvGrpSpPr>
                <a:grpSpLocks/>
              </p:cNvGrpSpPr>
              <p:nvPr/>
            </p:nvGrpSpPr>
            <p:grpSpPr bwMode="auto">
              <a:xfrm>
                <a:off x="2664530" y="2604631"/>
                <a:ext cx="604520" cy="600676"/>
                <a:chOff x="1018" y="1842"/>
                <a:chExt cx="340" cy="341"/>
              </a:xfrm>
              <a:grpFill/>
              <a:effectLst>
                <a:outerShdw blurRad="50800" dist="38100" dir="2700000" algn="tl" rotWithShape="0">
                  <a:prstClr val="black">
                    <a:alpha val="40000"/>
                  </a:prstClr>
                </a:outerShdw>
              </a:effectLst>
            </p:grpSpPr>
            <p:sp>
              <p:nvSpPr>
                <p:cNvPr id="1173" name="Rectangle 667"/>
                <p:cNvSpPr>
                  <a:spLocks noChangeArrowheads="1"/>
                </p:cNvSpPr>
                <p:nvPr/>
              </p:nvSpPr>
              <p:spPr bwMode="auto">
                <a:xfrm>
                  <a:off x="1018"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174" name="Rectangle 668"/>
                <p:cNvSpPr>
                  <a:spLocks noChangeArrowheads="1"/>
                </p:cNvSpPr>
                <p:nvPr/>
              </p:nvSpPr>
              <p:spPr bwMode="auto">
                <a:xfrm>
                  <a:off x="1018"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175" name="Rectangle 669"/>
                <p:cNvSpPr>
                  <a:spLocks noChangeArrowheads="1"/>
                </p:cNvSpPr>
                <p:nvPr/>
              </p:nvSpPr>
              <p:spPr bwMode="auto">
                <a:xfrm>
                  <a:off x="1018"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176" name="Rectangle 670"/>
                <p:cNvSpPr>
                  <a:spLocks noChangeArrowheads="1"/>
                </p:cNvSpPr>
                <p:nvPr/>
              </p:nvSpPr>
              <p:spPr bwMode="auto">
                <a:xfrm>
                  <a:off x="1018"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177" name="Rectangle 671"/>
                <p:cNvSpPr>
                  <a:spLocks noChangeArrowheads="1"/>
                </p:cNvSpPr>
                <p:nvPr/>
              </p:nvSpPr>
              <p:spPr bwMode="auto">
                <a:xfrm>
                  <a:off x="1018"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178" name="Rectangle 672"/>
                <p:cNvSpPr>
                  <a:spLocks noChangeArrowheads="1"/>
                </p:cNvSpPr>
                <p:nvPr/>
              </p:nvSpPr>
              <p:spPr bwMode="auto">
                <a:xfrm>
                  <a:off x="1086"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179" name="Rectangle 673"/>
                <p:cNvSpPr>
                  <a:spLocks noChangeArrowheads="1"/>
                </p:cNvSpPr>
                <p:nvPr/>
              </p:nvSpPr>
              <p:spPr bwMode="auto">
                <a:xfrm>
                  <a:off x="1086"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180" name="Rectangle 674"/>
                <p:cNvSpPr>
                  <a:spLocks noChangeArrowheads="1"/>
                </p:cNvSpPr>
                <p:nvPr/>
              </p:nvSpPr>
              <p:spPr bwMode="auto">
                <a:xfrm>
                  <a:off x="1086"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181" name="Rectangle 675"/>
                <p:cNvSpPr>
                  <a:spLocks noChangeArrowheads="1"/>
                </p:cNvSpPr>
                <p:nvPr/>
              </p:nvSpPr>
              <p:spPr bwMode="auto">
                <a:xfrm>
                  <a:off x="1086"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182" name="Rectangle 676"/>
                <p:cNvSpPr>
                  <a:spLocks noChangeArrowheads="1"/>
                </p:cNvSpPr>
                <p:nvPr/>
              </p:nvSpPr>
              <p:spPr bwMode="auto">
                <a:xfrm>
                  <a:off x="1086"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183" name="Rectangle 677"/>
                <p:cNvSpPr>
                  <a:spLocks noChangeArrowheads="1"/>
                </p:cNvSpPr>
                <p:nvPr/>
              </p:nvSpPr>
              <p:spPr bwMode="auto">
                <a:xfrm>
                  <a:off x="1154"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184" name="Rectangle 678"/>
                <p:cNvSpPr>
                  <a:spLocks noChangeArrowheads="1"/>
                </p:cNvSpPr>
                <p:nvPr/>
              </p:nvSpPr>
              <p:spPr bwMode="auto">
                <a:xfrm>
                  <a:off x="1154"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185" name="Rectangle 679"/>
                <p:cNvSpPr>
                  <a:spLocks noChangeArrowheads="1"/>
                </p:cNvSpPr>
                <p:nvPr/>
              </p:nvSpPr>
              <p:spPr bwMode="auto">
                <a:xfrm>
                  <a:off x="1154"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186" name="Rectangle 680"/>
                <p:cNvSpPr>
                  <a:spLocks noChangeArrowheads="1"/>
                </p:cNvSpPr>
                <p:nvPr/>
              </p:nvSpPr>
              <p:spPr bwMode="auto">
                <a:xfrm>
                  <a:off x="1154"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187" name="Rectangle 681"/>
                <p:cNvSpPr>
                  <a:spLocks noChangeArrowheads="1"/>
                </p:cNvSpPr>
                <p:nvPr/>
              </p:nvSpPr>
              <p:spPr bwMode="auto">
                <a:xfrm>
                  <a:off x="1154"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188" name="Rectangle 682"/>
                <p:cNvSpPr>
                  <a:spLocks noChangeArrowheads="1"/>
                </p:cNvSpPr>
                <p:nvPr/>
              </p:nvSpPr>
              <p:spPr bwMode="auto">
                <a:xfrm>
                  <a:off x="1222"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189" name="Rectangle 683"/>
                <p:cNvSpPr>
                  <a:spLocks noChangeArrowheads="1"/>
                </p:cNvSpPr>
                <p:nvPr/>
              </p:nvSpPr>
              <p:spPr bwMode="auto">
                <a:xfrm>
                  <a:off x="1222"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190" name="Rectangle 684"/>
                <p:cNvSpPr>
                  <a:spLocks noChangeArrowheads="1"/>
                </p:cNvSpPr>
                <p:nvPr/>
              </p:nvSpPr>
              <p:spPr bwMode="auto">
                <a:xfrm>
                  <a:off x="1222"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191" name="Rectangle 685"/>
                <p:cNvSpPr>
                  <a:spLocks noChangeArrowheads="1"/>
                </p:cNvSpPr>
                <p:nvPr/>
              </p:nvSpPr>
              <p:spPr bwMode="auto">
                <a:xfrm>
                  <a:off x="1222"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192" name="Rectangle 686"/>
                <p:cNvSpPr>
                  <a:spLocks noChangeArrowheads="1"/>
                </p:cNvSpPr>
                <p:nvPr/>
              </p:nvSpPr>
              <p:spPr bwMode="auto">
                <a:xfrm>
                  <a:off x="1222"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193" name="Rectangle 687"/>
                <p:cNvSpPr>
                  <a:spLocks noChangeArrowheads="1"/>
                </p:cNvSpPr>
                <p:nvPr/>
              </p:nvSpPr>
              <p:spPr bwMode="auto">
                <a:xfrm>
                  <a:off x="1290"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194" name="Rectangle 688"/>
                <p:cNvSpPr>
                  <a:spLocks noChangeArrowheads="1"/>
                </p:cNvSpPr>
                <p:nvPr/>
              </p:nvSpPr>
              <p:spPr bwMode="auto">
                <a:xfrm>
                  <a:off x="1290"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195" name="Rectangle 689"/>
                <p:cNvSpPr>
                  <a:spLocks noChangeArrowheads="1"/>
                </p:cNvSpPr>
                <p:nvPr/>
              </p:nvSpPr>
              <p:spPr bwMode="auto">
                <a:xfrm>
                  <a:off x="1290"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196" name="Rectangle 690"/>
                <p:cNvSpPr>
                  <a:spLocks noChangeArrowheads="1"/>
                </p:cNvSpPr>
                <p:nvPr/>
              </p:nvSpPr>
              <p:spPr bwMode="auto">
                <a:xfrm>
                  <a:off x="1290"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197" name="Rectangle 691"/>
                <p:cNvSpPr>
                  <a:spLocks noChangeArrowheads="1"/>
                </p:cNvSpPr>
                <p:nvPr/>
              </p:nvSpPr>
              <p:spPr bwMode="auto">
                <a:xfrm>
                  <a:off x="1290"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grpSp>
            <p:nvGrpSpPr>
              <p:cNvPr id="1051" name="Group 692"/>
              <p:cNvGrpSpPr>
                <a:grpSpLocks/>
              </p:cNvGrpSpPr>
              <p:nvPr/>
            </p:nvGrpSpPr>
            <p:grpSpPr bwMode="auto">
              <a:xfrm>
                <a:off x="3469964" y="2604631"/>
                <a:ext cx="604520" cy="600676"/>
                <a:chOff x="1018" y="1842"/>
                <a:chExt cx="340" cy="341"/>
              </a:xfrm>
              <a:grpFill/>
              <a:effectLst>
                <a:outerShdw blurRad="50800" dist="38100" dir="2700000" algn="tl" rotWithShape="0">
                  <a:prstClr val="black">
                    <a:alpha val="40000"/>
                  </a:prstClr>
                </a:outerShdw>
              </a:effectLst>
            </p:grpSpPr>
            <p:sp>
              <p:nvSpPr>
                <p:cNvPr id="1148" name="Rectangle 693"/>
                <p:cNvSpPr>
                  <a:spLocks noChangeArrowheads="1"/>
                </p:cNvSpPr>
                <p:nvPr/>
              </p:nvSpPr>
              <p:spPr bwMode="auto">
                <a:xfrm>
                  <a:off x="1018"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149" name="Rectangle 694"/>
                <p:cNvSpPr>
                  <a:spLocks noChangeArrowheads="1"/>
                </p:cNvSpPr>
                <p:nvPr/>
              </p:nvSpPr>
              <p:spPr bwMode="auto">
                <a:xfrm>
                  <a:off x="1018"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150" name="Rectangle 695"/>
                <p:cNvSpPr>
                  <a:spLocks noChangeArrowheads="1"/>
                </p:cNvSpPr>
                <p:nvPr/>
              </p:nvSpPr>
              <p:spPr bwMode="auto">
                <a:xfrm>
                  <a:off x="1018"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151" name="Rectangle 696"/>
                <p:cNvSpPr>
                  <a:spLocks noChangeArrowheads="1"/>
                </p:cNvSpPr>
                <p:nvPr/>
              </p:nvSpPr>
              <p:spPr bwMode="auto">
                <a:xfrm>
                  <a:off x="1018"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152" name="Rectangle 697"/>
                <p:cNvSpPr>
                  <a:spLocks noChangeArrowheads="1"/>
                </p:cNvSpPr>
                <p:nvPr/>
              </p:nvSpPr>
              <p:spPr bwMode="auto">
                <a:xfrm>
                  <a:off x="1018"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153" name="Rectangle 698"/>
                <p:cNvSpPr>
                  <a:spLocks noChangeArrowheads="1"/>
                </p:cNvSpPr>
                <p:nvPr/>
              </p:nvSpPr>
              <p:spPr bwMode="auto">
                <a:xfrm>
                  <a:off x="1086"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154" name="Rectangle 699"/>
                <p:cNvSpPr>
                  <a:spLocks noChangeArrowheads="1"/>
                </p:cNvSpPr>
                <p:nvPr/>
              </p:nvSpPr>
              <p:spPr bwMode="auto">
                <a:xfrm>
                  <a:off x="1086"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155" name="Rectangle 700"/>
                <p:cNvSpPr>
                  <a:spLocks noChangeArrowheads="1"/>
                </p:cNvSpPr>
                <p:nvPr/>
              </p:nvSpPr>
              <p:spPr bwMode="auto">
                <a:xfrm>
                  <a:off x="1086"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156" name="Rectangle 701"/>
                <p:cNvSpPr>
                  <a:spLocks noChangeArrowheads="1"/>
                </p:cNvSpPr>
                <p:nvPr/>
              </p:nvSpPr>
              <p:spPr bwMode="auto">
                <a:xfrm>
                  <a:off x="1086"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157" name="Rectangle 702"/>
                <p:cNvSpPr>
                  <a:spLocks noChangeArrowheads="1"/>
                </p:cNvSpPr>
                <p:nvPr/>
              </p:nvSpPr>
              <p:spPr bwMode="auto">
                <a:xfrm>
                  <a:off x="1086"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158" name="Rectangle 703"/>
                <p:cNvSpPr>
                  <a:spLocks noChangeArrowheads="1"/>
                </p:cNvSpPr>
                <p:nvPr/>
              </p:nvSpPr>
              <p:spPr bwMode="auto">
                <a:xfrm>
                  <a:off x="1154"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159" name="Rectangle 704"/>
                <p:cNvSpPr>
                  <a:spLocks noChangeArrowheads="1"/>
                </p:cNvSpPr>
                <p:nvPr/>
              </p:nvSpPr>
              <p:spPr bwMode="auto">
                <a:xfrm>
                  <a:off x="1154"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160" name="Rectangle 705"/>
                <p:cNvSpPr>
                  <a:spLocks noChangeArrowheads="1"/>
                </p:cNvSpPr>
                <p:nvPr/>
              </p:nvSpPr>
              <p:spPr bwMode="auto">
                <a:xfrm>
                  <a:off x="1154"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161" name="Rectangle 706"/>
                <p:cNvSpPr>
                  <a:spLocks noChangeArrowheads="1"/>
                </p:cNvSpPr>
                <p:nvPr/>
              </p:nvSpPr>
              <p:spPr bwMode="auto">
                <a:xfrm>
                  <a:off x="1154"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162" name="Rectangle 707"/>
                <p:cNvSpPr>
                  <a:spLocks noChangeArrowheads="1"/>
                </p:cNvSpPr>
                <p:nvPr/>
              </p:nvSpPr>
              <p:spPr bwMode="auto">
                <a:xfrm>
                  <a:off x="1154"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163" name="Rectangle 708"/>
                <p:cNvSpPr>
                  <a:spLocks noChangeArrowheads="1"/>
                </p:cNvSpPr>
                <p:nvPr/>
              </p:nvSpPr>
              <p:spPr bwMode="auto">
                <a:xfrm>
                  <a:off x="1222"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164" name="Rectangle 709"/>
                <p:cNvSpPr>
                  <a:spLocks noChangeArrowheads="1"/>
                </p:cNvSpPr>
                <p:nvPr/>
              </p:nvSpPr>
              <p:spPr bwMode="auto">
                <a:xfrm>
                  <a:off x="1222"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165" name="Rectangle 710"/>
                <p:cNvSpPr>
                  <a:spLocks noChangeArrowheads="1"/>
                </p:cNvSpPr>
                <p:nvPr/>
              </p:nvSpPr>
              <p:spPr bwMode="auto">
                <a:xfrm>
                  <a:off x="1222"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166" name="Rectangle 711"/>
                <p:cNvSpPr>
                  <a:spLocks noChangeArrowheads="1"/>
                </p:cNvSpPr>
                <p:nvPr/>
              </p:nvSpPr>
              <p:spPr bwMode="auto">
                <a:xfrm>
                  <a:off x="1222"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167" name="Rectangle 712"/>
                <p:cNvSpPr>
                  <a:spLocks noChangeArrowheads="1"/>
                </p:cNvSpPr>
                <p:nvPr/>
              </p:nvSpPr>
              <p:spPr bwMode="auto">
                <a:xfrm>
                  <a:off x="1222"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168" name="Rectangle 713"/>
                <p:cNvSpPr>
                  <a:spLocks noChangeArrowheads="1"/>
                </p:cNvSpPr>
                <p:nvPr/>
              </p:nvSpPr>
              <p:spPr bwMode="auto">
                <a:xfrm>
                  <a:off x="1290"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169" name="Rectangle 714"/>
                <p:cNvSpPr>
                  <a:spLocks noChangeArrowheads="1"/>
                </p:cNvSpPr>
                <p:nvPr/>
              </p:nvSpPr>
              <p:spPr bwMode="auto">
                <a:xfrm>
                  <a:off x="1290"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170" name="Rectangle 715"/>
                <p:cNvSpPr>
                  <a:spLocks noChangeArrowheads="1"/>
                </p:cNvSpPr>
                <p:nvPr/>
              </p:nvSpPr>
              <p:spPr bwMode="auto">
                <a:xfrm>
                  <a:off x="1290"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171" name="Rectangle 716"/>
                <p:cNvSpPr>
                  <a:spLocks noChangeArrowheads="1"/>
                </p:cNvSpPr>
                <p:nvPr/>
              </p:nvSpPr>
              <p:spPr bwMode="auto">
                <a:xfrm>
                  <a:off x="1290"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172" name="Rectangle 717"/>
                <p:cNvSpPr>
                  <a:spLocks noChangeArrowheads="1"/>
                </p:cNvSpPr>
                <p:nvPr/>
              </p:nvSpPr>
              <p:spPr bwMode="auto">
                <a:xfrm>
                  <a:off x="1290"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grpSp>
            <p:nvGrpSpPr>
              <p:cNvPr id="1052" name="Group 718"/>
              <p:cNvGrpSpPr>
                <a:grpSpLocks/>
              </p:cNvGrpSpPr>
              <p:nvPr/>
            </p:nvGrpSpPr>
            <p:grpSpPr bwMode="auto">
              <a:xfrm>
                <a:off x="4277176" y="2604631"/>
                <a:ext cx="604520" cy="600676"/>
                <a:chOff x="1018" y="1842"/>
                <a:chExt cx="340" cy="341"/>
              </a:xfrm>
              <a:grpFill/>
              <a:effectLst>
                <a:outerShdw blurRad="50800" dist="38100" dir="2700000" algn="tl" rotWithShape="0">
                  <a:prstClr val="black">
                    <a:alpha val="40000"/>
                  </a:prstClr>
                </a:outerShdw>
              </a:effectLst>
            </p:grpSpPr>
            <p:sp>
              <p:nvSpPr>
                <p:cNvPr id="1123" name="Rectangle 719"/>
                <p:cNvSpPr>
                  <a:spLocks noChangeArrowheads="1"/>
                </p:cNvSpPr>
                <p:nvPr/>
              </p:nvSpPr>
              <p:spPr bwMode="auto">
                <a:xfrm>
                  <a:off x="1018"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124" name="Rectangle 720"/>
                <p:cNvSpPr>
                  <a:spLocks noChangeArrowheads="1"/>
                </p:cNvSpPr>
                <p:nvPr/>
              </p:nvSpPr>
              <p:spPr bwMode="auto">
                <a:xfrm>
                  <a:off x="1018"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125" name="Rectangle 721"/>
                <p:cNvSpPr>
                  <a:spLocks noChangeArrowheads="1"/>
                </p:cNvSpPr>
                <p:nvPr/>
              </p:nvSpPr>
              <p:spPr bwMode="auto">
                <a:xfrm>
                  <a:off x="1018"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126" name="Rectangle 722"/>
                <p:cNvSpPr>
                  <a:spLocks noChangeArrowheads="1"/>
                </p:cNvSpPr>
                <p:nvPr/>
              </p:nvSpPr>
              <p:spPr bwMode="auto">
                <a:xfrm>
                  <a:off x="1018"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127" name="Rectangle 723"/>
                <p:cNvSpPr>
                  <a:spLocks noChangeArrowheads="1"/>
                </p:cNvSpPr>
                <p:nvPr/>
              </p:nvSpPr>
              <p:spPr bwMode="auto">
                <a:xfrm>
                  <a:off x="1018"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128" name="Rectangle 724"/>
                <p:cNvSpPr>
                  <a:spLocks noChangeArrowheads="1"/>
                </p:cNvSpPr>
                <p:nvPr/>
              </p:nvSpPr>
              <p:spPr bwMode="auto">
                <a:xfrm>
                  <a:off x="1086"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129" name="Rectangle 725"/>
                <p:cNvSpPr>
                  <a:spLocks noChangeArrowheads="1"/>
                </p:cNvSpPr>
                <p:nvPr/>
              </p:nvSpPr>
              <p:spPr bwMode="auto">
                <a:xfrm>
                  <a:off x="1086"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130" name="Rectangle 726"/>
                <p:cNvSpPr>
                  <a:spLocks noChangeArrowheads="1"/>
                </p:cNvSpPr>
                <p:nvPr/>
              </p:nvSpPr>
              <p:spPr bwMode="auto">
                <a:xfrm>
                  <a:off x="1086"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131" name="Rectangle 727"/>
                <p:cNvSpPr>
                  <a:spLocks noChangeArrowheads="1"/>
                </p:cNvSpPr>
                <p:nvPr/>
              </p:nvSpPr>
              <p:spPr bwMode="auto">
                <a:xfrm>
                  <a:off x="1086"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132" name="Rectangle 728"/>
                <p:cNvSpPr>
                  <a:spLocks noChangeArrowheads="1"/>
                </p:cNvSpPr>
                <p:nvPr/>
              </p:nvSpPr>
              <p:spPr bwMode="auto">
                <a:xfrm>
                  <a:off x="1086"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133" name="Rectangle 729"/>
                <p:cNvSpPr>
                  <a:spLocks noChangeArrowheads="1"/>
                </p:cNvSpPr>
                <p:nvPr/>
              </p:nvSpPr>
              <p:spPr bwMode="auto">
                <a:xfrm>
                  <a:off x="1154"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134" name="Rectangle 730"/>
                <p:cNvSpPr>
                  <a:spLocks noChangeArrowheads="1"/>
                </p:cNvSpPr>
                <p:nvPr/>
              </p:nvSpPr>
              <p:spPr bwMode="auto">
                <a:xfrm>
                  <a:off x="1154"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135" name="Rectangle 731"/>
                <p:cNvSpPr>
                  <a:spLocks noChangeArrowheads="1"/>
                </p:cNvSpPr>
                <p:nvPr/>
              </p:nvSpPr>
              <p:spPr bwMode="auto">
                <a:xfrm>
                  <a:off x="1154"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136" name="Rectangle 732"/>
                <p:cNvSpPr>
                  <a:spLocks noChangeArrowheads="1"/>
                </p:cNvSpPr>
                <p:nvPr/>
              </p:nvSpPr>
              <p:spPr bwMode="auto">
                <a:xfrm>
                  <a:off x="1154"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137" name="Rectangle 733"/>
                <p:cNvSpPr>
                  <a:spLocks noChangeArrowheads="1"/>
                </p:cNvSpPr>
                <p:nvPr/>
              </p:nvSpPr>
              <p:spPr bwMode="auto">
                <a:xfrm>
                  <a:off x="1154"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138" name="Rectangle 734"/>
                <p:cNvSpPr>
                  <a:spLocks noChangeArrowheads="1"/>
                </p:cNvSpPr>
                <p:nvPr/>
              </p:nvSpPr>
              <p:spPr bwMode="auto">
                <a:xfrm>
                  <a:off x="1222"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139" name="Rectangle 735"/>
                <p:cNvSpPr>
                  <a:spLocks noChangeArrowheads="1"/>
                </p:cNvSpPr>
                <p:nvPr/>
              </p:nvSpPr>
              <p:spPr bwMode="auto">
                <a:xfrm>
                  <a:off x="1222"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140" name="Rectangle 736"/>
                <p:cNvSpPr>
                  <a:spLocks noChangeArrowheads="1"/>
                </p:cNvSpPr>
                <p:nvPr/>
              </p:nvSpPr>
              <p:spPr bwMode="auto">
                <a:xfrm>
                  <a:off x="1222"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141" name="Rectangle 737"/>
                <p:cNvSpPr>
                  <a:spLocks noChangeArrowheads="1"/>
                </p:cNvSpPr>
                <p:nvPr/>
              </p:nvSpPr>
              <p:spPr bwMode="auto">
                <a:xfrm>
                  <a:off x="1222"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142" name="Rectangle 738"/>
                <p:cNvSpPr>
                  <a:spLocks noChangeArrowheads="1"/>
                </p:cNvSpPr>
                <p:nvPr/>
              </p:nvSpPr>
              <p:spPr bwMode="auto">
                <a:xfrm>
                  <a:off x="1222"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143" name="Rectangle 739"/>
                <p:cNvSpPr>
                  <a:spLocks noChangeArrowheads="1"/>
                </p:cNvSpPr>
                <p:nvPr/>
              </p:nvSpPr>
              <p:spPr bwMode="auto">
                <a:xfrm>
                  <a:off x="1290"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144" name="Rectangle 740"/>
                <p:cNvSpPr>
                  <a:spLocks noChangeArrowheads="1"/>
                </p:cNvSpPr>
                <p:nvPr/>
              </p:nvSpPr>
              <p:spPr bwMode="auto">
                <a:xfrm>
                  <a:off x="1290"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145" name="Rectangle 741"/>
                <p:cNvSpPr>
                  <a:spLocks noChangeArrowheads="1"/>
                </p:cNvSpPr>
                <p:nvPr/>
              </p:nvSpPr>
              <p:spPr bwMode="auto">
                <a:xfrm>
                  <a:off x="1290"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146" name="Rectangle 742"/>
                <p:cNvSpPr>
                  <a:spLocks noChangeArrowheads="1"/>
                </p:cNvSpPr>
                <p:nvPr/>
              </p:nvSpPr>
              <p:spPr bwMode="auto">
                <a:xfrm>
                  <a:off x="1290"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147" name="Rectangle 743"/>
                <p:cNvSpPr>
                  <a:spLocks noChangeArrowheads="1"/>
                </p:cNvSpPr>
                <p:nvPr/>
              </p:nvSpPr>
              <p:spPr bwMode="auto">
                <a:xfrm>
                  <a:off x="1290"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grpSp>
            <p:nvGrpSpPr>
              <p:cNvPr id="1053" name="Group 744"/>
              <p:cNvGrpSpPr>
                <a:grpSpLocks/>
              </p:cNvGrpSpPr>
              <p:nvPr/>
            </p:nvGrpSpPr>
            <p:grpSpPr bwMode="auto">
              <a:xfrm>
                <a:off x="5123504" y="2604631"/>
                <a:ext cx="604520" cy="600676"/>
                <a:chOff x="1018" y="1842"/>
                <a:chExt cx="340" cy="341"/>
              </a:xfrm>
              <a:grpFill/>
              <a:effectLst>
                <a:outerShdw blurRad="50800" dist="38100" dir="2700000" algn="tl" rotWithShape="0">
                  <a:prstClr val="black">
                    <a:alpha val="40000"/>
                  </a:prstClr>
                </a:outerShdw>
              </a:effectLst>
            </p:grpSpPr>
            <p:sp>
              <p:nvSpPr>
                <p:cNvPr id="1098" name="Rectangle 745"/>
                <p:cNvSpPr>
                  <a:spLocks noChangeArrowheads="1"/>
                </p:cNvSpPr>
                <p:nvPr/>
              </p:nvSpPr>
              <p:spPr bwMode="auto">
                <a:xfrm>
                  <a:off x="1018"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99" name="Rectangle 746"/>
                <p:cNvSpPr>
                  <a:spLocks noChangeArrowheads="1"/>
                </p:cNvSpPr>
                <p:nvPr/>
              </p:nvSpPr>
              <p:spPr bwMode="auto">
                <a:xfrm>
                  <a:off x="1018"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100" name="Rectangle 747"/>
                <p:cNvSpPr>
                  <a:spLocks noChangeArrowheads="1"/>
                </p:cNvSpPr>
                <p:nvPr/>
              </p:nvSpPr>
              <p:spPr bwMode="auto">
                <a:xfrm>
                  <a:off x="1018"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101" name="Rectangle 748"/>
                <p:cNvSpPr>
                  <a:spLocks noChangeArrowheads="1"/>
                </p:cNvSpPr>
                <p:nvPr/>
              </p:nvSpPr>
              <p:spPr bwMode="auto">
                <a:xfrm>
                  <a:off x="1018"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102" name="Rectangle 749"/>
                <p:cNvSpPr>
                  <a:spLocks noChangeArrowheads="1"/>
                </p:cNvSpPr>
                <p:nvPr/>
              </p:nvSpPr>
              <p:spPr bwMode="auto">
                <a:xfrm>
                  <a:off x="1018"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103" name="Rectangle 750"/>
                <p:cNvSpPr>
                  <a:spLocks noChangeArrowheads="1"/>
                </p:cNvSpPr>
                <p:nvPr/>
              </p:nvSpPr>
              <p:spPr bwMode="auto">
                <a:xfrm>
                  <a:off x="1086"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104" name="Rectangle 751"/>
                <p:cNvSpPr>
                  <a:spLocks noChangeArrowheads="1"/>
                </p:cNvSpPr>
                <p:nvPr/>
              </p:nvSpPr>
              <p:spPr bwMode="auto">
                <a:xfrm>
                  <a:off x="1086"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105" name="Rectangle 752"/>
                <p:cNvSpPr>
                  <a:spLocks noChangeArrowheads="1"/>
                </p:cNvSpPr>
                <p:nvPr/>
              </p:nvSpPr>
              <p:spPr bwMode="auto">
                <a:xfrm>
                  <a:off x="1086"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106" name="Rectangle 753"/>
                <p:cNvSpPr>
                  <a:spLocks noChangeArrowheads="1"/>
                </p:cNvSpPr>
                <p:nvPr/>
              </p:nvSpPr>
              <p:spPr bwMode="auto">
                <a:xfrm>
                  <a:off x="1086"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107" name="Rectangle 754"/>
                <p:cNvSpPr>
                  <a:spLocks noChangeArrowheads="1"/>
                </p:cNvSpPr>
                <p:nvPr/>
              </p:nvSpPr>
              <p:spPr bwMode="auto">
                <a:xfrm>
                  <a:off x="1086"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108" name="Rectangle 755"/>
                <p:cNvSpPr>
                  <a:spLocks noChangeArrowheads="1"/>
                </p:cNvSpPr>
                <p:nvPr/>
              </p:nvSpPr>
              <p:spPr bwMode="auto">
                <a:xfrm>
                  <a:off x="1154"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109" name="Rectangle 756"/>
                <p:cNvSpPr>
                  <a:spLocks noChangeArrowheads="1"/>
                </p:cNvSpPr>
                <p:nvPr/>
              </p:nvSpPr>
              <p:spPr bwMode="auto">
                <a:xfrm>
                  <a:off x="1154"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110" name="Rectangle 757"/>
                <p:cNvSpPr>
                  <a:spLocks noChangeArrowheads="1"/>
                </p:cNvSpPr>
                <p:nvPr/>
              </p:nvSpPr>
              <p:spPr bwMode="auto">
                <a:xfrm>
                  <a:off x="1154"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111" name="Rectangle 758"/>
                <p:cNvSpPr>
                  <a:spLocks noChangeArrowheads="1"/>
                </p:cNvSpPr>
                <p:nvPr/>
              </p:nvSpPr>
              <p:spPr bwMode="auto">
                <a:xfrm>
                  <a:off x="1154"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112" name="Rectangle 759"/>
                <p:cNvSpPr>
                  <a:spLocks noChangeArrowheads="1"/>
                </p:cNvSpPr>
                <p:nvPr/>
              </p:nvSpPr>
              <p:spPr bwMode="auto">
                <a:xfrm>
                  <a:off x="1154"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113" name="Rectangle 760"/>
                <p:cNvSpPr>
                  <a:spLocks noChangeArrowheads="1"/>
                </p:cNvSpPr>
                <p:nvPr/>
              </p:nvSpPr>
              <p:spPr bwMode="auto">
                <a:xfrm>
                  <a:off x="1222"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114" name="Rectangle 761"/>
                <p:cNvSpPr>
                  <a:spLocks noChangeArrowheads="1"/>
                </p:cNvSpPr>
                <p:nvPr/>
              </p:nvSpPr>
              <p:spPr bwMode="auto">
                <a:xfrm>
                  <a:off x="1222"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115" name="Rectangle 762"/>
                <p:cNvSpPr>
                  <a:spLocks noChangeArrowheads="1"/>
                </p:cNvSpPr>
                <p:nvPr/>
              </p:nvSpPr>
              <p:spPr bwMode="auto">
                <a:xfrm>
                  <a:off x="1222"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116" name="Rectangle 763"/>
                <p:cNvSpPr>
                  <a:spLocks noChangeArrowheads="1"/>
                </p:cNvSpPr>
                <p:nvPr/>
              </p:nvSpPr>
              <p:spPr bwMode="auto">
                <a:xfrm>
                  <a:off x="1222"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117" name="Rectangle 764"/>
                <p:cNvSpPr>
                  <a:spLocks noChangeArrowheads="1"/>
                </p:cNvSpPr>
                <p:nvPr/>
              </p:nvSpPr>
              <p:spPr bwMode="auto">
                <a:xfrm>
                  <a:off x="1222"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118" name="Rectangle 765"/>
                <p:cNvSpPr>
                  <a:spLocks noChangeArrowheads="1"/>
                </p:cNvSpPr>
                <p:nvPr/>
              </p:nvSpPr>
              <p:spPr bwMode="auto">
                <a:xfrm>
                  <a:off x="1290"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119" name="Rectangle 766"/>
                <p:cNvSpPr>
                  <a:spLocks noChangeArrowheads="1"/>
                </p:cNvSpPr>
                <p:nvPr/>
              </p:nvSpPr>
              <p:spPr bwMode="auto">
                <a:xfrm>
                  <a:off x="1290"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120" name="Rectangle 767"/>
                <p:cNvSpPr>
                  <a:spLocks noChangeArrowheads="1"/>
                </p:cNvSpPr>
                <p:nvPr/>
              </p:nvSpPr>
              <p:spPr bwMode="auto">
                <a:xfrm>
                  <a:off x="1290"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121" name="Rectangle 768"/>
                <p:cNvSpPr>
                  <a:spLocks noChangeArrowheads="1"/>
                </p:cNvSpPr>
                <p:nvPr/>
              </p:nvSpPr>
              <p:spPr bwMode="auto">
                <a:xfrm>
                  <a:off x="1290"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122" name="Rectangle 769"/>
                <p:cNvSpPr>
                  <a:spLocks noChangeArrowheads="1"/>
                </p:cNvSpPr>
                <p:nvPr/>
              </p:nvSpPr>
              <p:spPr bwMode="auto">
                <a:xfrm>
                  <a:off x="1290"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grpSp>
            <p:nvGrpSpPr>
              <p:cNvPr id="1054" name="Group 1053"/>
              <p:cNvGrpSpPr/>
              <p:nvPr/>
            </p:nvGrpSpPr>
            <p:grpSpPr>
              <a:xfrm>
                <a:off x="2419901" y="2606926"/>
                <a:ext cx="241808" cy="600676"/>
                <a:chOff x="2318303" y="6672681"/>
                <a:chExt cx="241808" cy="600676"/>
              </a:xfrm>
              <a:grpFill/>
            </p:grpSpPr>
            <p:sp>
              <p:nvSpPr>
                <p:cNvPr id="1088" name="Rectangle 651"/>
                <p:cNvSpPr>
                  <a:spLocks noChangeArrowheads="1"/>
                </p:cNvSpPr>
                <p:nvPr/>
              </p:nvSpPr>
              <p:spPr bwMode="auto">
                <a:xfrm>
                  <a:off x="2318303" y="667268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89" name="Rectangle 652"/>
                <p:cNvSpPr>
                  <a:spLocks noChangeArrowheads="1"/>
                </p:cNvSpPr>
                <p:nvPr/>
              </p:nvSpPr>
              <p:spPr bwMode="auto">
                <a:xfrm>
                  <a:off x="2318303" y="6794225"/>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90" name="Rectangle 653"/>
                <p:cNvSpPr>
                  <a:spLocks noChangeArrowheads="1"/>
                </p:cNvSpPr>
                <p:nvPr/>
              </p:nvSpPr>
              <p:spPr bwMode="auto">
                <a:xfrm>
                  <a:off x="2318303" y="6914008"/>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91" name="Rectangle 654"/>
                <p:cNvSpPr>
                  <a:spLocks noChangeArrowheads="1"/>
                </p:cNvSpPr>
                <p:nvPr/>
              </p:nvSpPr>
              <p:spPr bwMode="auto">
                <a:xfrm>
                  <a:off x="2318303" y="703379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92" name="Rectangle 655"/>
                <p:cNvSpPr>
                  <a:spLocks noChangeArrowheads="1"/>
                </p:cNvSpPr>
                <p:nvPr/>
              </p:nvSpPr>
              <p:spPr bwMode="auto">
                <a:xfrm>
                  <a:off x="2318303" y="7153574"/>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93" name="Rectangle 656"/>
                <p:cNvSpPr>
                  <a:spLocks noChangeArrowheads="1"/>
                </p:cNvSpPr>
                <p:nvPr/>
              </p:nvSpPr>
              <p:spPr bwMode="auto">
                <a:xfrm>
                  <a:off x="2439207" y="667268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94" name="Rectangle 657"/>
                <p:cNvSpPr>
                  <a:spLocks noChangeArrowheads="1"/>
                </p:cNvSpPr>
                <p:nvPr/>
              </p:nvSpPr>
              <p:spPr bwMode="auto">
                <a:xfrm>
                  <a:off x="2439207" y="6794225"/>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95" name="Rectangle 658"/>
                <p:cNvSpPr>
                  <a:spLocks noChangeArrowheads="1"/>
                </p:cNvSpPr>
                <p:nvPr/>
              </p:nvSpPr>
              <p:spPr bwMode="auto">
                <a:xfrm>
                  <a:off x="2439207" y="6914008"/>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96" name="Rectangle 659"/>
                <p:cNvSpPr>
                  <a:spLocks noChangeArrowheads="1"/>
                </p:cNvSpPr>
                <p:nvPr/>
              </p:nvSpPr>
              <p:spPr bwMode="auto">
                <a:xfrm>
                  <a:off x="2439207" y="703379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97" name="Rectangle 660"/>
                <p:cNvSpPr>
                  <a:spLocks noChangeArrowheads="1"/>
                </p:cNvSpPr>
                <p:nvPr/>
              </p:nvSpPr>
              <p:spPr bwMode="auto">
                <a:xfrm>
                  <a:off x="2439207" y="7153574"/>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grpSp>
            <p:nvGrpSpPr>
              <p:cNvPr id="1055" name="Group 1054"/>
              <p:cNvGrpSpPr/>
              <p:nvPr/>
            </p:nvGrpSpPr>
            <p:grpSpPr>
              <a:xfrm>
                <a:off x="3246825" y="2611331"/>
                <a:ext cx="241808" cy="600676"/>
                <a:chOff x="2318303" y="6672681"/>
                <a:chExt cx="241808" cy="600676"/>
              </a:xfrm>
              <a:grpFill/>
            </p:grpSpPr>
            <p:sp>
              <p:nvSpPr>
                <p:cNvPr id="1078" name="Rectangle 651"/>
                <p:cNvSpPr>
                  <a:spLocks noChangeArrowheads="1"/>
                </p:cNvSpPr>
                <p:nvPr/>
              </p:nvSpPr>
              <p:spPr bwMode="auto">
                <a:xfrm>
                  <a:off x="2318303" y="667268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79" name="Rectangle 652"/>
                <p:cNvSpPr>
                  <a:spLocks noChangeArrowheads="1"/>
                </p:cNvSpPr>
                <p:nvPr/>
              </p:nvSpPr>
              <p:spPr bwMode="auto">
                <a:xfrm>
                  <a:off x="2318303" y="6794225"/>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80" name="Rectangle 653"/>
                <p:cNvSpPr>
                  <a:spLocks noChangeArrowheads="1"/>
                </p:cNvSpPr>
                <p:nvPr/>
              </p:nvSpPr>
              <p:spPr bwMode="auto">
                <a:xfrm>
                  <a:off x="2318303" y="6914008"/>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81" name="Rectangle 654"/>
                <p:cNvSpPr>
                  <a:spLocks noChangeArrowheads="1"/>
                </p:cNvSpPr>
                <p:nvPr/>
              </p:nvSpPr>
              <p:spPr bwMode="auto">
                <a:xfrm>
                  <a:off x="2318303" y="703379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82" name="Rectangle 655"/>
                <p:cNvSpPr>
                  <a:spLocks noChangeArrowheads="1"/>
                </p:cNvSpPr>
                <p:nvPr/>
              </p:nvSpPr>
              <p:spPr bwMode="auto">
                <a:xfrm>
                  <a:off x="2318303" y="7153574"/>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83" name="Rectangle 656"/>
                <p:cNvSpPr>
                  <a:spLocks noChangeArrowheads="1"/>
                </p:cNvSpPr>
                <p:nvPr/>
              </p:nvSpPr>
              <p:spPr bwMode="auto">
                <a:xfrm>
                  <a:off x="2439207" y="667268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84" name="Rectangle 657"/>
                <p:cNvSpPr>
                  <a:spLocks noChangeArrowheads="1"/>
                </p:cNvSpPr>
                <p:nvPr/>
              </p:nvSpPr>
              <p:spPr bwMode="auto">
                <a:xfrm>
                  <a:off x="2439207" y="6794225"/>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85" name="Rectangle 658"/>
                <p:cNvSpPr>
                  <a:spLocks noChangeArrowheads="1"/>
                </p:cNvSpPr>
                <p:nvPr/>
              </p:nvSpPr>
              <p:spPr bwMode="auto">
                <a:xfrm>
                  <a:off x="2439207" y="6914008"/>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86" name="Rectangle 659"/>
                <p:cNvSpPr>
                  <a:spLocks noChangeArrowheads="1"/>
                </p:cNvSpPr>
                <p:nvPr/>
              </p:nvSpPr>
              <p:spPr bwMode="auto">
                <a:xfrm>
                  <a:off x="2439207" y="703379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87" name="Rectangle 660"/>
                <p:cNvSpPr>
                  <a:spLocks noChangeArrowheads="1"/>
                </p:cNvSpPr>
                <p:nvPr/>
              </p:nvSpPr>
              <p:spPr bwMode="auto">
                <a:xfrm>
                  <a:off x="2439207" y="7153574"/>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grpSp>
            <p:nvGrpSpPr>
              <p:cNvPr id="1056" name="Group 1055"/>
              <p:cNvGrpSpPr/>
              <p:nvPr/>
            </p:nvGrpSpPr>
            <p:grpSpPr>
              <a:xfrm>
                <a:off x="4034280" y="2604631"/>
                <a:ext cx="241808" cy="600676"/>
                <a:chOff x="2318303" y="6672681"/>
                <a:chExt cx="241808" cy="600676"/>
              </a:xfrm>
              <a:grpFill/>
            </p:grpSpPr>
            <p:sp>
              <p:nvSpPr>
                <p:cNvPr id="1068" name="Rectangle 651"/>
                <p:cNvSpPr>
                  <a:spLocks noChangeArrowheads="1"/>
                </p:cNvSpPr>
                <p:nvPr/>
              </p:nvSpPr>
              <p:spPr bwMode="auto">
                <a:xfrm>
                  <a:off x="2318303" y="667268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69" name="Rectangle 652"/>
                <p:cNvSpPr>
                  <a:spLocks noChangeArrowheads="1"/>
                </p:cNvSpPr>
                <p:nvPr/>
              </p:nvSpPr>
              <p:spPr bwMode="auto">
                <a:xfrm>
                  <a:off x="2318303" y="6794225"/>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70" name="Rectangle 653"/>
                <p:cNvSpPr>
                  <a:spLocks noChangeArrowheads="1"/>
                </p:cNvSpPr>
                <p:nvPr/>
              </p:nvSpPr>
              <p:spPr bwMode="auto">
                <a:xfrm>
                  <a:off x="2318303" y="6914008"/>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71" name="Rectangle 654"/>
                <p:cNvSpPr>
                  <a:spLocks noChangeArrowheads="1"/>
                </p:cNvSpPr>
                <p:nvPr/>
              </p:nvSpPr>
              <p:spPr bwMode="auto">
                <a:xfrm>
                  <a:off x="2318303" y="703379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72" name="Rectangle 655"/>
                <p:cNvSpPr>
                  <a:spLocks noChangeArrowheads="1"/>
                </p:cNvSpPr>
                <p:nvPr/>
              </p:nvSpPr>
              <p:spPr bwMode="auto">
                <a:xfrm>
                  <a:off x="2318303" y="7153574"/>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73" name="Rectangle 656"/>
                <p:cNvSpPr>
                  <a:spLocks noChangeArrowheads="1"/>
                </p:cNvSpPr>
                <p:nvPr/>
              </p:nvSpPr>
              <p:spPr bwMode="auto">
                <a:xfrm>
                  <a:off x="2439207" y="667268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74" name="Rectangle 657"/>
                <p:cNvSpPr>
                  <a:spLocks noChangeArrowheads="1"/>
                </p:cNvSpPr>
                <p:nvPr/>
              </p:nvSpPr>
              <p:spPr bwMode="auto">
                <a:xfrm>
                  <a:off x="2439207" y="6794225"/>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75" name="Rectangle 658"/>
                <p:cNvSpPr>
                  <a:spLocks noChangeArrowheads="1"/>
                </p:cNvSpPr>
                <p:nvPr/>
              </p:nvSpPr>
              <p:spPr bwMode="auto">
                <a:xfrm>
                  <a:off x="2439207" y="6914008"/>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76" name="Rectangle 659"/>
                <p:cNvSpPr>
                  <a:spLocks noChangeArrowheads="1"/>
                </p:cNvSpPr>
                <p:nvPr/>
              </p:nvSpPr>
              <p:spPr bwMode="auto">
                <a:xfrm>
                  <a:off x="2439207" y="703379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77" name="Rectangle 660"/>
                <p:cNvSpPr>
                  <a:spLocks noChangeArrowheads="1"/>
                </p:cNvSpPr>
                <p:nvPr/>
              </p:nvSpPr>
              <p:spPr bwMode="auto">
                <a:xfrm>
                  <a:off x="2439207" y="7153574"/>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grpSp>
            <p:nvGrpSpPr>
              <p:cNvPr id="1057" name="Group 1056"/>
              <p:cNvGrpSpPr/>
              <p:nvPr/>
            </p:nvGrpSpPr>
            <p:grpSpPr>
              <a:xfrm>
                <a:off x="4881696" y="2611454"/>
                <a:ext cx="241808" cy="600676"/>
                <a:chOff x="2318303" y="6672681"/>
                <a:chExt cx="241808" cy="600676"/>
              </a:xfrm>
              <a:grpFill/>
            </p:grpSpPr>
            <p:sp>
              <p:nvSpPr>
                <p:cNvPr id="1058" name="Rectangle 651"/>
                <p:cNvSpPr>
                  <a:spLocks noChangeArrowheads="1"/>
                </p:cNvSpPr>
                <p:nvPr/>
              </p:nvSpPr>
              <p:spPr bwMode="auto">
                <a:xfrm>
                  <a:off x="2318303" y="667268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59" name="Rectangle 652"/>
                <p:cNvSpPr>
                  <a:spLocks noChangeArrowheads="1"/>
                </p:cNvSpPr>
                <p:nvPr/>
              </p:nvSpPr>
              <p:spPr bwMode="auto">
                <a:xfrm>
                  <a:off x="2318303" y="6794225"/>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60" name="Rectangle 653"/>
                <p:cNvSpPr>
                  <a:spLocks noChangeArrowheads="1"/>
                </p:cNvSpPr>
                <p:nvPr/>
              </p:nvSpPr>
              <p:spPr bwMode="auto">
                <a:xfrm>
                  <a:off x="2318303" y="6914008"/>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61" name="Rectangle 654"/>
                <p:cNvSpPr>
                  <a:spLocks noChangeArrowheads="1"/>
                </p:cNvSpPr>
                <p:nvPr/>
              </p:nvSpPr>
              <p:spPr bwMode="auto">
                <a:xfrm>
                  <a:off x="2318303" y="703379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62" name="Rectangle 655"/>
                <p:cNvSpPr>
                  <a:spLocks noChangeArrowheads="1"/>
                </p:cNvSpPr>
                <p:nvPr/>
              </p:nvSpPr>
              <p:spPr bwMode="auto">
                <a:xfrm>
                  <a:off x="2318303" y="7153574"/>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63" name="Rectangle 656"/>
                <p:cNvSpPr>
                  <a:spLocks noChangeArrowheads="1"/>
                </p:cNvSpPr>
                <p:nvPr/>
              </p:nvSpPr>
              <p:spPr bwMode="auto">
                <a:xfrm>
                  <a:off x="2439207" y="667268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64" name="Rectangle 657"/>
                <p:cNvSpPr>
                  <a:spLocks noChangeArrowheads="1"/>
                </p:cNvSpPr>
                <p:nvPr/>
              </p:nvSpPr>
              <p:spPr bwMode="auto">
                <a:xfrm>
                  <a:off x="2439207" y="6794225"/>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65" name="Rectangle 658"/>
                <p:cNvSpPr>
                  <a:spLocks noChangeArrowheads="1"/>
                </p:cNvSpPr>
                <p:nvPr/>
              </p:nvSpPr>
              <p:spPr bwMode="auto">
                <a:xfrm>
                  <a:off x="2439207" y="6914008"/>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66" name="Rectangle 659"/>
                <p:cNvSpPr>
                  <a:spLocks noChangeArrowheads="1"/>
                </p:cNvSpPr>
                <p:nvPr/>
              </p:nvSpPr>
              <p:spPr bwMode="auto">
                <a:xfrm>
                  <a:off x="2439207" y="703379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67" name="Rectangle 660"/>
                <p:cNvSpPr>
                  <a:spLocks noChangeArrowheads="1"/>
                </p:cNvSpPr>
                <p:nvPr/>
              </p:nvSpPr>
              <p:spPr bwMode="auto">
                <a:xfrm>
                  <a:off x="2439207" y="7153574"/>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sp>
            <p:nvSpPr>
              <p:cNvPr id="1199" name="Rectangle 636"/>
              <p:cNvSpPr>
                <a:spLocks noChangeArrowheads="1"/>
              </p:cNvSpPr>
              <p:nvPr/>
            </p:nvSpPr>
            <p:spPr bwMode="auto">
              <a:xfrm>
                <a:off x="1811314" y="3209279"/>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00" name="Rectangle 637"/>
              <p:cNvSpPr>
                <a:spLocks noChangeArrowheads="1"/>
              </p:cNvSpPr>
              <p:nvPr/>
            </p:nvSpPr>
            <p:spPr bwMode="auto">
              <a:xfrm>
                <a:off x="1811314" y="3330823"/>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01" name="Rectangle 638"/>
              <p:cNvSpPr>
                <a:spLocks noChangeArrowheads="1"/>
              </p:cNvSpPr>
              <p:nvPr/>
            </p:nvSpPr>
            <p:spPr bwMode="auto">
              <a:xfrm>
                <a:off x="1811314" y="3450606"/>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02" name="Rectangle 639"/>
              <p:cNvSpPr>
                <a:spLocks noChangeArrowheads="1"/>
              </p:cNvSpPr>
              <p:nvPr/>
            </p:nvSpPr>
            <p:spPr bwMode="auto">
              <a:xfrm>
                <a:off x="1811314" y="3570389"/>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03" name="Rectangle 640"/>
              <p:cNvSpPr>
                <a:spLocks noChangeArrowheads="1"/>
              </p:cNvSpPr>
              <p:nvPr/>
            </p:nvSpPr>
            <p:spPr bwMode="auto">
              <a:xfrm>
                <a:off x="1811314" y="3690172"/>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04" name="Rectangle 641"/>
              <p:cNvSpPr>
                <a:spLocks noChangeArrowheads="1"/>
              </p:cNvSpPr>
              <p:nvPr/>
            </p:nvSpPr>
            <p:spPr bwMode="auto">
              <a:xfrm>
                <a:off x="1932218" y="3209279"/>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05" name="Rectangle 642"/>
              <p:cNvSpPr>
                <a:spLocks noChangeArrowheads="1"/>
              </p:cNvSpPr>
              <p:nvPr/>
            </p:nvSpPr>
            <p:spPr bwMode="auto">
              <a:xfrm>
                <a:off x="1932218" y="3330823"/>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06" name="Rectangle 643"/>
              <p:cNvSpPr>
                <a:spLocks noChangeArrowheads="1"/>
              </p:cNvSpPr>
              <p:nvPr/>
            </p:nvSpPr>
            <p:spPr bwMode="auto">
              <a:xfrm>
                <a:off x="1932218" y="3450606"/>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07" name="Rectangle 644"/>
              <p:cNvSpPr>
                <a:spLocks noChangeArrowheads="1"/>
              </p:cNvSpPr>
              <p:nvPr/>
            </p:nvSpPr>
            <p:spPr bwMode="auto">
              <a:xfrm>
                <a:off x="1932218" y="3570389"/>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08" name="Rectangle 645"/>
              <p:cNvSpPr>
                <a:spLocks noChangeArrowheads="1"/>
              </p:cNvSpPr>
              <p:nvPr/>
            </p:nvSpPr>
            <p:spPr bwMode="auto">
              <a:xfrm>
                <a:off x="1932218" y="3690172"/>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09" name="Rectangle 646"/>
              <p:cNvSpPr>
                <a:spLocks noChangeArrowheads="1"/>
              </p:cNvSpPr>
              <p:nvPr/>
            </p:nvSpPr>
            <p:spPr bwMode="auto">
              <a:xfrm>
                <a:off x="2053122" y="3209279"/>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10" name="Rectangle 647"/>
              <p:cNvSpPr>
                <a:spLocks noChangeArrowheads="1"/>
              </p:cNvSpPr>
              <p:nvPr/>
            </p:nvSpPr>
            <p:spPr bwMode="auto">
              <a:xfrm>
                <a:off x="2053122" y="3330823"/>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11" name="Rectangle 648"/>
              <p:cNvSpPr>
                <a:spLocks noChangeArrowheads="1"/>
              </p:cNvSpPr>
              <p:nvPr/>
            </p:nvSpPr>
            <p:spPr bwMode="auto">
              <a:xfrm>
                <a:off x="2053122" y="3450606"/>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12" name="Rectangle 649"/>
              <p:cNvSpPr>
                <a:spLocks noChangeArrowheads="1"/>
              </p:cNvSpPr>
              <p:nvPr/>
            </p:nvSpPr>
            <p:spPr bwMode="auto">
              <a:xfrm>
                <a:off x="2053122" y="3570389"/>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13" name="Rectangle 650"/>
              <p:cNvSpPr>
                <a:spLocks noChangeArrowheads="1"/>
              </p:cNvSpPr>
              <p:nvPr/>
            </p:nvSpPr>
            <p:spPr bwMode="auto">
              <a:xfrm>
                <a:off x="2053122" y="3690172"/>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14" name="Rectangle 651"/>
              <p:cNvSpPr>
                <a:spLocks noChangeArrowheads="1"/>
              </p:cNvSpPr>
              <p:nvPr/>
            </p:nvSpPr>
            <p:spPr bwMode="auto">
              <a:xfrm>
                <a:off x="2174026" y="3209279"/>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15" name="Rectangle 652"/>
              <p:cNvSpPr>
                <a:spLocks noChangeArrowheads="1"/>
              </p:cNvSpPr>
              <p:nvPr/>
            </p:nvSpPr>
            <p:spPr bwMode="auto">
              <a:xfrm>
                <a:off x="2174026" y="3330823"/>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16" name="Rectangle 653"/>
              <p:cNvSpPr>
                <a:spLocks noChangeArrowheads="1"/>
              </p:cNvSpPr>
              <p:nvPr/>
            </p:nvSpPr>
            <p:spPr bwMode="auto">
              <a:xfrm>
                <a:off x="2174026" y="3450606"/>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17" name="Rectangle 654"/>
              <p:cNvSpPr>
                <a:spLocks noChangeArrowheads="1"/>
              </p:cNvSpPr>
              <p:nvPr/>
            </p:nvSpPr>
            <p:spPr bwMode="auto">
              <a:xfrm>
                <a:off x="2174026" y="3570389"/>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18" name="Rectangle 655"/>
              <p:cNvSpPr>
                <a:spLocks noChangeArrowheads="1"/>
              </p:cNvSpPr>
              <p:nvPr/>
            </p:nvSpPr>
            <p:spPr bwMode="auto">
              <a:xfrm>
                <a:off x="2174026" y="3690172"/>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19" name="Rectangle 656"/>
              <p:cNvSpPr>
                <a:spLocks noChangeArrowheads="1"/>
              </p:cNvSpPr>
              <p:nvPr/>
            </p:nvSpPr>
            <p:spPr bwMode="auto">
              <a:xfrm>
                <a:off x="2294930" y="3209279"/>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20" name="Rectangle 657"/>
              <p:cNvSpPr>
                <a:spLocks noChangeArrowheads="1"/>
              </p:cNvSpPr>
              <p:nvPr/>
            </p:nvSpPr>
            <p:spPr bwMode="auto">
              <a:xfrm>
                <a:off x="2294930" y="3330823"/>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21" name="Rectangle 658"/>
              <p:cNvSpPr>
                <a:spLocks noChangeArrowheads="1"/>
              </p:cNvSpPr>
              <p:nvPr/>
            </p:nvSpPr>
            <p:spPr bwMode="auto">
              <a:xfrm>
                <a:off x="2294930" y="3450606"/>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22" name="Rectangle 659"/>
              <p:cNvSpPr>
                <a:spLocks noChangeArrowheads="1"/>
              </p:cNvSpPr>
              <p:nvPr/>
            </p:nvSpPr>
            <p:spPr bwMode="auto">
              <a:xfrm>
                <a:off x="2294930" y="3570389"/>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23" name="Rectangle 660"/>
              <p:cNvSpPr>
                <a:spLocks noChangeArrowheads="1"/>
              </p:cNvSpPr>
              <p:nvPr/>
            </p:nvSpPr>
            <p:spPr bwMode="auto">
              <a:xfrm>
                <a:off x="2294930" y="3690172"/>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nvGrpSpPr>
              <p:cNvPr id="1224" name="Group 666"/>
              <p:cNvGrpSpPr>
                <a:grpSpLocks/>
              </p:cNvGrpSpPr>
              <p:nvPr/>
            </p:nvGrpSpPr>
            <p:grpSpPr bwMode="auto">
              <a:xfrm>
                <a:off x="2662976" y="3209279"/>
                <a:ext cx="604520" cy="600676"/>
                <a:chOff x="1018" y="1842"/>
                <a:chExt cx="340" cy="341"/>
              </a:xfrm>
              <a:grpFill/>
              <a:effectLst>
                <a:outerShdw blurRad="50800" dist="38100" dir="2700000" algn="tl" rotWithShape="0">
                  <a:prstClr val="black">
                    <a:alpha val="40000"/>
                  </a:prstClr>
                </a:outerShdw>
              </a:effectLst>
            </p:grpSpPr>
            <p:sp>
              <p:nvSpPr>
                <p:cNvPr id="1347" name="Rectangle 667"/>
                <p:cNvSpPr>
                  <a:spLocks noChangeArrowheads="1"/>
                </p:cNvSpPr>
                <p:nvPr/>
              </p:nvSpPr>
              <p:spPr bwMode="auto">
                <a:xfrm>
                  <a:off x="1018"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48" name="Rectangle 668"/>
                <p:cNvSpPr>
                  <a:spLocks noChangeArrowheads="1"/>
                </p:cNvSpPr>
                <p:nvPr/>
              </p:nvSpPr>
              <p:spPr bwMode="auto">
                <a:xfrm>
                  <a:off x="1018"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49" name="Rectangle 669"/>
                <p:cNvSpPr>
                  <a:spLocks noChangeArrowheads="1"/>
                </p:cNvSpPr>
                <p:nvPr/>
              </p:nvSpPr>
              <p:spPr bwMode="auto">
                <a:xfrm>
                  <a:off x="1018"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50" name="Rectangle 670"/>
                <p:cNvSpPr>
                  <a:spLocks noChangeArrowheads="1"/>
                </p:cNvSpPr>
                <p:nvPr/>
              </p:nvSpPr>
              <p:spPr bwMode="auto">
                <a:xfrm>
                  <a:off x="1018"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51" name="Rectangle 671"/>
                <p:cNvSpPr>
                  <a:spLocks noChangeArrowheads="1"/>
                </p:cNvSpPr>
                <p:nvPr/>
              </p:nvSpPr>
              <p:spPr bwMode="auto">
                <a:xfrm>
                  <a:off x="1018"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52" name="Rectangle 672"/>
                <p:cNvSpPr>
                  <a:spLocks noChangeArrowheads="1"/>
                </p:cNvSpPr>
                <p:nvPr/>
              </p:nvSpPr>
              <p:spPr bwMode="auto">
                <a:xfrm>
                  <a:off x="1086"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53" name="Rectangle 673"/>
                <p:cNvSpPr>
                  <a:spLocks noChangeArrowheads="1"/>
                </p:cNvSpPr>
                <p:nvPr/>
              </p:nvSpPr>
              <p:spPr bwMode="auto">
                <a:xfrm>
                  <a:off x="1086"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54" name="Rectangle 674"/>
                <p:cNvSpPr>
                  <a:spLocks noChangeArrowheads="1"/>
                </p:cNvSpPr>
                <p:nvPr/>
              </p:nvSpPr>
              <p:spPr bwMode="auto">
                <a:xfrm>
                  <a:off x="1086"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55" name="Rectangle 675"/>
                <p:cNvSpPr>
                  <a:spLocks noChangeArrowheads="1"/>
                </p:cNvSpPr>
                <p:nvPr/>
              </p:nvSpPr>
              <p:spPr bwMode="auto">
                <a:xfrm>
                  <a:off x="1086"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56" name="Rectangle 676"/>
                <p:cNvSpPr>
                  <a:spLocks noChangeArrowheads="1"/>
                </p:cNvSpPr>
                <p:nvPr/>
              </p:nvSpPr>
              <p:spPr bwMode="auto">
                <a:xfrm>
                  <a:off x="1086"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57" name="Rectangle 677"/>
                <p:cNvSpPr>
                  <a:spLocks noChangeArrowheads="1"/>
                </p:cNvSpPr>
                <p:nvPr/>
              </p:nvSpPr>
              <p:spPr bwMode="auto">
                <a:xfrm>
                  <a:off x="1154"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58" name="Rectangle 678"/>
                <p:cNvSpPr>
                  <a:spLocks noChangeArrowheads="1"/>
                </p:cNvSpPr>
                <p:nvPr/>
              </p:nvSpPr>
              <p:spPr bwMode="auto">
                <a:xfrm>
                  <a:off x="1154"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59" name="Rectangle 679"/>
                <p:cNvSpPr>
                  <a:spLocks noChangeArrowheads="1"/>
                </p:cNvSpPr>
                <p:nvPr/>
              </p:nvSpPr>
              <p:spPr bwMode="auto">
                <a:xfrm>
                  <a:off x="1154"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60" name="Rectangle 680"/>
                <p:cNvSpPr>
                  <a:spLocks noChangeArrowheads="1"/>
                </p:cNvSpPr>
                <p:nvPr/>
              </p:nvSpPr>
              <p:spPr bwMode="auto">
                <a:xfrm>
                  <a:off x="1154"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61" name="Rectangle 681"/>
                <p:cNvSpPr>
                  <a:spLocks noChangeArrowheads="1"/>
                </p:cNvSpPr>
                <p:nvPr/>
              </p:nvSpPr>
              <p:spPr bwMode="auto">
                <a:xfrm>
                  <a:off x="1154"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62" name="Rectangle 682"/>
                <p:cNvSpPr>
                  <a:spLocks noChangeArrowheads="1"/>
                </p:cNvSpPr>
                <p:nvPr/>
              </p:nvSpPr>
              <p:spPr bwMode="auto">
                <a:xfrm>
                  <a:off x="1222"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63" name="Rectangle 683"/>
                <p:cNvSpPr>
                  <a:spLocks noChangeArrowheads="1"/>
                </p:cNvSpPr>
                <p:nvPr/>
              </p:nvSpPr>
              <p:spPr bwMode="auto">
                <a:xfrm>
                  <a:off x="1222"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64" name="Rectangle 684"/>
                <p:cNvSpPr>
                  <a:spLocks noChangeArrowheads="1"/>
                </p:cNvSpPr>
                <p:nvPr/>
              </p:nvSpPr>
              <p:spPr bwMode="auto">
                <a:xfrm>
                  <a:off x="1222"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65" name="Rectangle 685"/>
                <p:cNvSpPr>
                  <a:spLocks noChangeArrowheads="1"/>
                </p:cNvSpPr>
                <p:nvPr/>
              </p:nvSpPr>
              <p:spPr bwMode="auto">
                <a:xfrm>
                  <a:off x="1222"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66" name="Rectangle 686"/>
                <p:cNvSpPr>
                  <a:spLocks noChangeArrowheads="1"/>
                </p:cNvSpPr>
                <p:nvPr/>
              </p:nvSpPr>
              <p:spPr bwMode="auto">
                <a:xfrm>
                  <a:off x="1222"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67" name="Rectangle 687"/>
                <p:cNvSpPr>
                  <a:spLocks noChangeArrowheads="1"/>
                </p:cNvSpPr>
                <p:nvPr/>
              </p:nvSpPr>
              <p:spPr bwMode="auto">
                <a:xfrm>
                  <a:off x="1290"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68" name="Rectangle 688"/>
                <p:cNvSpPr>
                  <a:spLocks noChangeArrowheads="1"/>
                </p:cNvSpPr>
                <p:nvPr/>
              </p:nvSpPr>
              <p:spPr bwMode="auto">
                <a:xfrm>
                  <a:off x="1290"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69" name="Rectangle 689"/>
                <p:cNvSpPr>
                  <a:spLocks noChangeArrowheads="1"/>
                </p:cNvSpPr>
                <p:nvPr/>
              </p:nvSpPr>
              <p:spPr bwMode="auto">
                <a:xfrm>
                  <a:off x="1290"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70" name="Rectangle 690"/>
                <p:cNvSpPr>
                  <a:spLocks noChangeArrowheads="1"/>
                </p:cNvSpPr>
                <p:nvPr/>
              </p:nvSpPr>
              <p:spPr bwMode="auto">
                <a:xfrm>
                  <a:off x="1290"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71" name="Rectangle 691"/>
                <p:cNvSpPr>
                  <a:spLocks noChangeArrowheads="1"/>
                </p:cNvSpPr>
                <p:nvPr/>
              </p:nvSpPr>
              <p:spPr bwMode="auto">
                <a:xfrm>
                  <a:off x="1290"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grpSp>
            <p:nvGrpSpPr>
              <p:cNvPr id="1225" name="Group 692"/>
              <p:cNvGrpSpPr>
                <a:grpSpLocks/>
              </p:cNvGrpSpPr>
              <p:nvPr/>
            </p:nvGrpSpPr>
            <p:grpSpPr bwMode="auto">
              <a:xfrm>
                <a:off x="3468410" y="3209279"/>
                <a:ext cx="604520" cy="600676"/>
                <a:chOff x="1018" y="1842"/>
                <a:chExt cx="340" cy="341"/>
              </a:xfrm>
              <a:grpFill/>
              <a:effectLst>
                <a:outerShdw blurRad="50800" dist="38100" dir="2700000" algn="tl" rotWithShape="0">
                  <a:prstClr val="black">
                    <a:alpha val="40000"/>
                  </a:prstClr>
                </a:outerShdw>
              </a:effectLst>
            </p:grpSpPr>
            <p:sp>
              <p:nvSpPr>
                <p:cNvPr id="1322" name="Rectangle 693"/>
                <p:cNvSpPr>
                  <a:spLocks noChangeArrowheads="1"/>
                </p:cNvSpPr>
                <p:nvPr/>
              </p:nvSpPr>
              <p:spPr bwMode="auto">
                <a:xfrm>
                  <a:off x="1018"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23" name="Rectangle 694"/>
                <p:cNvSpPr>
                  <a:spLocks noChangeArrowheads="1"/>
                </p:cNvSpPr>
                <p:nvPr/>
              </p:nvSpPr>
              <p:spPr bwMode="auto">
                <a:xfrm>
                  <a:off x="1018"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24" name="Rectangle 695"/>
                <p:cNvSpPr>
                  <a:spLocks noChangeArrowheads="1"/>
                </p:cNvSpPr>
                <p:nvPr/>
              </p:nvSpPr>
              <p:spPr bwMode="auto">
                <a:xfrm>
                  <a:off x="1018"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25" name="Rectangle 696"/>
                <p:cNvSpPr>
                  <a:spLocks noChangeArrowheads="1"/>
                </p:cNvSpPr>
                <p:nvPr/>
              </p:nvSpPr>
              <p:spPr bwMode="auto">
                <a:xfrm>
                  <a:off x="1018"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26" name="Rectangle 697"/>
                <p:cNvSpPr>
                  <a:spLocks noChangeArrowheads="1"/>
                </p:cNvSpPr>
                <p:nvPr/>
              </p:nvSpPr>
              <p:spPr bwMode="auto">
                <a:xfrm>
                  <a:off x="1018"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27" name="Rectangle 698"/>
                <p:cNvSpPr>
                  <a:spLocks noChangeArrowheads="1"/>
                </p:cNvSpPr>
                <p:nvPr/>
              </p:nvSpPr>
              <p:spPr bwMode="auto">
                <a:xfrm>
                  <a:off x="1086"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28" name="Rectangle 699"/>
                <p:cNvSpPr>
                  <a:spLocks noChangeArrowheads="1"/>
                </p:cNvSpPr>
                <p:nvPr/>
              </p:nvSpPr>
              <p:spPr bwMode="auto">
                <a:xfrm>
                  <a:off x="1086"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29" name="Rectangle 700"/>
                <p:cNvSpPr>
                  <a:spLocks noChangeArrowheads="1"/>
                </p:cNvSpPr>
                <p:nvPr/>
              </p:nvSpPr>
              <p:spPr bwMode="auto">
                <a:xfrm>
                  <a:off x="1086"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30" name="Rectangle 701"/>
                <p:cNvSpPr>
                  <a:spLocks noChangeArrowheads="1"/>
                </p:cNvSpPr>
                <p:nvPr/>
              </p:nvSpPr>
              <p:spPr bwMode="auto">
                <a:xfrm>
                  <a:off x="1086"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31" name="Rectangle 702"/>
                <p:cNvSpPr>
                  <a:spLocks noChangeArrowheads="1"/>
                </p:cNvSpPr>
                <p:nvPr/>
              </p:nvSpPr>
              <p:spPr bwMode="auto">
                <a:xfrm>
                  <a:off x="1086"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32" name="Rectangle 703"/>
                <p:cNvSpPr>
                  <a:spLocks noChangeArrowheads="1"/>
                </p:cNvSpPr>
                <p:nvPr/>
              </p:nvSpPr>
              <p:spPr bwMode="auto">
                <a:xfrm>
                  <a:off x="1154"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33" name="Rectangle 704"/>
                <p:cNvSpPr>
                  <a:spLocks noChangeArrowheads="1"/>
                </p:cNvSpPr>
                <p:nvPr/>
              </p:nvSpPr>
              <p:spPr bwMode="auto">
                <a:xfrm>
                  <a:off x="1154"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34" name="Rectangle 705"/>
                <p:cNvSpPr>
                  <a:spLocks noChangeArrowheads="1"/>
                </p:cNvSpPr>
                <p:nvPr/>
              </p:nvSpPr>
              <p:spPr bwMode="auto">
                <a:xfrm>
                  <a:off x="1154"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35" name="Rectangle 706"/>
                <p:cNvSpPr>
                  <a:spLocks noChangeArrowheads="1"/>
                </p:cNvSpPr>
                <p:nvPr/>
              </p:nvSpPr>
              <p:spPr bwMode="auto">
                <a:xfrm>
                  <a:off x="1154"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36" name="Rectangle 707"/>
                <p:cNvSpPr>
                  <a:spLocks noChangeArrowheads="1"/>
                </p:cNvSpPr>
                <p:nvPr/>
              </p:nvSpPr>
              <p:spPr bwMode="auto">
                <a:xfrm>
                  <a:off x="1154"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37" name="Rectangle 708"/>
                <p:cNvSpPr>
                  <a:spLocks noChangeArrowheads="1"/>
                </p:cNvSpPr>
                <p:nvPr/>
              </p:nvSpPr>
              <p:spPr bwMode="auto">
                <a:xfrm>
                  <a:off x="1222"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38" name="Rectangle 709"/>
                <p:cNvSpPr>
                  <a:spLocks noChangeArrowheads="1"/>
                </p:cNvSpPr>
                <p:nvPr/>
              </p:nvSpPr>
              <p:spPr bwMode="auto">
                <a:xfrm>
                  <a:off x="1222"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39" name="Rectangle 710"/>
                <p:cNvSpPr>
                  <a:spLocks noChangeArrowheads="1"/>
                </p:cNvSpPr>
                <p:nvPr/>
              </p:nvSpPr>
              <p:spPr bwMode="auto">
                <a:xfrm>
                  <a:off x="1222"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40" name="Rectangle 711"/>
                <p:cNvSpPr>
                  <a:spLocks noChangeArrowheads="1"/>
                </p:cNvSpPr>
                <p:nvPr/>
              </p:nvSpPr>
              <p:spPr bwMode="auto">
                <a:xfrm>
                  <a:off x="1222"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41" name="Rectangle 712"/>
                <p:cNvSpPr>
                  <a:spLocks noChangeArrowheads="1"/>
                </p:cNvSpPr>
                <p:nvPr/>
              </p:nvSpPr>
              <p:spPr bwMode="auto">
                <a:xfrm>
                  <a:off x="1222"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42" name="Rectangle 713"/>
                <p:cNvSpPr>
                  <a:spLocks noChangeArrowheads="1"/>
                </p:cNvSpPr>
                <p:nvPr/>
              </p:nvSpPr>
              <p:spPr bwMode="auto">
                <a:xfrm>
                  <a:off x="1290"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43" name="Rectangle 714"/>
                <p:cNvSpPr>
                  <a:spLocks noChangeArrowheads="1"/>
                </p:cNvSpPr>
                <p:nvPr/>
              </p:nvSpPr>
              <p:spPr bwMode="auto">
                <a:xfrm>
                  <a:off x="1290"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44" name="Rectangle 715"/>
                <p:cNvSpPr>
                  <a:spLocks noChangeArrowheads="1"/>
                </p:cNvSpPr>
                <p:nvPr/>
              </p:nvSpPr>
              <p:spPr bwMode="auto">
                <a:xfrm>
                  <a:off x="1290"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45" name="Rectangle 716"/>
                <p:cNvSpPr>
                  <a:spLocks noChangeArrowheads="1"/>
                </p:cNvSpPr>
                <p:nvPr/>
              </p:nvSpPr>
              <p:spPr bwMode="auto">
                <a:xfrm>
                  <a:off x="1290"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46" name="Rectangle 717"/>
                <p:cNvSpPr>
                  <a:spLocks noChangeArrowheads="1"/>
                </p:cNvSpPr>
                <p:nvPr/>
              </p:nvSpPr>
              <p:spPr bwMode="auto">
                <a:xfrm>
                  <a:off x="1290"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grpSp>
            <p:nvGrpSpPr>
              <p:cNvPr id="1226" name="Group 718"/>
              <p:cNvGrpSpPr>
                <a:grpSpLocks/>
              </p:cNvGrpSpPr>
              <p:nvPr/>
            </p:nvGrpSpPr>
            <p:grpSpPr bwMode="auto">
              <a:xfrm>
                <a:off x="4275622" y="3209279"/>
                <a:ext cx="604520" cy="600676"/>
                <a:chOff x="1018" y="1842"/>
                <a:chExt cx="340" cy="341"/>
              </a:xfrm>
              <a:grpFill/>
              <a:effectLst>
                <a:outerShdw blurRad="50800" dist="38100" dir="2700000" algn="tl" rotWithShape="0">
                  <a:prstClr val="black">
                    <a:alpha val="40000"/>
                  </a:prstClr>
                </a:outerShdw>
              </a:effectLst>
            </p:grpSpPr>
            <p:sp>
              <p:nvSpPr>
                <p:cNvPr id="1297" name="Rectangle 719"/>
                <p:cNvSpPr>
                  <a:spLocks noChangeArrowheads="1"/>
                </p:cNvSpPr>
                <p:nvPr/>
              </p:nvSpPr>
              <p:spPr bwMode="auto">
                <a:xfrm>
                  <a:off x="1018"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98" name="Rectangle 720"/>
                <p:cNvSpPr>
                  <a:spLocks noChangeArrowheads="1"/>
                </p:cNvSpPr>
                <p:nvPr/>
              </p:nvSpPr>
              <p:spPr bwMode="auto">
                <a:xfrm>
                  <a:off x="1018"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99" name="Rectangle 721"/>
                <p:cNvSpPr>
                  <a:spLocks noChangeArrowheads="1"/>
                </p:cNvSpPr>
                <p:nvPr/>
              </p:nvSpPr>
              <p:spPr bwMode="auto">
                <a:xfrm>
                  <a:off x="1018"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00" name="Rectangle 722"/>
                <p:cNvSpPr>
                  <a:spLocks noChangeArrowheads="1"/>
                </p:cNvSpPr>
                <p:nvPr/>
              </p:nvSpPr>
              <p:spPr bwMode="auto">
                <a:xfrm>
                  <a:off x="1018"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01" name="Rectangle 723"/>
                <p:cNvSpPr>
                  <a:spLocks noChangeArrowheads="1"/>
                </p:cNvSpPr>
                <p:nvPr/>
              </p:nvSpPr>
              <p:spPr bwMode="auto">
                <a:xfrm>
                  <a:off x="1018"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02" name="Rectangle 724"/>
                <p:cNvSpPr>
                  <a:spLocks noChangeArrowheads="1"/>
                </p:cNvSpPr>
                <p:nvPr/>
              </p:nvSpPr>
              <p:spPr bwMode="auto">
                <a:xfrm>
                  <a:off x="1086"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03" name="Rectangle 725"/>
                <p:cNvSpPr>
                  <a:spLocks noChangeArrowheads="1"/>
                </p:cNvSpPr>
                <p:nvPr/>
              </p:nvSpPr>
              <p:spPr bwMode="auto">
                <a:xfrm>
                  <a:off x="1086"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04" name="Rectangle 726"/>
                <p:cNvSpPr>
                  <a:spLocks noChangeArrowheads="1"/>
                </p:cNvSpPr>
                <p:nvPr/>
              </p:nvSpPr>
              <p:spPr bwMode="auto">
                <a:xfrm>
                  <a:off x="1086"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05" name="Rectangle 727"/>
                <p:cNvSpPr>
                  <a:spLocks noChangeArrowheads="1"/>
                </p:cNvSpPr>
                <p:nvPr/>
              </p:nvSpPr>
              <p:spPr bwMode="auto">
                <a:xfrm>
                  <a:off x="1086"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06" name="Rectangle 728"/>
                <p:cNvSpPr>
                  <a:spLocks noChangeArrowheads="1"/>
                </p:cNvSpPr>
                <p:nvPr/>
              </p:nvSpPr>
              <p:spPr bwMode="auto">
                <a:xfrm>
                  <a:off x="1086"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07" name="Rectangle 729"/>
                <p:cNvSpPr>
                  <a:spLocks noChangeArrowheads="1"/>
                </p:cNvSpPr>
                <p:nvPr/>
              </p:nvSpPr>
              <p:spPr bwMode="auto">
                <a:xfrm>
                  <a:off x="1154"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08" name="Rectangle 730"/>
                <p:cNvSpPr>
                  <a:spLocks noChangeArrowheads="1"/>
                </p:cNvSpPr>
                <p:nvPr/>
              </p:nvSpPr>
              <p:spPr bwMode="auto">
                <a:xfrm>
                  <a:off x="1154"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09" name="Rectangle 731"/>
                <p:cNvSpPr>
                  <a:spLocks noChangeArrowheads="1"/>
                </p:cNvSpPr>
                <p:nvPr/>
              </p:nvSpPr>
              <p:spPr bwMode="auto">
                <a:xfrm>
                  <a:off x="1154"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10" name="Rectangle 732"/>
                <p:cNvSpPr>
                  <a:spLocks noChangeArrowheads="1"/>
                </p:cNvSpPr>
                <p:nvPr/>
              </p:nvSpPr>
              <p:spPr bwMode="auto">
                <a:xfrm>
                  <a:off x="1154"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11" name="Rectangle 733"/>
                <p:cNvSpPr>
                  <a:spLocks noChangeArrowheads="1"/>
                </p:cNvSpPr>
                <p:nvPr/>
              </p:nvSpPr>
              <p:spPr bwMode="auto">
                <a:xfrm>
                  <a:off x="1154"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12" name="Rectangle 734"/>
                <p:cNvSpPr>
                  <a:spLocks noChangeArrowheads="1"/>
                </p:cNvSpPr>
                <p:nvPr/>
              </p:nvSpPr>
              <p:spPr bwMode="auto">
                <a:xfrm>
                  <a:off x="1222"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13" name="Rectangle 735"/>
                <p:cNvSpPr>
                  <a:spLocks noChangeArrowheads="1"/>
                </p:cNvSpPr>
                <p:nvPr/>
              </p:nvSpPr>
              <p:spPr bwMode="auto">
                <a:xfrm>
                  <a:off x="1222"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14" name="Rectangle 736"/>
                <p:cNvSpPr>
                  <a:spLocks noChangeArrowheads="1"/>
                </p:cNvSpPr>
                <p:nvPr/>
              </p:nvSpPr>
              <p:spPr bwMode="auto">
                <a:xfrm>
                  <a:off x="1222"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15" name="Rectangle 737"/>
                <p:cNvSpPr>
                  <a:spLocks noChangeArrowheads="1"/>
                </p:cNvSpPr>
                <p:nvPr/>
              </p:nvSpPr>
              <p:spPr bwMode="auto">
                <a:xfrm>
                  <a:off x="1222"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16" name="Rectangle 738"/>
                <p:cNvSpPr>
                  <a:spLocks noChangeArrowheads="1"/>
                </p:cNvSpPr>
                <p:nvPr/>
              </p:nvSpPr>
              <p:spPr bwMode="auto">
                <a:xfrm>
                  <a:off x="1222"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17" name="Rectangle 739"/>
                <p:cNvSpPr>
                  <a:spLocks noChangeArrowheads="1"/>
                </p:cNvSpPr>
                <p:nvPr/>
              </p:nvSpPr>
              <p:spPr bwMode="auto">
                <a:xfrm>
                  <a:off x="1290"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18" name="Rectangle 740"/>
                <p:cNvSpPr>
                  <a:spLocks noChangeArrowheads="1"/>
                </p:cNvSpPr>
                <p:nvPr/>
              </p:nvSpPr>
              <p:spPr bwMode="auto">
                <a:xfrm>
                  <a:off x="1290"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19" name="Rectangle 741"/>
                <p:cNvSpPr>
                  <a:spLocks noChangeArrowheads="1"/>
                </p:cNvSpPr>
                <p:nvPr/>
              </p:nvSpPr>
              <p:spPr bwMode="auto">
                <a:xfrm>
                  <a:off x="1290"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20" name="Rectangle 742"/>
                <p:cNvSpPr>
                  <a:spLocks noChangeArrowheads="1"/>
                </p:cNvSpPr>
                <p:nvPr/>
              </p:nvSpPr>
              <p:spPr bwMode="auto">
                <a:xfrm>
                  <a:off x="1290"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21" name="Rectangle 743"/>
                <p:cNvSpPr>
                  <a:spLocks noChangeArrowheads="1"/>
                </p:cNvSpPr>
                <p:nvPr/>
              </p:nvSpPr>
              <p:spPr bwMode="auto">
                <a:xfrm>
                  <a:off x="1290"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grpSp>
            <p:nvGrpSpPr>
              <p:cNvPr id="1227" name="Group 744"/>
              <p:cNvGrpSpPr>
                <a:grpSpLocks/>
              </p:cNvGrpSpPr>
              <p:nvPr/>
            </p:nvGrpSpPr>
            <p:grpSpPr bwMode="auto">
              <a:xfrm>
                <a:off x="5121950" y="3209279"/>
                <a:ext cx="604520" cy="600676"/>
                <a:chOff x="1018" y="1842"/>
                <a:chExt cx="340" cy="341"/>
              </a:xfrm>
              <a:grpFill/>
              <a:effectLst>
                <a:outerShdw blurRad="50800" dist="38100" dir="2700000" algn="tl" rotWithShape="0">
                  <a:prstClr val="black">
                    <a:alpha val="40000"/>
                  </a:prstClr>
                </a:outerShdw>
              </a:effectLst>
            </p:grpSpPr>
            <p:sp>
              <p:nvSpPr>
                <p:cNvPr id="1272" name="Rectangle 745"/>
                <p:cNvSpPr>
                  <a:spLocks noChangeArrowheads="1"/>
                </p:cNvSpPr>
                <p:nvPr/>
              </p:nvSpPr>
              <p:spPr bwMode="auto">
                <a:xfrm>
                  <a:off x="1018"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73" name="Rectangle 746"/>
                <p:cNvSpPr>
                  <a:spLocks noChangeArrowheads="1"/>
                </p:cNvSpPr>
                <p:nvPr/>
              </p:nvSpPr>
              <p:spPr bwMode="auto">
                <a:xfrm>
                  <a:off x="1018"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74" name="Rectangle 747"/>
                <p:cNvSpPr>
                  <a:spLocks noChangeArrowheads="1"/>
                </p:cNvSpPr>
                <p:nvPr/>
              </p:nvSpPr>
              <p:spPr bwMode="auto">
                <a:xfrm>
                  <a:off x="1018"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75" name="Rectangle 748"/>
                <p:cNvSpPr>
                  <a:spLocks noChangeArrowheads="1"/>
                </p:cNvSpPr>
                <p:nvPr/>
              </p:nvSpPr>
              <p:spPr bwMode="auto">
                <a:xfrm>
                  <a:off x="1018"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76" name="Rectangle 749"/>
                <p:cNvSpPr>
                  <a:spLocks noChangeArrowheads="1"/>
                </p:cNvSpPr>
                <p:nvPr/>
              </p:nvSpPr>
              <p:spPr bwMode="auto">
                <a:xfrm>
                  <a:off x="1018"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77" name="Rectangle 750"/>
                <p:cNvSpPr>
                  <a:spLocks noChangeArrowheads="1"/>
                </p:cNvSpPr>
                <p:nvPr/>
              </p:nvSpPr>
              <p:spPr bwMode="auto">
                <a:xfrm>
                  <a:off x="1086"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78" name="Rectangle 751"/>
                <p:cNvSpPr>
                  <a:spLocks noChangeArrowheads="1"/>
                </p:cNvSpPr>
                <p:nvPr/>
              </p:nvSpPr>
              <p:spPr bwMode="auto">
                <a:xfrm>
                  <a:off x="1086"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79" name="Rectangle 752"/>
                <p:cNvSpPr>
                  <a:spLocks noChangeArrowheads="1"/>
                </p:cNvSpPr>
                <p:nvPr/>
              </p:nvSpPr>
              <p:spPr bwMode="auto">
                <a:xfrm>
                  <a:off x="1086"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80" name="Rectangle 753"/>
                <p:cNvSpPr>
                  <a:spLocks noChangeArrowheads="1"/>
                </p:cNvSpPr>
                <p:nvPr/>
              </p:nvSpPr>
              <p:spPr bwMode="auto">
                <a:xfrm>
                  <a:off x="1086"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81" name="Rectangle 754"/>
                <p:cNvSpPr>
                  <a:spLocks noChangeArrowheads="1"/>
                </p:cNvSpPr>
                <p:nvPr/>
              </p:nvSpPr>
              <p:spPr bwMode="auto">
                <a:xfrm>
                  <a:off x="1086"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82" name="Rectangle 755"/>
                <p:cNvSpPr>
                  <a:spLocks noChangeArrowheads="1"/>
                </p:cNvSpPr>
                <p:nvPr/>
              </p:nvSpPr>
              <p:spPr bwMode="auto">
                <a:xfrm>
                  <a:off x="1154"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83" name="Rectangle 756"/>
                <p:cNvSpPr>
                  <a:spLocks noChangeArrowheads="1"/>
                </p:cNvSpPr>
                <p:nvPr/>
              </p:nvSpPr>
              <p:spPr bwMode="auto">
                <a:xfrm>
                  <a:off x="1154"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84" name="Rectangle 757"/>
                <p:cNvSpPr>
                  <a:spLocks noChangeArrowheads="1"/>
                </p:cNvSpPr>
                <p:nvPr/>
              </p:nvSpPr>
              <p:spPr bwMode="auto">
                <a:xfrm>
                  <a:off x="1154"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85" name="Rectangle 758"/>
                <p:cNvSpPr>
                  <a:spLocks noChangeArrowheads="1"/>
                </p:cNvSpPr>
                <p:nvPr/>
              </p:nvSpPr>
              <p:spPr bwMode="auto">
                <a:xfrm>
                  <a:off x="1154"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86" name="Rectangle 759"/>
                <p:cNvSpPr>
                  <a:spLocks noChangeArrowheads="1"/>
                </p:cNvSpPr>
                <p:nvPr/>
              </p:nvSpPr>
              <p:spPr bwMode="auto">
                <a:xfrm>
                  <a:off x="1154"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87" name="Rectangle 760"/>
                <p:cNvSpPr>
                  <a:spLocks noChangeArrowheads="1"/>
                </p:cNvSpPr>
                <p:nvPr/>
              </p:nvSpPr>
              <p:spPr bwMode="auto">
                <a:xfrm>
                  <a:off x="1222"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88" name="Rectangle 761"/>
                <p:cNvSpPr>
                  <a:spLocks noChangeArrowheads="1"/>
                </p:cNvSpPr>
                <p:nvPr/>
              </p:nvSpPr>
              <p:spPr bwMode="auto">
                <a:xfrm>
                  <a:off x="1222"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89" name="Rectangle 762"/>
                <p:cNvSpPr>
                  <a:spLocks noChangeArrowheads="1"/>
                </p:cNvSpPr>
                <p:nvPr/>
              </p:nvSpPr>
              <p:spPr bwMode="auto">
                <a:xfrm>
                  <a:off x="1222"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90" name="Rectangle 763"/>
                <p:cNvSpPr>
                  <a:spLocks noChangeArrowheads="1"/>
                </p:cNvSpPr>
                <p:nvPr/>
              </p:nvSpPr>
              <p:spPr bwMode="auto">
                <a:xfrm>
                  <a:off x="1222"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91" name="Rectangle 764"/>
                <p:cNvSpPr>
                  <a:spLocks noChangeArrowheads="1"/>
                </p:cNvSpPr>
                <p:nvPr/>
              </p:nvSpPr>
              <p:spPr bwMode="auto">
                <a:xfrm>
                  <a:off x="1222"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92" name="Rectangle 765"/>
                <p:cNvSpPr>
                  <a:spLocks noChangeArrowheads="1"/>
                </p:cNvSpPr>
                <p:nvPr/>
              </p:nvSpPr>
              <p:spPr bwMode="auto">
                <a:xfrm>
                  <a:off x="1290"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93" name="Rectangle 766"/>
                <p:cNvSpPr>
                  <a:spLocks noChangeArrowheads="1"/>
                </p:cNvSpPr>
                <p:nvPr/>
              </p:nvSpPr>
              <p:spPr bwMode="auto">
                <a:xfrm>
                  <a:off x="1290"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94" name="Rectangle 767"/>
                <p:cNvSpPr>
                  <a:spLocks noChangeArrowheads="1"/>
                </p:cNvSpPr>
                <p:nvPr/>
              </p:nvSpPr>
              <p:spPr bwMode="auto">
                <a:xfrm>
                  <a:off x="1290"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95" name="Rectangle 768"/>
                <p:cNvSpPr>
                  <a:spLocks noChangeArrowheads="1"/>
                </p:cNvSpPr>
                <p:nvPr/>
              </p:nvSpPr>
              <p:spPr bwMode="auto">
                <a:xfrm>
                  <a:off x="1290"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96" name="Rectangle 769"/>
                <p:cNvSpPr>
                  <a:spLocks noChangeArrowheads="1"/>
                </p:cNvSpPr>
                <p:nvPr/>
              </p:nvSpPr>
              <p:spPr bwMode="auto">
                <a:xfrm>
                  <a:off x="1290"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grpSp>
            <p:nvGrpSpPr>
              <p:cNvPr id="1228" name="Group 1227"/>
              <p:cNvGrpSpPr/>
              <p:nvPr/>
            </p:nvGrpSpPr>
            <p:grpSpPr>
              <a:xfrm>
                <a:off x="2418347" y="3211574"/>
                <a:ext cx="241808" cy="600676"/>
                <a:chOff x="2318303" y="6672681"/>
                <a:chExt cx="241808" cy="600676"/>
              </a:xfrm>
              <a:grpFill/>
            </p:grpSpPr>
            <p:sp>
              <p:nvSpPr>
                <p:cNvPr id="1262" name="Rectangle 651"/>
                <p:cNvSpPr>
                  <a:spLocks noChangeArrowheads="1"/>
                </p:cNvSpPr>
                <p:nvPr/>
              </p:nvSpPr>
              <p:spPr bwMode="auto">
                <a:xfrm>
                  <a:off x="2318303" y="667268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63" name="Rectangle 652"/>
                <p:cNvSpPr>
                  <a:spLocks noChangeArrowheads="1"/>
                </p:cNvSpPr>
                <p:nvPr/>
              </p:nvSpPr>
              <p:spPr bwMode="auto">
                <a:xfrm>
                  <a:off x="2318303" y="6794225"/>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64" name="Rectangle 653"/>
                <p:cNvSpPr>
                  <a:spLocks noChangeArrowheads="1"/>
                </p:cNvSpPr>
                <p:nvPr/>
              </p:nvSpPr>
              <p:spPr bwMode="auto">
                <a:xfrm>
                  <a:off x="2318303" y="6914008"/>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65" name="Rectangle 654"/>
                <p:cNvSpPr>
                  <a:spLocks noChangeArrowheads="1"/>
                </p:cNvSpPr>
                <p:nvPr/>
              </p:nvSpPr>
              <p:spPr bwMode="auto">
                <a:xfrm>
                  <a:off x="2318303" y="703379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66" name="Rectangle 655"/>
                <p:cNvSpPr>
                  <a:spLocks noChangeArrowheads="1"/>
                </p:cNvSpPr>
                <p:nvPr/>
              </p:nvSpPr>
              <p:spPr bwMode="auto">
                <a:xfrm>
                  <a:off x="2318303" y="7153574"/>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67" name="Rectangle 656"/>
                <p:cNvSpPr>
                  <a:spLocks noChangeArrowheads="1"/>
                </p:cNvSpPr>
                <p:nvPr/>
              </p:nvSpPr>
              <p:spPr bwMode="auto">
                <a:xfrm>
                  <a:off x="2439207" y="667268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68" name="Rectangle 657"/>
                <p:cNvSpPr>
                  <a:spLocks noChangeArrowheads="1"/>
                </p:cNvSpPr>
                <p:nvPr/>
              </p:nvSpPr>
              <p:spPr bwMode="auto">
                <a:xfrm>
                  <a:off x="2439207" y="6794225"/>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69" name="Rectangle 658"/>
                <p:cNvSpPr>
                  <a:spLocks noChangeArrowheads="1"/>
                </p:cNvSpPr>
                <p:nvPr/>
              </p:nvSpPr>
              <p:spPr bwMode="auto">
                <a:xfrm>
                  <a:off x="2439207" y="6914008"/>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70" name="Rectangle 659"/>
                <p:cNvSpPr>
                  <a:spLocks noChangeArrowheads="1"/>
                </p:cNvSpPr>
                <p:nvPr/>
              </p:nvSpPr>
              <p:spPr bwMode="auto">
                <a:xfrm>
                  <a:off x="2439207" y="703379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71" name="Rectangle 660"/>
                <p:cNvSpPr>
                  <a:spLocks noChangeArrowheads="1"/>
                </p:cNvSpPr>
                <p:nvPr/>
              </p:nvSpPr>
              <p:spPr bwMode="auto">
                <a:xfrm>
                  <a:off x="2439207" y="7153574"/>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grpSp>
            <p:nvGrpSpPr>
              <p:cNvPr id="1229" name="Group 1228"/>
              <p:cNvGrpSpPr/>
              <p:nvPr/>
            </p:nvGrpSpPr>
            <p:grpSpPr>
              <a:xfrm>
                <a:off x="3245271" y="3215979"/>
                <a:ext cx="241808" cy="600676"/>
                <a:chOff x="2318303" y="6672681"/>
                <a:chExt cx="241808" cy="600676"/>
              </a:xfrm>
              <a:grpFill/>
            </p:grpSpPr>
            <p:sp>
              <p:nvSpPr>
                <p:cNvPr id="1252" name="Rectangle 651"/>
                <p:cNvSpPr>
                  <a:spLocks noChangeArrowheads="1"/>
                </p:cNvSpPr>
                <p:nvPr/>
              </p:nvSpPr>
              <p:spPr bwMode="auto">
                <a:xfrm>
                  <a:off x="2318303" y="667268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53" name="Rectangle 652"/>
                <p:cNvSpPr>
                  <a:spLocks noChangeArrowheads="1"/>
                </p:cNvSpPr>
                <p:nvPr/>
              </p:nvSpPr>
              <p:spPr bwMode="auto">
                <a:xfrm>
                  <a:off x="2318303" y="6794225"/>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54" name="Rectangle 653"/>
                <p:cNvSpPr>
                  <a:spLocks noChangeArrowheads="1"/>
                </p:cNvSpPr>
                <p:nvPr/>
              </p:nvSpPr>
              <p:spPr bwMode="auto">
                <a:xfrm>
                  <a:off x="2318303" y="6914008"/>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55" name="Rectangle 654"/>
                <p:cNvSpPr>
                  <a:spLocks noChangeArrowheads="1"/>
                </p:cNvSpPr>
                <p:nvPr/>
              </p:nvSpPr>
              <p:spPr bwMode="auto">
                <a:xfrm>
                  <a:off x="2318303" y="703379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56" name="Rectangle 655"/>
                <p:cNvSpPr>
                  <a:spLocks noChangeArrowheads="1"/>
                </p:cNvSpPr>
                <p:nvPr/>
              </p:nvSpPr>
              <p:spPr bwMode="auto">
                <a:xfrm>
                  <a:off x="2318303" y="7153574"/>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57" name="Rectangle 656"/>
                <p:cNvSpPr>
                  <a:spLocks noChangeArrowheads="1"/>
                </p:cNvSpPr>
                <p:nvPr/>
              </p:nvSpPr>
              <p:spPr bwMode="auto">
                <a:xfrm>
                  <a:off x="2439207" y="667268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58" name="Rectangle 657"/>
                <p:cNvSpPr>
                  <a:spLocks noChangeArrowheads="1"/>
                </p:cNvSpPr>
                <p:nvPr/>
              </p:nvSpPr>
              <p:spPr bwMode="auto">
                <a:xfrm>
                  <a:off x="2439207" y="6794225"/>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59" name="Rectangle 658"/>
                <p:cNvSpPr>
                  <a:spLocks noChangeArrowheads="1"/>
                </p:cNvSpPr>
                <p:nvPr/>
              </p:nvSpPr>
              <p:spPr bwMode="auto">
                <a:xfrm>
                  <a:off x="2439207" y="6914008"/>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60" name="Rectangle 659"/>
                <p:cNvSpPr>
                  <a:spLocks noChangeArrowheads="1"/>
                </p:cNvSpPr>
                <p:nvPr/>
              </p:nvSpPr>
              <p:spPr bwMode="auto">
                <a:xfrm>
                  <a:off x="2439207" y="703379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61" name="Rectangle 660"/>
                <p:cNvSpPr>
                  <a:spLocks noChangeArrowheads="1"/>
                </p:cNvSpPr>
                <p:nvPr/>
              </p:nvSpPr>
              <p:spPr bwMode="auto">
                <a:xfrm>
                  <a:off x="2439207" y="7153574"/>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grpSp>
            <p:nvGrpSpPr>
              <p:cNvPr id="1230" name="Group 1229"/>
              <p:cNvGrpSpPr/>
              <p:nvPr/>
            </p:nvGrpSpPr>
            <p:grpSpPr>
              <a:xfrm>
                <a:off x="4032726" y="3209279"/>
                <a:ext cx="241808" cy="600676"/>
                <a:chOff x="2318303" y="6672681"/>
                <a:chExt cx="241808" cy="600676"/>
              </a:xfrm>
              <a:grpFill/>
            </p:grpSpPr>
            <p:sp>
              <p:nvSpPr>
                <p:cNvPr id="1242" name="Rectangle 651"/>
                <p:cNvSpPr>
                  <a:spLocks noChangeArrowheads="1"/>
                </p:cNvSpPr>
                <p:nvPr/>
              </p:nvSpPr>
              <p:spPr bwMode="auto">
                <a:xfrm>
                  <a:off x="2318303" y="667268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43" name="Rectangle 652"/>
                <p:cNvSpPr>
                  <a:spLocks noChangeArrowheads="1"/>
                </p:cNvSpPr>
                <p:nvPr/>
              </p:nvSpPr>
              <p:spPr bwMode="auto">
                <a:xfrm>
                  <a:off x="2318303" y="6794225"/>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44" name="Rectangle 653"/>
                <p:cNvSpPr>
                  <a:spLocks noChangeArrowheads="1"/>
                </p:cNvSpPr>
                <p:nvPr/>
              </p:nvSpPr>
              <p:spPr bwMode="auto">
                <a:xfrm>
                  <a:off x="2318303" y="6914008"/>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45" name="Rectangle 654"/>
                <p:cNvSpPr>
                  <a:spLocks noChangeArrowheads="1"/>
                </p:cNvSpPr>
                <p:nvPr/>
              </p:nvSpPr>
              <p:spPr bwMode="auto">
                <a:xfrm>
                  <a:off x="2318303" y="703379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46" name="Rectangle 655"/>
                <p:cNvSpPr>
                  <a:spLocks noChangeArrowheads="1"/>
                </p:cNvSpPr>
                <p:nvPr/>
              </p:nvSpPr>
              <p:spPr bwMode="auto">
                <a:xfrm>
                  <a:off x="2318303" y="7153574"/>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47" name="Rectangle 656"/>
                <p:cNvSpPr>
                  <a:spLocks noChangeArrowheads="1"/>
                </p:cNvSpPr>
                <p:nvPr/>
              </p:nvSpPr>
              <p:spPr bwMode="auto">
                <a:xfrm>
                  <a:off x="2439207" y="667268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48" name="Rectangle 657"/>
                <p:cNvSpPr>
                  <a:spLocks noChangeArrowheads="1"/>
                </p:cNvSpPr>
                <p:nvPr/>
              </p:nvSpPr>
              <p:spPr bwMode="auto">
                <a:xfrm>
                  <a:off x="2439207" y="6794225"/>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49" name="Rectangle 658"/>
                <p:cNvSpPr>
                  <a:spLocks noChangeArrowheads="1"/>
                </p:cNvSpPr>
                <p:nvPr/>
              </p:nvSpPr>
              <p:spPr bwMode="auto">
                <a:xfrm>
                  <a:off x="2439207" y="6914008"/>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50" name="Rectangle 659"/>
                <p:cNvSpPr>
                  <a:spLocks noChangeArrowheads="1"/>
                </p:cNvSpPr>
                <p:nvPr/>
              </p:nvSpPr>
              <p:spPr bwMode="auto">
                <a:xfrm>
                  <a:off x="2439207" y="703379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51" name="Rectangle 660"/>
                <p:cNvSpPr>
                  <a:spLocks noChangeArrowheads="1"/>
                </p:cNvSpPr>
                <p:nvPr/>
              </p:nvSpPr>
              <p:spPr bwMode="auto">
                <a:xfrm>
                  <a:off x="2439207" y="7153574"/>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grpSp>
            <p:nvGrpSpPr>
              <p:cNvPr id="1231" name="Group 1230"/>
              <p:cNvGrpSpPr/>
              <p:nvPr/>
            </p:nvGrpSpPr>
            <p:grpSpPr>
              <a:xfrm>
                <a:off x="4880142" y="3216102"/>
                <a:ext cx="241808" cy="600676"/>
                <a:chOff x="2318303" y="6672681"/>
                <a:chExt cx="241808" cy="600676"/>
              </a:xfrm>
              <a:grpFill/>
            </p:grpSpPr>
            <p:sp>
              <p:nvSpPr>
                <p:cNvPr id="1232" name="Rectangle 651"/>
                <p:cNvSpPr>
                  <a:spLocks noChangeArrowheads="1"/>
                </p:cNvSpPr>
                <p:nvPr/>
              </p:nvSpPr>
              <p:spPr bwMode="auto">
                <a:xfrm>
                  <a:off x="2318303" y="667268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33" name="Rectangle 652"/>
                <p:cNvSpPr>
                  <a:spLocks noChangeArrowheads="1"/>
                </p:cNvSpPr>
                <p:nvPr/>
              </p:nvSpPr>
              <p:spPr bwMode="auto">
                <a:xfrm>
                  <a:off x="2318303" y="6794225"/>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34" name="Rectangle 653"/>
                <p:cNvSpPr>
                  <a:spLocks noChangeArrowheads="1"/>
                </p:cNvSpPr>
                <p:nvPr/>
              </p:nvSpPr>
              <p:spPr bwMode="auto">
                <a:xfrm>
                  <a:off x="2318303" y="6914008"/>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35" name="Rectangle 654"/>
                <p:cNvSpPr>
                  <a:spLocks noChangeArrowheads="1"/>
                </p:cNvSpPr>
                <p:nvPr/>
              </p:nvSpPr>
              <p:spPr bwMode="auto">
                <a:xfrm>
                  <a:off x="2318303" y="703379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36" name="Rectangle 655"/>
                <p:cNvSpPr>
                  <a:spLocks noChangeArrowheads="1"/>
                </p:cNvSpPr>
                <p:nvPr/>
              </p:nvSpPr>
              <p:spPr bwMode="auto">
                <a:xfrm>
                  <a:off x="2318303" y="7153574"/>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37" name="Rectangle 656"/>
                <p:cNvSpPr>
                  <a:spLocks noChangeArrowheads="1"/>
                </p:cNvSpPr>
                <p:nvPr/>
              </p:nvSpPr>
              <p:spPr bwMode="auto">
                <a:xfrm>
                  <a:off x="2439207" y="667268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38" name="Rectangle 657"/>
                <p:cNvSpPr>
                  <a:spLocks noChangeArrowheads="1"/>
                </p:cNvSpPr>
                <p:nvPr/>
              </p:nvSpPr>
              <p:spPr bwMode="auto">
                <a:xfrm>
                  <a:off x="2439207" y="6794225"/>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39" name="Rectangle 658"/>
                <p:cNvSpPr>
                  <a:spLocks noChangeArrowheads="1"/>
                </p:cNvSpPr>
                <p:nvPr/>
              </p:nvSpPr>
              <p:spPr bwMode="auto">
                <a:xfrm>
                  <a:off x="2439207" y="6914008"/>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40" name="Rectangle 659"/>
                <p:cNvSpPr>
                  <a:spLocks noChangeArrowheads="1"/>
                </p:cNvSpPr>
                <p:nvPr/>
              </p:nvSpPr>
              <p:spPr bwMode="auto">
                <a:xfrm>
                  <a:off x="2439207" y="703379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41" name="Rectangle 660"/>
                <p:cNvSpPr>
                  <a:spLocks noChangeArrowheads="1"/>
                </p:cNvSpPr>
                <p:nvPr/>
              </p:nvSpPr>
              <p:spPr bwMode="auto">
                <a:xfrm>
                  <a:off x="2439207" y="7153574"/>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sp>
            <p:nvSpPr>
              <p:cNvPr id="1373" name="Rectangle 636"/>
              <p:cNvSpPr>
                <a:spLocks noChangeArrowheads="1"/>
              </p:cNvSpPr>
              <p:nvPr/>
            </p:nvSpPr>
            <p:spPr bwMode="auto">
              <a:xfrm>
                <a:off x="1816088" y="3817763"/>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74" name="Rectangle 637"/>
              <p:cNvSpPr>
                <a:spLocks noChangeArrowheads="1"/>
              </p:cNvSpPr>
              <p:nvPr/>
            </p:nvSpPr>
            <p:spPr bwMode="auto">
              <a:xfrm>
                <a:off x="1816088" y="3939307"/>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75" name="Rectangle 638"/>
              <p:cNvSpPr>
                <a:spLocks noChangeArrowheads="1"/>
              </p:cNvSpPr>
              <p:nvPr/>
            </p:nvSpPr>
            <p:spPr bwMode="auto">
              <a:xfrm>
                <a:off x="1816088" y="4059090"/>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76" name="Rectangle 639"/>
              <p:cNvSpPr>
                <a:spLocks noChangeArrowheads="1"/>
              </p:cNvSpPr>
              <p:nvPr/>
            </p:nvSpPr>
            <p:spPr bwMode="auto">
              <a:xfrm>
                <a:off x="1816088" y="4178873"/>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77" name="Rectangle 640"/>
              <p:cNvSpPr>
                <a:spLocks noChangeArrowheads="1"/>
              </p:cNvSpPr>
              <p:nvPr/>
            </p:nvSpPr>
            <p:spPr bwMode="auto">
              <a:xfrm>
                <a:off x="1816088" y="4298656"/>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78" name="Rectangle 641"/>
              <p:cNvSpPr>
                <a:spLocks noChangeArrowheads="1"/>
              </p:cNvSpPr>
              <p:nvPr/>
            </p:nvSpPr>
            <p:spPr bwMode="auto">
              <a:xfrm>
                <a:off x="1936992" y="3817763"/>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79" name="Rectangle 642"/>
              <p:cNvSpPr>
                <a:spLocks noChangeArrowheads="1"/>
              </p:cNvSpPr>
              <p:nvPr/>
            </p:nvSpPr>
            <p:spPr bwMode="auto">
              <a:xfrm>
                <a:off x="1936992" y="3939307"/>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80" name="Rectangle 643"/>
              <p:cNvSpPr>
                <a:spLocks noChangeArrowheads="1"/>
              </p:cNvSpPr>
              <p:nvPr/>
            </p:nvSpPr>
            <p:spPr bwMode="auto">
              <a:xfrm>
                <a:off x="1936992" y="4059090"/>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81" name="Rectangle 644"/>
              <p:cNvSpPr>
                <a:spLocks noChangeArrowheads="1"/>
              </p:cNvSpPr>
              <p:nvPr/>
            </p:nvSpPr>
            <p:spPr bwMode="auto">
              <a:xfrm>
                <a:off x="1936992" y="4178873"/>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82" name="Rectangle 645"/>
              <p:cNvSpPr>
                <a:spLocks noChangeArrowheads="1"/>
              </p:cNvSpPr>
              <p:nvPr/>
            </p:nvSpPr>
            <p:spPr bwMode="auto">
              <a:xfrm>
                <a:off x="1936992" y="4298656"/>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83" name="Rectangle 646"/>
              <p:cNvSpPr>
                <a:spLocks noChangeArrowheads="1"/>
              </p:cNvSpPr>
              <p:nvPr/>
            </p:nvSpPr>
            <p:spPr bwMode="auto">
              <a:xfrm>
                <a:off x="2057896" y="3817763"/>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84" name="Rectangle 647"/>
              <p:cNvSpPr>
                <a:spLocks noChangeArrowheads="1"/>
              </p:cNvSpPr>
              <p:nvPr/>
            </p:nvSpPr>
            <p:spPr bwMode="auto">
              <a:xfrm>
                <a:off x="2057896" y="3939307"/>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85" name="Rectangle 648"/>
              <p:cNvSpPr>
                <a:spLocks noChangeArrowheads="1"/>
              </p:cNvSpPr>
              <p:nvPr/>
            </p:nvSpPr>
            <p:spPr bwMode="auto">
              <a:xfrm>
                <a:off x="2057896" y="4059090"/>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86" name="Rectangle 649"/>
              <p:cNvSpPr>
                <a:spLocks noChangeArrowheads="1"/>
              </p:cNvSpPr>
              <p:nvPr/>
            </p:nvSpPr>
            <p:spPr bwMode="auto">
              <a:xfrm>
                <a:off x="2057896" y="4178873"/>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87" name="Rectangle 650"/>
              <p:cNvSpPr>
                <a:spLocks noChangeArrowheads="1"/>
              </p:cNvSpPr>
              <p:nvPr/>
            </p:nvSpPr>
            <p:spPr bwMode="auto">
              <a:xfrm>
                <a:off x="2057896" y="4298656"/>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88" name="Rectangle 651"/>
              <p:cNvSpPr>
                <a:spLocks noChangeArrowheads="1"/>
              </p:cNvSpPr>
              <p:nvPr/>
            </p:nvSpPr>
            <p:spPr bwMode="auto">
              <a:xfrm>
                <a:off x="2178800" y="3817763"/>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89" name="Rectangle 652"/>
              <p:cNvSpPr>
                <a:spLocks noChangeArrowheads="1"/>
              </p:cNvSpPr>
              <p:nvPr/>
            </p:nvSpPr>
            <p:spPr bwMode="auto">
              <a:xfrm>
                <a:off x="2178800" y="3939307"/>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90" name="Rectangle 653"/>
              <p:cNvSpPr>
                <a:spLocks noChangeArrowheads="1"/>
              </p:cNvSpPr>
              <p:nvPr/>
            </p:nvSpPr>
            <p:spPr bwMode="auto">
              <a:xfrm>
                <a:off x="2178800" y="4059090"/>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91" name="Rectangle 654"/>
              <p:cNvSpPr>
                <a:spLocks noChangeArrowheads="1"/>
              </p:cNvSpPr>
              <p:nvPr/>
            </p:nvSpPr>
            <p:spPr bwMode="auto">
              <a:xfrm>
                <a:off x="2178800" y="4178873"/>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92" name="Rectangle 655"/>
              <p:cNvSpPr>
                <a:spLocks noChangeArrowheads="1"/>
              </p:cNvSpPr>
              <p:nvPr/>
            </p:nvSpPr>
            <p:spPr bwMode="auto">
              <a:xfrm>
                <a:off x="2178800" y="4298656"/>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93" name="Rectangle 656"/>
              <p:cNvSpPr>
                <a:spLocks noChangeArrowheads="1"/>
              </p:cNvSpPr>
              <p:nvPr/>
            </p:nvSpPr>
            <p:spPr bwMode="auto">
              <a:xfrm>
                <a:off x="2299704" y="3817763"/>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94" name="Rectangle 657"/>
              <p:cNvSpPr>
                <a:spLocks noChangeArrowheads="1"/>
              </p:cNvSpPr>
              <p:nvPr/>
            </p:nvSpPr>
            <p:spPr bwMode="auto">
              <a:xfrm>
                <a:off x="2299704" y="3939307"/>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95" name="Rectangle 658"/>
              <p:cNvSpPr>
                <a:spLocks noChangeArrowheads="1"/>
              </p:cNvSpPr>
              <p:nvPr/>
            </p:nvSpPr>
            <p:spPr bwMode="auto">
              <a:xfrm>
                <a:off x="2299704" y="4059090"/>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96" name="Rectangle 659"/>
              <p:cNvSpPr>
                <a:spLocks noChangeArrowheads="1"/>
              </p:cNvSpPr>
              <p:nvPr/>
            </p:nvSpPr>
            <p:spPr bwMode="auto">
              <a:xfrm>
                <a:off x="2299704" y="4178873"/>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97" name="Rectangle 660"/>
              <p:cNvSpPr>
                <a:spLocks noChangeArrowheads="1"/>
              </p:cNvSpPr>
              <p:nvPr/>
            </p:nvSpPr>
            <p:spPr bwMode="auto">
              <a:xfrm>
                <a:off x="2299704" y="4298656"/>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nvGrpSpPr>
              <p:cNvPr id="1398" name="Group 666"/>
              <p:cNvGrpSpPr>
                <a:grpSpLocks/>
              </p:cNvGrpSpPr>
              <p:nvPr/>
            </p:nvGrpSpPr>
            <p:grpSpPr bwMode="auto">
              <a:xfrm>
                <a:off x="2667750" y="3817763"/>
                <a:ext cx="604520" cy="600676"/>
                <a:chOff x="1018" y="1842"/>
                <a:chExt cx="340" cy="341"/>
              </a:xfrm>
              <a:grpFill/>
              <a:effectLst>
                <a:outerShdw blurRad="50800" dist="38100" dir="2700000" algn="tl" rotWithShape="0">
                  <a:prstClr val="black">
                    <a:alpha val="40000"/>
                  </a:prstClr>
                </a:outerShdw>
              </a:effectLst>
            </p:grpSpPr>
            <p:sp>
              <p:nvSpPr>
                <p:cNvPr id="1521" name="Rectangle 667"/>
                <p:cNvSpPr>
                  <a:spLocks noChangeArrowheads="1"/>
                </p:cNvSpPr>
                <p:nvPr/>
              </p:nvSpPr>
              <p:spPr bwMode="auto">
                <a:xfrm>
                  <a:off x="1018"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22" name="Rectangle 668"/>
                <p:cNvSpPr>
                  <a:spLocks noChangeArrowheads="1"/>
                </p:cNvSpPr>
                <p:nvPr/>
              </p:nvSpPr>
              <p:spPr bwMode="auto">
                <a:xfrm>
                  <a:off x="1018"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23" name="Rectangle 669"/>
                <p:cNvSpPr>
                  <a:spLocks noChangeArrowheads="1"/>
                </p:cNvSpPr>
                <p:nvPr/>
              </p:nvSpPr>
              <p:spPr bwMode="auto">
                <a:xfrm>
                  <a:off x="1018"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24" name="Rectangle 670"/>
                <p:cNvSpPr>
                  <a:spLocks noChangeArrowheads="1"/>
                </p:cNvSpPr>
                <p:nvPr/>
              </p:nvSpPr>
              <p:spPr bwMode="auto">
                <a:xfrm>
                  <a:off x="1018"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25" name="Rectangle 671"/>
                <p:cNvSpPr>
                  <a:spLocks noChangeArrowheads="1"/>
                </p:cNvSpPr>
                <p:nvPr/>
              </p:nvSpPr>
              <p:spPr bwMode="auto">
                <a:xfrm>
                  <a:off x="1018"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26" name="Rectangle 672"/>
                <p:cNvSpPr>
                  <a:spLocks noChangeArrowheads="1"/>
                </p:cNvSpPr>
                <p:nvPr/>
              </p:nvSpPr>
              <p:spPr bwMode="auto">
                <a:xfrm>
                  <a:off x="1086"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27" name="Rectangle 673"/>
                <p:cNvSpPr>
                  <a:spLocks noChangeArrowheads="1"/>
                </p:cNvSpPr>
                <p:nvPr/>
              </p:nvSpPr>
              <p:spPr bwMode="auto">
                <a:xfrm>
                  <a:off x="1086"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28" name="Rectangle 674"/>
                <p:cNvSpPr>
                  <a:spLocks noChangeArrowheads="1"/>
                </p:cNvSpPr>
                <p:nvPr/>
              </p:nvSpPr>
              <p:spPr bwMode="auto">
                <a:xfrm>
                  <a:off x="1086"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29" name="Rectangle 675"/>
                <p:cNvSpPr>
                  <a:spLocks noChangeArrowheads="1"/>
                </p:cNvSpPr>
                <p:nvPr/>
              </p:nvSpPr>
              <p:spPr bwMode="auto">
                <a:xfrm>
                  <a:off x="1086"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30" name="Rectangle 676"/>
                <p:cNvSpPr>
                  <a:spLocks noChangeArrowheads="1"/>
                </p:cNvSpPr>
                <p:nvPr/>
              </p:nvSpPr>
              <p:spPr bwMode="auto">
                <a:xfrm>
                  <a:off x="1086"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31" name="Rectangle 677"/>
                <p:cNvSpPr>
                  <a:spLocks noChangeArrowheads="1"/>
                </p:cNvSpPr>
                <p:nvPr/>
              </p:nvSpPr>
              <p:spPr bwMode="auto">
                <a:xfrm>
                  <a:off x="1154"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32" name="Rectangle 678"/>
                <p:cNvSpPr>
                  <a:spLocks noChangeArrowheads="1"/>
                </p:cNvSpPr>
                <p:nvPr/>
              </p:nvSpPr>
              <p:spPr bwMode="auto">
                <a:xfrm>
                  <a:off x="1154"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33" name="Rectangle 679"/>
                <p:cNvSpPr>
                  <a:spLocks noChangeArrowheads="1"/>
                </p:cNvSpPr>
                <p:nvPr/>
              </p:nvSpPr>
              <p:spPr bwMode="auto">
                <a:xfrm>
                  <a:off x="1154"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34" name="Rectangle 680"/>
                <p:cNvSpPr>
                  <a:spLocks noChangeArrowheads="1"/>
                </p:cNvSpPr>
                <p:nvPr/>
              </p:nvSpPr>
              <p:spPr bwMode="auto">
                <a:xfrm>
                  <a:off x="1154"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35" name="Rectangle 681"/>
                <p:cNvSpPr>
                  <a:spLocks noChangeArrowheads="1"/>
                </p:cNvSpPr>
                <p:nvPr/>
              </p:nvSpPr>
              <p:spPr bwMode="auto">
                <a:xfrm>
                  <a:off x="1154"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36" name="Rectangle 682"/>
                <p:cNvSpPr>
                  <a:spLocks noChangeArrowheads="1"/>
                </p:cNvSpPr>
                <p:nvPr/>
              </p:nvSpPr>
              <p:spPr bwMode="auto">
                <a:xfrm>
                  <a:off x="1222"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37" name="Rectangle 683"/>
                <p:cNvSpPr>
                  <a:spLocks noChangeArrowheads="1"/>
                </p:cNvSpPr>
                <p:nvPr/>
              </p:nvSpPr>
              <p:spPr bwMode="auto">
                <a:xfrm>
                  <a:off x="1222"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38" name="Rectangle 684"/>
                <p:cNvSpPr>
                  <a:spLocks noChangeArrowheads="1"/>
                </p:cNvSpPr>
                <p:nvPr/>
              </p:nvSpPr>
              <p:spPr bwMode="auto">
                <a:xfrm>
                  <a:off x="1222"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39" name="Rectangle 685"/>
                <p:cNvSpPr>
                  <a:spLocks noChangeArrowheads="1"/>
                </p:cNvSpPr>
                <p:nvPr/>
              </p:nvSpPr>
              <p:spPr bwMode="auto">
                <a:xfrm>
                  <a:off x="1222"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40" name="Rectangle 686"/>
                <p:cNvSpPr>
                  <a:spLocks noChangeArrowheads="1"/>
                </p:cNvSpPr>
                <p:nvPr/>
              </p:nvSpPr>
              <p:spPr bwMode="auto">
                <a:xfrm>
                  <a:off x="1222"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41" name="Rectangle 687"/>
                <p:cNvSpPr>
                  <a:spLocks noChangeArrowheads="1"/>
                </p:cNvSpPr>
                <p:nvPr/>
              </p:nvSpPr>
              <p:spPr bwMode="auto">
                <a:xfrm>
                  <a:off x="1290"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42" name="Rectangle 688"/>
                <p:cNvSpPr>
                  <a:spLocks noChangeArrowheads="1"/>
                </p:cNvSpPr>
                <p:nvPr/>
              </p:nvSpPr>
              <p:spPr bwMode="auto">
                <a:xfrm>
                  <a:off x="1290"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43" name="Rectangle 689"/>
                <p:cNvSpPr>
                  <a:spLocks noChangeArrowheads="1"/>
                </p:cNvSpPr>
                <p:nvPr/>
              </p:nvSpPr>
              <p:spPr bwMode="auto">
                <a:xfrm>
                  <a:off x="1290"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44" name="Rectangle 690"/>
                <p:cNvSpPr>
                  <a:spLocks noChangeArrowheads="1"/>
                </p:cNvSpPr>
                <p:nvPr/>
              </p:nvSpPr>
              <p:spPr bwMode="auto">
                <a:xfrm>
                  <a:off x="1290"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45" name="Rectangle 691"/>
                <p:cNvSpPr>
                  <a:spLocks noChangeArrowheads="1"/>
                </p:cNvSpPr>
                <p:nvPr/>
              </p:nvSpPr>
              <p:spPr bwMode="auto">
                <a:xfrm>
                  <a:off x="1290"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grpSp>
            <p:nvGrpSpPr>
              <p:cNvPr id="1399" name="Group 692"/>
              <p:cNvGrpSpPr>
                <a:grpSpLocks/>
              </p:cNvGrpSpPr>
              <p:nvPr/>
            </p:nvGrpSpPr>
            <p:grpSpPr bwMode="auto">
              <a:xfrm>
                <a:off x="3473184" y="3817763"/>
                <a:ext cx="604520" cy="600676"/>
                <a:chOff x="1018" y="1842"/>
                <a:chExt cx="340" cy="341"/>
              </a:xfrm>
              <a:grpFill/>
              <a:effectLst>
                <a:outerShdw blurRad="50800" dist="38100" dir="2700000" algn="tl" rotWithShape="0">
                  <a:prstClr val="black">
                    <a:alpha val="40000"/>
                  </a:prstClr>
                </a:outerShdw>
              </a:effectLst>
            </p:grpSpPr>
            <p:sp>
              <p:nvSpPr>
                <p:cNvPr id="1496" name="Rectangle 693"/>
                <p:cNvSpPr>
                  <a:spLocks noChangeArrowheads="1"/>
                </p:cNvSpPr>
                <p:nvPr/>
              </p:nvSpPr>
              <p:spPr bwMode="auto">
                <a:xfrm>
                  <a:off x="1018"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497" name="Rectangle 694"/>
                <p:cNvSpPr>
                  <a:spLocks noChangeArrowheads="1"/>
                </p:cNvSpPr>
                <p:nvPr/>
              </p:nvSpPr>
              <p:spPr bwMode="auto">
                <a:xfrm>
                  <a:off x="1018"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498" name="Rectangle 695"/>
                <p:cNvSpPr>
                  <a:spLocks noChangeArrowheads="1"/>
                </p:cNvSpPr>
                <p:nvPr/>
              </p:nvSpPr>
              <p:spPr bwMode="auto">
                <a:xfrm>
                  <a:off x="1018"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499" name="Rectangle 696"/>
                <p:cNvSpPr>
                  <a:spLocks noChangeArrowheads="1"/>
                </p:cNvSpPr>
                <p:nvPr/>
              </p:nvSpPr>
              <p:spPr bwMode="auto">
                <a:xfrm>
                  <a:off x="1018"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00" name="Rectangle 697"/>
                <p:cNvSpPr>
                  <a:spLocks noChangeArrowheads="1"/>
                </p:cNvSpPr>
                <p:nvPr/>
              </p:nvSpPr>
              <p:spPr bwMode="auto">
                <a:xfrm>
                  <a:off x="1018"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01" name="Rectangle 698"/>
                <p:cNvSpPr>
                  <a:spLocks noChangeArrowheads="1"/>
                </p:cNvSpPr>
                <p:nvPr/>
              </p:nvSpPr>
              <p:spPr bwMode="auto">
                <a:xfrm>
                  <a:off x="1086"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02" name="Rectangle 699"/>
                <p:cNvSpPr>
                  <a:spLocks noChangeArrowheads="1"/>
                </p:cNvSpPr>
                <p:nvPr/>
              </p:nvSpPr>
              <p:spPr bwMode="auto">
                <a:xfrm>
                  <a:off x="1086"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03" name="Rectangle 700"/>
                <p:cNvSpPr>
                  <a:spLocks noChangeArrowheads="1"/>
                </p:cNvSpPr>
                <p:nvPr/>
              </p:nvSpPr>
              <p:spPr bwMode="auto">
                <a:xfrm>
                  <a:off x="1086"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04" name="Rectangle 701"/>
                <p:cNvSpPr>
                  <a:spLocks noChangeArrowheads="1"/>
                </p:cNvSpPr>
                <p:nvPr/>
              </p:nvSpPr>
              <p:spPr bwMode="auto">
                <a:xfrm>
                  <a:off x="1086"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05" name="Rectangle 702"/>
                <p:cNvSpPr>
                  <a:spLocks noChangeArrowheads="1"/>
                </p:cNvSpPr>
                <p:nvPr/>
              </p:nvSpPr>
              <p:spPr bwMode="auto">
                <a:xfrm>
                  <a:off x="1086"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06" name="Rectangle 703"/>
                <p:cNvSpPr>
                  <a:spLocks noChangeArrowheads="1"/>
                </p:cNvSpPr>
                <p:nvPr/>
              </p:nvSpPr>
              <p:spPr bwMode="auto">
                <a:xfrm>
                  <a:off x="1154"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07" name="Rectangle 704"/>
                <p:cNvSpPr>
                  <a:spLocks noChangeArrowheads="1"/>
                </p:cNvSpPr>
                <p:nvPr/>
              </p:nvSpPr>
              <p:spPr bwMode="auto">
                <a:xfrm>
                  <a:off x="1154"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08" name="Rectangle 705"/>
                <p:cNvSpPr>
                  <a:spLocks noChangeArrowheads="1"/>
                </p:cNvSpPr>
                <p:nvPr/>
              </p:nvSpPr>
              <p:spPr bwMode="auto">
                <a:xfrm>
                  <a:off x="1154"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09" name="Rectangle 706"/>
                <p:cNvSpPr>
                  <a:spLocks noChangeArrowheads="1"/>
                </p:cNvSpPr>
                <p:nvPr/>
              </p:nvSpPr>
              <p:spPr bwMode="auto">
                <a:xfrm>
                  <a:off x="1154"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10" name="Rectangle 707"/>
                <p:cNvSpPr>
                  <a:spLocks noChangeArrowheads="1"/>
                </p:cNvSpPr>
                <p:nvPr/>
              </p:nvSpPr>
              <p:spPr bwMode="auto">
                <a:xfrm>
                  <a:off x="1154"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11" name="Rectangle 708"/>
                <p:cNvSpPr>
                  <a:spLocks noChangeArrowheads="1"/>
                </p:cNvSpPr>
                <p:nvPr/>
              </p:nvSpPr>
              <p:spPr bwMode="auto">
                <a:xfrm>
                  <a:off x="1222"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12" name="Rectangle 709"/>
                <p:cNvSpPr>
                  <a:spLocks noChangeArrowheads="1"/>
                </p:cNvSpPr>
                <p:nvPr/>
              </p:nvSpPr>
              <p:spPr bwMode="auto">
                <a:xfrm>
                  <a:off x="1222"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13" name="Rectangle 710"/>
                <p:cNvSpPr>
                  <a:spLocks noChangeArrowheads="1"/>
                </p:cNvSpPr>
                <p:nvPr/>
              </p:nvSpPr>
              <p:spPr bwMode="auto">
                <a:xfrm>
                  <a:off x="1222"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14" name="Rectangle 711"/>
                <p:cNvSpPr>
                  <a:spLocks noChangeArrowheads="1"/>
                </p:cNvSpPr>
                <p:nvPr/>
              </p:nvSpPr>
              <p:spPr bwMode="auto">
                <a:xfrm>
                  <a:off x="1222"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15" name="Rectangle 712"/>
                <p:cNvSpPr>
                  <a:spLocks noChangeArrowheads="1"/>
                </p:cNvSpPr>
                <p:nvPr/>
              </p:nvSpPr>
              <p:spPr bwMode="auto">
                <a:xfrm>
                  <a:off x="1222"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16" name="Rectangle 713"/>
                <p:cNvSpPr>
                  <a:spLocks noChangeArrowheads="1"/>
                </p:cNvSpPr>
                <p:nvPr/>
              </p:nvSpPr>
              <p:spPr bwMode="auto">
                <a:xfrm>
                  <a:off x="1290"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17" name="Rectangle 714"/>
                <p:cNvSpPr>
                  <a:spLocks noChangeArrowheads="1"/>
                </p:cNvSpPr>
                <p:nvPr/>
              </p:nvSpPr>
              <p:spPr bwMode="auto">
                <a:xfrm>
                  <a:off x="1290"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18" name="Rectangle 715"/>
                <p:cNvSpPr>
                  <a:spLocks noChangeArrowheads="1"/>
                </p:cNvSpPr>
                <p:nvPr/>
              </p:nvSpPr>
              <p:spPr bwMode="auto">
                <a:xfrm>
                  <a:off x="1290"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19" name="Rectangle 716"/>
                <p:cNvSpPr>
                  <a:spLocks noChangeArrowheads="1"/>
                </p:cNvSpPr>
                <p:nvPr/>
              </p:nvSpPr>
              <p:spPr bwMode="auto">
                <a:xfrm>
                  <a:off x="1290"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20" name="Rectangle 717"/>
                <p:cNvSpPr>
                  <a:spLocks noChangeArrowheads="1"/>
                </p:cNvSpPr>
                <p:nvPr/>
              </p:nvSpPr>
              <p:spPr bwMode="auto">
                <a:xfrm>
                  <a:off x="1290"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grpSp>
            <p:nvGrpSpPr>
              <p:cNvPr id="1400" name="Group 718"/>
              <p:cNvGrpSpPr>
                <a:grpSpLocks/>
              </p:cNvGrpSpPr>
              <p:nvPr/>
            </p:nvGrpSpPr>
            <p:grpSpPr bwMode="auto">
              <a:xfrm>
                <a:off x="4280396" y="3817763"/>
                <a:ext cx="604520" cy="600676"/>
                <a:chOff x="1018" y="1842"/>
                <a:chExt cx="340" cy="341"/>
              </a:xfrm>
              <a:grpFill/>
              <a:effectLst>
                <a:outerShdw blurRad="50800" dist="38100" dir="2700000" algn="tl" rotWithShape="0">
                  <a:prstClr val="black">
                    <a:alpha val="40000"/>
                  </a:prstClr>
                </a:outerShdw>
              </a:effectLst>
            </p:grpSpPr>
            <p:sp>
              <p:nvSpPr>
                <p:cNvPr id="1471" name="Rectangle 719"/>
                <p:cNvSpPr>
                  <a:spLocks noChangeArrowheads="1"/>
                </p:cNvSpPr>
                <p:nvPr/>
              </p:nvSpPr>
              <p:spPr bwMode="auto">
                <a:xfrm>
                  <a:off x="1018"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472" name="Rectangle 720"/>
                <p:cNvSpPr>
                  <a:spLocks noChangeArrowheads="1"/>
                </p:cNvSpPr>
                <p:nvPr/>
              </p:nvSpPr>
              <p:spPr bwMode="auto">
                <a:xfrm>
                  <a:off x="1018"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473" name="Rectangle 721"/>
                <p:cNvSpPr>
                  <a:spLocks noChangeArrowheads="1"/>
                </p:cNvSpPr>
                <p:nvPr/>
              </p:nvSpPr>
              <p:spPr bwMode="auto">
                <a:xfrm>
                  <a:off x="1018"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474" name="Rectangle 722"/>
                <p:cNvSpPr>
                  <a:spLocks noChangeArrowheads="1"/>
                </p:cNvSpPr>
                <p:nvPr/>
              </p:nvSpPr>
              <p:spPr bwMode="auto">
                <a:xfrm>
                  <a:off x="1018"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475" name="Rectangle 723"/>
                <p:cNvSpPr>
                  <a:spLocks noChangeArrowheads="1"/>
                </p:cNvSpPr>
                <p:nvPr/>
              </p:nvSpPr>
              <p:spPr bwMode="auto">
                <a:xfrm>
                  <a:off x="1018"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476" name="Rectangle 724"/>
                <p:cNvSpPr>
                  <a:spLocks noChangeArrowheads="1"/>
                </p:cNvSpPr>
                <p:nvPr/>
              </p:nvSpPr>
              <p:spPr bwMode="auto">
                <a:xfrm>
                  <a:off x="1086"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477" name="Rectangle 725"/>
                <p:cNvSpPr>
                  <a:spLocks noChangeArrowheads="1"/>
                </p:cNvSpPr>
                <p:nvPr/>
              </p:nvSpPr>
              <p:spPr bwMode="auto">
                <a:xfrm>
                  <a:off x="1086"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478" name="Rectangle 726"/>
                <p:cNvSpPr>
                  <a:spLocks noChangeArrowheads="1"/>
                </p:cNvSpPr>
                <p:nvPr/>
              </p:nvSpPr>
              <p:spPr bwMode="auto">
                <a:xfrm>
                  <a:off x="1086"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479" name="Rectangle 727"/>
                <p:cNvSpPr>
                  <a:spLocks noChangeArrowheads="1"/>
                </p:cNvSpPr>
                <p:nvPr/>
              </p:nvSpPr>
              <p:spPr bwMode="auto">
                <a:xfrm>
                  <a:off x="1086"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480" name="Rectangle 728"/>
                <p:cNvSpPr>
                  <a:spLocks noChangeArrowheads="1"/>
                </p:cNvSpPr>
                <p:nvPr/>
              </p:nvSpPr>
              <p:spPr bwMode="auto">
                <a:xfrm>
                  <a:off x="1086"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481" name="Rectangle 729"/>
                <p:cNvSpPr>
                  <a:spLocks noChangeArrowheads="1"/>
                </p:cNvSpPr>
                <p:nvPr/>
              </p:nvSpPr>
              <p:spPr bwMode="auto">
                <a:xfrm>
                  <a:off x="1154"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482" name="Rectangle 730"/>
                <p:cNvSpPr>
                  <a:spLocks noChangeArrowheads="1"/>
                </p:cNvSpPr>
                <p:nvPr/>
              </p:nvSpPr>
              <p:spPr bwMode="auto">
                <a:xfrm>
                  <a:off x="1154"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483" name="Rectangle 731"/>
                <p:cNvSpPr>
                  <a:spLocks noChangeArrowheads="1"/>
                </p:cNvSpPr>
                <p:nvPr/>
              </p:nvSpPr>
              <p:spPr bwMode="auto">
                <a:xfrm>
                  <a:off x="1154"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484" name="Rectangle 732"/>
                <p:cNvSpPr>
                  <a:spLocks noChangeArrowheads="1"/>
                </p:cNvSpPr>
                <p:nvPr/>
              </p:nvSpPr>
              <p:spPr bwMode="auto">
                <a:xfrm>
                  <a:off x="1154"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485" name="Rectangle 733"/>
                <p:cNvSpPr>
                  <a:spLocks noChangeArrowheads="1"/>
                </p:cNvSpPr>
                <p:nvPr/>
              </p:nvSpPr>
              <p:spPr bwMode="auto">
                <a:xfrm>
                  <a:off x="1154"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486" name="Rectangle 734"/>
                <p:cNvSpPr>
                  <a:spLocks noChangeArrowheads="1"/>
                </p:cNvSpPr>
                <p:nvPr/>
              </p:nvSpPr>
              <p:spPr bwMode="auto">
                <a:xfrm>
                  <a:off x="1222"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487" name="Rectangle 735"/>
                <p:cNvSpPr>
                  <a:spLocks noChangeArrowheads="1"/>
                </p:cNvSpPr>
                <p:nvPr/>
              </p:nvSpPr>
              <p:spPr bwMode="auto">
                <a:xfrm>
                  <a:off x="1222"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488" name="Rectangle 736"/>
                <p:cNvSpPr>
                  <a:spLocks noChangeArrowheads="1"/>
                </p:cNvSpPr>
                <p:nvPr/>
              </p:nvSpPr>
              <p:spPr bwMode="auto">
                <a:xfrm>
                  <a:off x="1222"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489" name="Rectangle 737"/>
                <p:cNvSpPr>
                  <a:spLocks noChangeArrowheads="1"/>
                </p:cNvSpPr>
                <p:nvPr/>
              </p:nvSpPr>
              <p:spPr bwMode="auto">
                <a:xfrm>
                  <a:off x="1222"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490" name="Rectangle 738"/>
                <p:cNvSpPr>
                  <a:spLocks noChangeArrowheads="1"/>
                </p:cNvSpPr>
                <p:nvPr/>
              </p:nvSpPr>
              <p:spPr bwMode="auto">
                <a:xfrm>
                  <a:off x="1222"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491" name="Rectangle 739"/>
                <p:cNvSpPr>
                  <a:spLocks noChangeArrowheads="1"/>
                </p:cNvSpPr>
                <p:nvPr/>
              </p:nvSpPr>
              <p:spPr bwMode="auto">
                <a:xfrm>
                  <a:off x="1290"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492" name="Rectangle 740"/>
                <p:cNvSpPr>
                  <a:spLocks noChangeArrowheads="1"/>
                </p:cNvSpPr>
                <p:nvPr/>
              </p:nvSpPr>
              <p:spPr bwMode="auto">
                <a:xfrm>
                  <a:off x="1290"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493" name="Rectangle 741"/>
                <p:cNvSpPr>
                  <a:spLocks noChangeArrowheads="1"/>
                </p:cNvSpPr>
                <p:nvPr/>
              </p:nvSpPr>
              <p:spPr bwMode="auto">
                <a:xfrm>
                  <a:off x="1290"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494" name="Rectangle 742"/>
                <p:cNvSpPr>
                  <a:spLocks noChangeArrowheads="1"/>
                </p:cNvSpPr>
                <p:nvPr/>
              </p:nvSpPr>
              <p:spPr bwMode="auto">
                <a:xfrm>
                  <a:off x="1290"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495" name="Rectangle 743"/>
                <p:cNvSpPr>
                  <a:spLocks noChangeArrowheads="1"/>
                </p:cNvSpPr>
                <p:nvPr/>
              </p:nvSpPr>
              <p:spPr bwMode="auto">
                <a:xfrm>
                  <a:off x="1290"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grpSp>
            <p:nvGrpSpPr>
              <p:cNvPr id="1401" name="Group 744"/>
              <p:cNvGrpSpPr>
                <a:grpSpLocks/>
              </p:cNvGrpSpPr>
              <p:nvPr/>
            </p:nvGrpSpPr>
            <p:grpSpPr bwMode="auto">
              <a:xfrm>
                <a:off x="5126724" y="3817763"/>
                <a:ext cx="604520" cy="600676"/>
                <a:chOff x="1018" y="1842"/>
                <a:chExt cx="340" cy="341"/>
              </a:xfrm>
              <a:grpFill/>
              <a:effectLst>
                <a:outerShdw blurRad="50800" dist="38100" dir="2700000" algn="tl" rotWithShape="0">
                  <a:prstClr val="black">
                    <a:alpha val="40000"/>
                  </a:prstClr>
                </a:outerShdw>
              </a:effectLst>
            </p:grpSpPr>
            <p:sp>
              <p:nvSpPr>
                <p:cNvPr id="1446" name="Rectangle 745"/>
                <p:cNvSpPr>
                  <a:spLocks noChangeArrowheads="1"/>
                </p:cNvSpPr>
                <p:nvPr/>
              </p:nvSpPr>
              <p:spPr bwMode="auto">
                <a:xfrm>
                  <a:off x="1018"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447" name="Rectangle 746"/>
                <p:cNvSpPr>
                  <a:spLocks noChangeArrowheads="1"/>
                </p:cNvSpPr>
                <p:nvPr/>
              </p:nvSpPr>
              <p:spPr bwMode="auto">
                <a:xfrm>
                  <a:off x="1018"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448" name="Rectangle 747"/>
                <p:cNvSpPr>
                  <a:spLocks noChangeArrowheads="1"/>
                </p:cNvSpPr>
                <p:nvPr/>
              </p:nvSpPr>
              <p:spPr bwMode="auto">
                <a:xfrm>
                  <a:off x="1018"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449" name="Rectangle 748"/>
                <p:cNvSpPr>
                  <a:spLocks noChangeArrowheads="1"/>
                </p:cNvSpPr>
                <p:nvPr/>
              </p:nvSpPr>
              <p:spPr bwMode="auto">
                <a:xfrm>
                  <a:off x="1018"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450" name="Rectangle 749"/>
                <p:cNvSpPr>
                  <a:spLocks noChangeArrowheads="1"/>
                </p:cNvSpPr>
                <p:nvPr/>
              </p:nvSpPr>
              <p:spPr bwMode="auto">
                <a:xfrm>
                  <a:off x="1018"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451" name="Rectangle 750"/>
                <p:cNvSpPr>
                  <a:spLocks noChangeArrowheads="1"/>
                </p:cNvSpPr>
                <p:nvPr/>
              </p:nvSpPr>
              <p:spPr bwMode="auto">
                <a:xfrm>
                  <a:off x="1086"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452" name="Rectangle 751"/>
                <p:cNvSpPr>
                  <a:spLocks noChangeArrowheads="1"/>
                </p:cNvSpPr>
                <p:nvPr/>
              </p:nvSpPr>
              <p:spPr bwMode="auto">
                <a:xfrm>
                  <a:off x="1086"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453" name="Rectangle 752"/>
                <p:cNvSpPr>
                  <a:spLocks noChangeArrowheads="1"/>
                </p:cNvSpPr>
                <p:nvPr/>
              </p:nvSpPr>
              <p:spPr bwMode="auto">
                <a:xfrm>
                  <a:off x="1086"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454" name="Rectangle 753"/>
                <p:cNvSpPr>
                  <a:spLocks noChangeArrowheads="1"/>
                </p:cNvSpPr>
                <p:nvPr/>
              </p:nvSpPr>
              <p:spPr bwMode="auto">
                <a:xfrm>
                  <a:off x="1086"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455" name="Rectangle 754"/>
                <p:cNvSpPr>
                  <a:spLocks noChangeArrowheads="1"/>
                </p:cNvSpPr>
                <p:nvPr/>
              </p:nvSpPr>
              <p:spPr bwMode="auto">
                <a:xfrm>
                  <a:off x="1086"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456" name="Rectangle 755"/>
                <p:cNvSpPr>
                  <a:spLocks noChangeArrowheads="1"/>
                </p:cNvSpPr>
                <p:nvPr/>
              </p:nvSpPr>
              <p:spPr bwMode="auto">
                <a:xfrm>
                  <a:off x="1154"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457" name="Rectangle 756"/>
                <p:cNvSpPr>
                  <a:spLocks noChangeArrowheads="1"/>
                </p:cNvSpPr>
                <p:nvPr/>
              </p:nvSpPr>
              <p:spPr bwMode="auto">
                <a:xfrm>
                  <a:off x="1154"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458" name="Rectangle 757"/>
                <p:cNvSpPr>
                  <a:spLocks noChangeArrowheads="1"/>
                </p:cNvSpPr>
                <p:nvPr/>
              </p:nvSpPr>
              <p:spPr bwMode="auto">
                <a:xfrm>
                  <a:off x="1154"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459" name="Rectangle 758"/>
                <p:cNvSpPr>
                  <a:spLocks noChangeArrowheads="1"/>
                </p:cNvSpPr>
                <p:nvPr/>
              </p:nvSpPr>
              <p:spPr bwMode="auto">
                <a:xfrm>
                  <a:off x="1154"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460" name="Rectangle 759"/>
                <p:cNvSpPr>
                  <a:spLocks noChangeArrowheads="1"/>
                </p:cNvSpPr>
                <p:nvPr/>
              </p:nvSpPr>
              <p:spPr bwMode="auto">
                <a:xfrm>
                  <a:off x="1154"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461" name="Rectangle 760"/>
                <p:cNvSpPr>
                  <a:spLocks noChangeArrowheads="1"/>
                </p:cNvSpPr>
                <p:nvPr/>
              </p:nvSpPr>
              <p:spPr bwMode="auto">
                <a:xfrm>
                  <a:off x="1222"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462" name="Rectangle 761"/>
                <p:cNvSpPr>
                  <a:spLocks noChangeArrowheads="1"/>
                </p:cNvSpPr>
                <p:nvPr/>
              </p:nvSpPr>
              <p:spPr bwMode="auto">
                <a:xfrm>
                  <a:off x="1222"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463" name="Rectangle 762"/>
                <p:cNvSpPr>
                  <a:spLocks noChangeArrowheads="1"/>
                </p:cNvSpPr>
                <p:nvPr/>
              </p:nvSpPr>
              <p:spPr bwMode="auto">
                <a:xfrm>
                  <a:off x="1222"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464" name="Rectangle 763"/>
                <p:cNvSpPr>
                  <a:spLocks noChangeArrowheads="1"/>
                </p:cNvSpPr>
                <p:nvPr/>
              </p:nvSpPr>
              <p:spPr bwMode="auto">
                <a:xfrm>
                  <a:off x="1222"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465" name="Rectangle 764"/>
                <p:cNvSpPr>
                  <a:spLocks noChangeArrowheads="1"/>
                </p:cNvSpPr>
                <p:nvPr/>
              </p:nvSpPr>
              <p:spPr bwMode="auto">
                <a:xfrm>
                  <a:off x="1222"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466" name="Rectangle 765"/>
                <p:cNvSpPr>
                  <a:spLocks noChangeArrowheads="1"/>
                </p:cNvSpPr>
                <p:nvPr/>
              </p:nvSpPr>
              <p:spPr bwMode="auto">
                <a:xfrm>
                  <a:off x="1290"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467" name="Rectangle 766"/>
                <p:cNvSpPr>
                  <a:spLocks noChangeArrowheads="1"/>
                </p:cNvSpPr>
                <p:nvPr/>
              </p:nvSpPr>
              <p:spPr bwMode="auto">
                <a:xfrm>
                  <a:off x="1290"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468" name="Rectangle 767"/>
                <p:cNvSpPr>
                  <a:spLocks noChangeArrowheads="1"/>
                </p:cNvSpPr>
                <p:nvPr/>
              </p:nvSpPr>
              <p:spPr bwMode="auto">
                <a:xfrm>
                  <a:off x="1290"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469" name="Rectangle 768"/>
                <p:cNvSpPr>
                  <a:spLocks noChangeArrowheads="1"/>
                </p:cNvSpPr>
                <p:nvPr/>
              </p:nvSpPr>
              <p:spPr bwMode="auto">
                <a:xfrm>
                  <a:off x="1290"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470" name="Rectangle 769"/>
                <p:cNvSpPr>
                  <a:spLocks noChangeArrowheads="1"/>
                </p:cNvSpPr>
                <p:nvPr/>
              </p:nvSpPr>
              <p:spPr bwMode="auto">
                <a:xfrm>
                  <a:off x="1290"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grpSp>
            <p:nvGrpSpPr>
              <p:cNvPr id="1402" name="Group 1401"/>
              <p:cNvGrpSpPr/>
              <p:nvPr/>
            </p:nvGrpSpPr>
            <p:grpSpPr>
              <a:xfrm>
                <a:off x="2423121" y="3820058"/>
                <a:ext cx="241808" cy="600676"/>
                <a:chOff x="2318303" y="6672681"/>
                <a:chExt cx="241808" cy="600676"/>
              </a:xfrm>
              <a:grpFill/>
            </p:grpSpPr>
            <p:sp>
              <p:nvSpPr>
                <p:cNvPr id="1436" name="Rectangle 651"/>
                <p:cNvSpPr>
                  <a:spLocks noChangeArrowheads="1"/>
                </p:cNvSpPr>
                <p:nvPr/>
              </p:nvSpPr>
              <p:spPr bwMode="auto">
                <a:xfrm>
                  <a:off x="2318303" y="667268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437" name="Rectangle 652"/>
                <p:cNvSpPr>
                  <a:spLocks noChangeArrowheads="1"/>
                </p:cNvSpPr>
                <p:nvPr/>
              </p:nvSpPr>
              <p:spPr bwMode="auto">
                <a:xfrm>
                  <a:off x="2318303" y="6794225"/>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438" name="Rectangle 653"/>
                <p:cNvSpPr>
                  <a:spLocks noChangeArrowheads="1"/>
                </p:cNvSpPr>
                <p:nvPr/>
              </p:nvSpPr>
              <p:spPr bwMode="auto">
                <a:xfrm>
                  <a:off x="2318303" y="6914008"/>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439" name="Rectangle 654"/>
                <p:cNvSpPr>
                  <a:spLocks noChangeArrowheads="1"/>
                </p:cNvSpPr>
                <p:nvPr/>
              </p:nvSpPr>
              <p:spPr bwMode="auto">
                <a:xfrm>
                  <a:off x="2318303" y="703379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440" name="Rectangle 655"/>
                <p:cNvSpPr>
                  <a:spLocks noChangeArrowheads="1"/>
                </p:cNvSpPr>
                <p:nvPr/>
              </p:nvSpPr>
              <p:spPr bwMode="auto">
                <a:xfrm>
                  <a:off x="2318303" y="7153574"/>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441" name="Rectangle 656"/>
                <p:cNvSpPr>
                  <a:spLocks noChangeArrowheads="1"/>
                </p:cNvSpPr>
                <p:nvPr/>
              </p:nvSpPr>
              <p:spPr bwMode="auto">
                <a:xfrm>
                  <a:off x="2439207" y="667268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442" name="Rectangle 657"/>
                <p:cNvSpPr>
                  <a:spLocks noChangeArrowheads="1"/>
                </p:cNvSpPr>
                <p:nvPr/>
              </p:nvSpPr>
              <p:spPr bwMode="auto">
                <a:xfrm>
                  <a:off x="2439207" y="6794225"/>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443" name="Rectangle 658"/>
                <p:cNvSpPr>
                  <a:spLocks noChangeArrowheads="1"/>
                </p:cNvSpPr>
                <p:nvPr/>
              </p:nvSpPr>
              <p:spPr bwMode="auto">
                <a:xfrm>
                  <a:off x="2439207" y="6914008"/>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444" name="Rectangle 659"/>
                <p:cNvSpPr>
                  <a:spLocks noChangeArrowheads="1"/>
                </p:cNvSpPr>
                <p:nvPr/>
              </p:nvSpPr>
              <p:spPr bwMode="auto">
                <a:xfrm>
                  <a:off x="2439207" y="703379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445" name="Rectangle 660"/>
                <p:cNvSpPr>
                  <a:spLocks noChangeArrowheads="1"/>
                </p:cNvSpPr>
                <p:nvPr/>
              </p:nvSpPr>
              <p:spPr bwMode="auto">
                <a:xfrm>
                  <a:off x="2439207" y="7153574"/>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grpSp>
            <p:nvGrpSpPr>
              <p:cNvPr id="1403" name="Group 1402"/>
              <p:cNvGrpSpPr/>
              <p:nvPr/>
            </p:nvGrpSpPr>
            <p:grpSpPr>
              <a:xfrm>
                <a:off x="3250045" y="3824463"/>
                <a:ext cx="241808" cy="600676"/>
                <a:chOff x="2318303" y="6672681"/>
                <a:chExt cx="241808" cy="600676"/>
              </a:xfrm>
              <a:grpFill/>
            </p:grpSpPr>
            <p:sp>
              <p:nvSpPr>
                <p:cNvPr id="1426" name="Rectangle 651"/>
                <p:cNvSpPr>
                  <a:spLocks noChangeArrowheads="1"/>
                </p:cNvSpPr>
                <p:nvPr/>
              </p:nvSpPr>
              <p:spPr bwMode="auto">
                <a:xfrm>
                  <a:off x="2318303" y="667268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427" name="Rectangle 652"/>
                <p:cNvSpPr>
                  <a:spLocks noChangeArrowheads="1"/>
                </p:cNvSpPr>
                <p:nvPr/>
              </p:nvSpPr>
              <p:spPr bwMode="auto">
                <a:xfrm>
                  <a:off x="2318303" y="6794225"/>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428" name="Rectangle 653"/>
                <p:cNvSpPr>
                  <a:spLocks noChangeArrowheads="1"/>
                </p:cNvSpPr>
                <p:nvPr/>
              </p:nvSpPr>
              <p:spPr bwMode="auto">
                <a:xfrm>
                  <a:off x="2318303" y="6914008"/>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429" name="Rectangle 654"/>
                <p:cNvSpPr>
                  <a:spLocks noChangeArrowheads="1"/>
                </p:cNvSpPr>
                <p:nvPr/>
              </p:nvSpPr>
              <p:spPr bwMode="auto">
                <a:xfrm>
                  <a:off x="2318303" y="703379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430" name="Rectangle 655"/>
                <p:cNvSpPr>
                  <a:spLocks noChangeArrowheads="1"/>
                </p:cNvSpPr>
                <p:nvPr/>
              </p:nvSpPr>
              <p:spPr bwMode="auto">
                <a:xfrm>
                  <a:off x="2318303" y="7153574"/>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431" name="Rectangle 656"/>
                <p:cNvSpPr>
                  <a:spLocks noChangeArrowheads="1"/>
                </p:cNvSpPr>
                <p:nvPr/>
              </p:nvSpPr>
              <p:spPr bwMode="auto">
                <a:xfrm>
                  <a:off x="2439207" y="667268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432" name="Rectangle 657"/>
                <p:cNvSpPr>
                  <a:spLocks noChangeArrowheads="1"/>
                </p:cNvSpPr>
                <p:nvPr/>
              </p:nvSpPr>
              <p:spPr bwMode="auto">
                <a:xfrm>
                  <a:off x="2439207" y="6794225"/>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433" name="Rectangle 658"/>
                <p:cNvSpPr>
                  <a:spLocks noChangeArrowheads="1"/>
                </p:cNvSpPr>
                <p:nvPr/>
              </p:nvSpPr>
              <p:spPr bwMode="auto">
                <a:xfrm>
                  <a:off x="2439207" y="6914008"/>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434" name="Rectangle 659"/>
                <p:cNvSpPr>
                  <a:spLocks noChangeArrowheads="1"/>
                </p:cNvSpPr>
                <p:nvPr/>
              </p:nvSpPr>
              <p:spPr bwMode="auto">
                <a:xfrm>
                  <a:off x="2439207" y="703379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435" name="Rectangle 660"/>
                <p:cNvSpPr>
                  <a:spLocks noChangeArrowheads="1"/>
                </p:cNvSpPr>
                <p:nvPr/>
              </p:nvSpPr>
              <p:spPr bwMode="auto">
                <a:xfrm>
                  <a:off x="2439207" y="7153574"/>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grpSp>
            <p:nvGrpSpPr>
              <p:cNvPr id="1404" name="Group 1403"/>
              <p:cNvGrpSpPr/>
              <p:nvPr/>
            </p:nvGrpSpPr>
            <p:grpSpPr>
              <a:xfrm>
                <a:off x="4037500" y="3817763"/>
                <a:ext cx="241808" cy="600676"/>
                <a:chOff x="2318303" y="6672681"/>
                <a:chExt cx="241808" cy="600676"/>
              </a:xfrm>
              <a:grpFill/>
            </p:grpSpPr>
            <p:sp>
              <p:nvSpPr>
                <p:cNvPr id="1416" name="Rectangle 651"/>
                <p:cNvSpPr>
                  <a:spLocks noChangeArrowheads="1"/>
                </p:cNvSpPr>
                <p:nvPr/>
              </p:nvSpPr>
              <p:spPr bwMode="auto">
                <a:xfrm>
                  <a:off x="2318303" y="667268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417" name="Rectangle 652"/>
                <p:cNvSpPr>
                  <a:spLocks noChangeArrowheads="1"/>
                </p:cNvSpPr>
                <p:nvPr/>
              </p:nvSpPr>
              <p:spPr bwMode="auto">
                <a:xfrm>
                  <a:off x="2318303" y="6794225"/>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418" name="Rectangle 653"/>
                <p:cNvSpPr>
                  <a:spLocks noChangeArrowheads="1"/>
                </p:cNvSpPr>
                <p:nvPr/>
              </p:nvSpPr>
              <p:spPr bwMode="auto">
                <a:xfrm>
                  <a:off x="2318303" y="6914008"/>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419" name="Rectangle 654"/>
                <p:cNvSpPr>
                  <a:spLocks noChangeArrowheads="1"/>
                </p:cNvSpPr>
                <p:nvPr/>
              </p:nvSpPr>
              <p:spPr bwMode="auto">
                <a:xfrm>
                  <a:off x="2318303" y="703379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420" name="Rectangle 655"/>
                <p:cNvSpPr>
                  <a:spLocks noChangeArrowheads="1"/>
                </p:cNvSpPr>
                <p:nvPr/>
              </p:nvSpPr>
              <p:spPr bwMode="auto">
                <a:xfrm>
                  <a:off x="2318303" y="7153574"/>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421" name="Rectangle 656"/>
                <p:cNvSpPr>
                  <a:spLocks noChangeArrowheads="1"/>
                </p:cNvSpPr>
                <p:nvPr/>
              </p:nvSpPr>
              <p:spPr bwMode="auto">
                <a:xfrm>
                  <a:off x="2439207" y="667268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422" name="Rectangle 657"/>
                <p:cNvSpPr>
                  <a:spLocks noChangeArrowheads="1"/>
                </p:cNvSpPr>
                <p:nvPr/>
              </p:nvSpPr>
              <p:spPr bwMode="auto">
                <a:xfrm>
                  <a:off x="2439207" y="6794225"/>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423" name="Rectangle 658"/>
                <p:cNvSpPr>
                  <a:spLocks noChangeArrowheads="1"/>
                </p:cNvSpPr>
                <p:nvPr/>
              </p:nvSpPr>
              <p:spPr bwMode="auto">
                <a:xfrm>
                  <a:off x="2439207" y="6914008"/>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424" name="Rectangle 659"/>
                <p:cNvSpPr>
                  <a:spLocks noChangeArrowheads="1"/>
                </p:cNvSpPr>
                <p:nvPr/>
              </p:nvSpPr>
              <p:spPr bwMode="auto">
                <a:xfrm>
                  <a:off x="2439207" y="703379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425" name="Rectangle 660"/>
                <p:cNvSpPr>
                  <a:spLocks noChangeArrowheads="1"/>
                </p:cNvSpPr>
                <p:nvPr/>
              </p:nvSpPr>
              <p:spPr bwMode="auto">
                <a:xfrm>
                  <a:off x="2439207" y="7153574"/>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grpSp>
            <p:nvGrpSpPr>
              <p:cNvPr id="1405" name="Group 1404"/>
              <p:cNvGrpSpPr/>
              <p:nvPr/>
            </p:nvGrpSpPr>
            <p:grpSpPr>
              <a:xfrm>
                <a:off x="4884916" y="3824586"/>
                <a:ext cx="241808" cy="600676"/>
                <a:chOff x="2318303" y="6672681"/>
                <a:chExt cx="241808" cy="600676"/>
              </a:xfrm>
              <a:grpFill/>
            </p:grpSpPr>
            <p:sp>
              <p:nvSpPr>
                <p:cNvPr id="1406" name="Rectangle 651"/>
                <p:cNvSpPr>
                  <a:spLocks noChangeArrowheads="1"/>
                </p:cNvSpPr>
                <p:nvPr/>
              </p:nvSpPr>
              <p:spPr bwMode="auto">
                <a:xfrm>
                  <a:off x="2318303" y="667268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407" name="Rectangle 652"/>
                <p:cNvSpPr>
                  <a:spLocks noChangeArrowheads="1"/>
                </p:cNvSpPr>
                <p:nvPr/>
              </p:nvSpPr>
              <p:spPr bwMode="auto">
                <a:xfrm>
                  <a:off x="2318303" y="6794225"/>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408" name="Rectangle 653"/>
                <p:cNvSpPr>
                  <a:spLocks noChangeArrowheads="1"/>
                </p:cNvSpPr>
                <p:nvPr/>
              </p:nvSpPr>
              <p:spPr bwMode="auto">
                <a:xfrm>
                  <a:off x="2318303" y="6914008"/>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409" name="Rectangle 654"/>
                <p:cNvSpPr>
                  <a:spLocks noChangeArrowheads="1"/>
                </p:cNvSpPr>
                <p:nvPr/>
              </p:nvSpPr>
              <p:spPr bwMode="auto">
                <a:xfrm>
                  <a:off x="2318303" y="703379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410" name="Rectangle 655"/>
                <p:cNvSpPr>
                  <a:spLocks noChangeArrowheads="1"/>
                </p:cNvSpPr>
                <p:nvPr/>
              </p:nvSpPr>
              <p:spPr bwMode="auto">
                <a:xfrm>
                  <a:off x="2318303" y="7153574"/>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411" name="Rectangle 656"/>
                <p:cNvSpPr>
                  <a:spLocks noChangeArrowheads="1"/>
                </p:cNvSpPr>
                <p:nvPr/>
              </p:nvSpPr>
              <p:spPr bwMode="auto">
                <a:xfrm>
                  <a:off x="2439207" y="667268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412" name="Rectangle 657"/>
                <p:cNvSpPr>
                  <a:spLocks noChangeArrowheads="1"/>
                </p:cNvSpPr>
                <p:nvPr/>
              </p:nvSpPr>
              <p:spPr bwMode="auto">
                <a:xfrm>
                  <a:off x="2439207" y="6794225"/>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413" name="Rectangle 658"/>
                <p:cNvSpPr>
                  <a:spLocks noChangeArrowheads="1"/>
                </p:cNvSpPr>
                <p:nvPr/>
              </p:nvSpPr>
              <p:spPr bwMode="auto">
                <a:xfrm>
                  <a:off x="2439207" y="6914008"/>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414" name="Rectangle 659"/>
                <p:cNvSpPr>
                  <a:spLocks noChangeArrowheads="1"/>
                </p:cNvSpPr>
                <p:nvPr/>
              </p:nvSpPr>
              <p:spPr bwMode="auto">
                <a:xfrm>
                  <a:off x="2439207" y="703379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415" name="Rectangle 660"/>
                <p:cNvSpPr>
                  <a:spLocks noChangeArrowheads="1"/>
                </p:cNvSpPr>
                <p:nvPr/>
              </p:nvSpPr>
              <p:spPr bwMode="auto">
                <a:xfrm>
                  <a:off x="2439207" y="7153574"/>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sp>
            <p:nvSpPr>
              <p:cNvPr id="1547" name="Rectangle 636"/>
              <p:cNvSpPr>
                <a:spLocks noChangeArrowheads="1"/>
              </p:cNvSpPr>
              <p:nvPr/>
            </p:nvSpPr>
            <p:spPr bwMode="auto">
              <a:xfrm>
                <a:off x="1810768" y="4421434"/>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48" name="Rectangle 637"/>
              <p:cNvSpPr>
                <a:spLocks noChangeArrowheads="1"/>
              </p:cNvSpPr>
              <p:nvPr/>
            </p:nvSpPr>
            <p:spPr bwMode="auto">
              <a:xfrm>
                <a:off x="1810768" y="4542978"/>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49" name="Rectangle 638"/>
              <p:cNvSpPr>
                <a:spLocks noChangeArrowheads="1"/>
              </p:cNvSpPr>
              <p:nvPr/>
            </p:nvSpPr>
            <p:spPr bwMode="auto">
              <a:xfrm>
                <a:off x="1810768" y="466276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50" name="Rectangle 639"/>
              <p:cNvSpPr>
                <a:spLocks noChangeArrowheads="1"/>
              </p:cNvSpPr>
              <p:nvPr/>
            </p:nvSpPr>
            <p:spPr bwMode="auto">
              <a:xfrm>
                <a:off x="1810768" y="4782544"/>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51" name="Rectangle 640"/>
              <p:cNvSpPr>
                <a:spLocks noChangeArrowheads="1"/>
              </p:cNvSpPr>
              <p:nvPr/>
            </p:nvSpPr>
            <p:spPr bwMode="auto">
              <a:xfrm>
                <a:off x="1810768" y="4902327"/>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52" name="Rectangle 641"/>
              <p:cNvSpPr>
                <a:spLocks noChangeArrowheads="1"/>
              </p:cNvSpPr>
              <p:nvPr/>
            </p:nvSpPr>
            <p:spPr bwMode="auto">
              <a:xfrm>
                <a:off x="1931672" y="4421434"/>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53" name="Rectangle 642"/>
              <p:cNvSpPr>
                <a:spLocks noChangeArrowheads="1"/>
              </p:cNvSpPr>
              <p:nvPr/>
            </p:nvSpPr>
            <p:spPr bwMode="auto">
              <a:xfrm>
                <a:off x="1931672" y="4542978"/>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54" name="Rectangle 643"/>
              <p:cNvSpPr>
                <a:spLocks noChangeArrowheads="1"/>
              </p:cNvSpPr>
              <p:nvPr/>
            </p:nvSpPr>
            <p:spPr bwMode="auto">
              <a:xfrm>
                <a:off x="1931672" y="466276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55" name="Rectangle 644"/>
              <p:cNvSpPr>
                <a:spLocks noChangeArrowheads="1"/>
              </p:cNvSpPr>
              <p:nvPr/>
            </p:nvSpPr>
            <p:spPr bwMode="auto">
              <a:xfrm>
                <a:off x="1931672" y="4782544"/>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56" name="Rectangle 645"/>
              <p:cNvSpPr>
                <a:spLocks noChangeArrowheads="1"/>
              </p:cNvSpPr>
              <p:nvPr/>
            </p:nvSpPr>
            <p:spPr bwMode="auto">
              <a:xfrm>
                <a:off x="1931672" y="4902327"/>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57" name="Rectangle 646"/>
              <p:cNvSpPr>
                <a:spLocks noChangeArrowheads="1"/>
              </p:cNvSpPr>
              <p:nvPr/>
            </p:nvSpPr>
            <p:spPr bwMode="auto">
              <a:xfrm>
                <a:off x="2052576" y="4421434"/>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58" name="Rectangle 647"/>
              <p:cNvSpPr>
                <a:spLocks noChangeArrowheads="1"/>
              </p:cNvSpPr>
              <p:nvPr/>
            </p:nvSpPr>
            <p:spPr bwMode="auto">
              <a:xfrm>
                <a:off x="2052576" y="4542978"/>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59" name="Rectangle 648"/>
              <p:cNvSpPr>
                <a:spLocks noChangeArrowheads="1"/>
              </p:cNvSpPr>
              <p:nvPr/>
            </p:nvSpPr>
            <p:spPr bwMode="auto">
              <a:xfrm>
                <a:off x="2052576" y="466276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60" name="Rectangle 649"/>
              <p:cNvSpPr>
                <a:spLocks noChangeArrowheads="1"/>
              </p:cNvSpPr>
              <p:nvPr/>
            </p:nvSpPr>
            <p:spPr bwMode="auto">
              <a:xfrm>
                <a:off x="2052576" y="4782544"/>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61" name="Rectangle 650"/>
              <p:cNvSpPr>
                <a:spLocks noChangeArrowheads="1"/>
              </p:cNvSpPr>
              <p:nvPr/>
            </p:nvSpPr>
            <p:spPr bwMode="auto">
              <a:xfrm>
                <a:off x="2052576" y="4902327"/>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62" name="Rectangle 651"/>
              <p:cNvSpPr>
                <a:spLocks noChangeArrowheads="1"/>
              </p:cNvSpPr>
              <p:nvPr/>
            </p:nvSpPr>
            <p:spPr bwMode="auto">
              <a:xfrm>
                <a:off x="2173480" y="4421434"/>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63" name="Rectangle 652"/>
              <p:cNvSpPr>
                <a:spLocks noChangeArrowheads="1"/>
              </p:cNvSpPr>
              <p:nvPr/>
            </p:nvSpPr>
            <p:spPr bwMode="auto">
              <a:xfrm>
                <a:off x="2173480" y="4542978"/>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64" name="Rectangle 653"/>
              <p:cNvSpPr>
                <a:spLocks noChangeArrowheads="1"/>
              </p:cNvSpPr>
              <p:nvPr/>
            </p:nvSpPr>
            <p:spPr bwMode="auto">
              <a:xfrm>
                <a:off x="2173480" y="466276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65" name="Rectangle 654"/>
              <p:cNvSpPr>
                <a:spLocks noChangeArrowheads="1"/>
              </p:cNvSpPr>
              <p:nvPr/>
            </p:nvSpPr>
            <p:spPr bwMode="auto">
              <a:xfrm>
                <a:off x="2173480" y="4782544"/>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66" name="Rectangle 655"/>
              <p:cNvSpPr>
                <a:spLocks noChangeArrowheads="1"/>
              </p:cNvSpPr>
              <p:nvPr/>
            </p:nvSpPr>
            <p:spPr bwMode="auto">
              <a:xfrm>
                <a:off x="2173480" y="4902327"/>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67" name="Rectangle 656"/>
              <p:cNvSpPr>
                <a:spLocks noChangeArrowheads="1"/>
              </p:cNvSpPr>
              <p:nvPr/>
            </p:nvSpPr>
            <p:spPr bwMode="auto">
              <a:xfrm>
                <a:off x="2294384" y="4421434"/>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68" name="Rectangle 657"/>
              <p:cNvSpPr>
                <a:spLocks noChangeArrowheads="1"/>
              </p:cNvSpPr>
              <p:nvPr/>
            </p:nvSpPr>
            <p:spPr bwMode="auto">
              <a:xfrm>
                <a:off x="2294384" y="4542978"/>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69" name="Rectangle 658"/>
              <p:cNvSpPr>
                <a:spLocks noChangeArrowheads="1"/>
              </p:cNvSpPr>
              <p:nvPr/>
            </p:nvSpPr>
            <p:spPr bwMode="auto">
              <a:xfrm>
                <a:off x="2294384" y="466276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70" name="Rectangle 659"/>
              <p:cNvSpPr>
                <a:spLocks noChangeArrowheads="1"/>
              </p:cNvSpPr>
              <p:nvPr/>
            </p:nvSpPr>
            <p:spPr bwMode="auto">
              <a:xfrm>
                <a:off x="2294384" y="4782544"/>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71" name="Rectangle 660"/>
              <p:cNvSpPr>
                <a:spLocks noChangeArrowheads="1"/>
              </p:cNvSpPr>
              <p:nvPr/>
            </p:nvSpPr>
            <p:spPr bwMode="auto">
              <a:xfrm>
                <a:off x="2294384" y="4902327"/>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nvGrpSpPr>
              <p:cNvPr id="1572" name="Group 666"/>
              <p:cNvGrpSpPr>
                <a:grpSpLocks/>
              </p:cNvGrpSpPr>
              <p:nvPr/>
            </p:nvGrpSpPr>
            <p:grpSpPr bwMode="auto">
              <a:xfrm>
                <a:off x="2662430" y="4421434"/>
                <a:ext cx="604520" cy="600676"/>
                <a:chOff x="1018" y="1842"/>
                <a:chExt cx="340" cy="341"/>
              </a:xfrm>
              <a:grpFill/>
              <a:effectLst>
                <a:outerShdw blurRad="50800" dist="38100" dir="2700000" algn="tl" rotWithShape="0">
                  <a:prstClr val="black">
                    <a:alpha val="40000"/>
                  </a:prstClr>
                </a:outerShdw>
              </a:effectLst>
            </p:grpSpPr>
            <p:sp>
              <p:nvSpPr>
                <p:cNvPr id="1695" name="Rectangle 667"/>
                <p:cNvSpPr>
                  <a:spLocks noChangeArrowheads="1"/>
                </p:cNvSpPr>
                <p:nvPr/>
              </p:nvSpPr>
              <p:spPr bwMode="auto">
                <a:xfrm>
                  <a:off x="1018"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96" name="Rectangle 668"/>
                <p:cNvSpPr>
                  <a:spLocks noChangeArrowheads="1"/>
                </p:cNvSpPr>
                <p:nvPr/>
              </p:nvSpPr>
              <p:spPr bwMode="auto">
                <a:xfrm>
                  <a:off x="1018"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97" name="Rectangle 669"/>
                <p:cNvSpPr>
                  <a:spLocks noChangeArrowheads="1"/>
                </p:cNvSpPr>
                <p:nvPr/>
              </p:nvSpPr>
              <p:spPr bwMode="auto">
                <a:xfrm>
                  <a:off x="1018"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98" name="Rectangle 670"/>
                <p:cNvSpPr>
                  <a:spLocks noChangeArrowheads="1"/>
                </p:cNvSpPr>
                <p:nvPr/>
              </p:nvSpPr>
              <p:spPr bwMode="auto">
                <a:xfrm>
                  <a:off x="1018"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99" name="Rectangle 671"/>
                <p:cNvSpPr>
                  <a:spLocks noChangeArrowheads="1"/>
                </p:cNvSpPr>
                <p:nvPr/>
              </p:nvSpPr>
              <p:spPr bwMode="auto">
                <a:xfrm>
                  <a:off x="1018"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00" name="Rectangle 672"/>
                <p:cNvSpPr>
                  <a:spLocks noChangeArrowheads="1"/>
                </p:cNvSpPr>
                <p:nvPr/>
              </p:nvSpPr>
              <p:spPr bwMode="auto">
                <a:xfrm>
                  <a:off x="1086"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01" name="Rectangle 673"/>
                <p:cNvSpPr>
                  <a:spLocks noChangeArrowheads="1"/>
                </p:cNvSpPr>
                <p:nvPr/>
              </p:nvSpPr>
              <p:spPr bwMode="auto">
                <a:xfrm>
                  <a:off x="1086"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02" name="Rectangle 674"/>
                <p:cNvSpPr>
                  <a:spLocks noChangeArrowheads="1"/>
                </p:cNvSpPr>
                <p:nvPr/>
              </p:nvSpPr>
              <p:spPr bwMode="auto">
                <a:xfrm>
                  <a:off x="1086"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03" name="Rectangle 675"/>
                <p:cNvSpPr>
                  <a:spLocks noChangeArrowheads="1"/>
                </p:cNvSpPr>
                <p:nvPr/>
              </p:nvSpPr>
              <p:spPr bwMode="auto">
                <a:xfrm>
                  <a:off x="1086"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04" name="Rectangle 676"/>
                <p:cNvSpPr>
                  <a:spLocks noChangeArrowheads="1"/>
                </p:cNvSpPr>
                <p:nvPr/>
              </p:nvSpPr>
              <p:spPr bwMode="auto">
                <a:xfrm>
                  <a:off x="1086"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05" name="Rectangle 677"/>
                <p:cNvSpPr>
                  <a:spLocks noChangeArrowheads="1"/>
                </p:cNvSpPr>
                <p:nvPr/>
              </p:nvSpPr>
              <p:spPr bwMode="auto">
                <a:xfrm>
                  <a:off x="1154"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06" name="Rectangle 678"/>
                <p:cNvSpPr>
                  <a:spLocks noChangeArrowheads="1"/>
                </p:cNvSpPr>
                <p:nvPr/>
              </p:nvSpPr>
              <p:spPr bwMode="auto">
                <a:xfrm>
                  <a:off x="1154"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07" name="Rectangle 679"/>
                <p:cNvSpPr>
                  <a:spLocks noChangeArrowheads="1"/>
                </p:cNvSpPr>
                <p:nvPr/>
              </p:nvSpPr>
              <p:spPr bwMode="auto">
                <a:xfrm>
                  <a:off x="1154"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08" name="Rectangle 680"/>
                <p:cNvSpPr>
                  <a:spLocks noChangeArrowheads="1"/>
                </p:cNvSpPr>
                <p:nvPr/>
              </p:nvSpPr>
              <p:spPr bwMode="auto">
                <a:xfrm>
                  <a:off x="1154"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09" name="Rectangle 681"/>
                <p:cNvSpPr>
                  <a:spLocks noChangeArrowheads="1"/>
                </p:cNvSpPr>
                <p:nvPr/>
              </p:nvSpPr>
              <p:spPr bwMode="auto">
                <a:xfrm>
                  <a:off x="1154"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10" name="Rectangle 682"/>
                <p:cNvSpPr>
                  <a:spLocks noChangeArrowheads="1"/>
                </p:cNvSpPr>
                <p:nvPr/>
              </p:nvSpPr>
              <p:spPr bwMode="auto">
                <a:xfrm>
                  <a:off x="1222"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11" name="Rectangle 683"/>
                <p:cNvSpPr>
                  <a:spLocks noChangeArrowheads="1"/>
                </p:cNvSpPr>
                <p:nvPr/>
              </p:nvSpPr>
              <p:spPr bwMode="auto">
                <a:xfrm>
                  <a:off x="1222"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12" name="Rectangle 684"/>
                <p:cNvSpPr>
                  <a:spLocks noChangeArrowheads="1"/>
                </p:cNvSpPr>
                <p:nvPr/>
              </p:nvSpPr>
              <p:spPr bwMode="auto">
                <a:xfrm>
                  <a:off x="1222"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13" name="Rectangle 685"/>
                <p:cNvSpPr>
                  <a:spLocks noChangeArrowheads="1"/>
                </p:cNvSpPr>
                <p:nvPr/>
              </p:nvSpPr>
              <p:spPr bwMode="auto">
                <a:xfrm>
                  <a:off x="1222"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14" name="Rectangle 686"/>
                <p:cNvSpPr>
                  <a:spLocks noChangeArrowheads="1"/>
                </p:cNvSpPr>
                <p:nvPr/>
              </p:nvSpPr>
              <p:spPr bwMode="auto">
                <a:xfrm>
                  <a:off x="1222"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15" name="Rectangle 687"/>
                <p:cNvSpPr>
                  <a:spLocks noChangeArrowheads="1"/>
                </p:cNvSpPr>
                <p:nvPr/>
              </p:nvSpPr>
              <p:spPr bwMode="auto">
                <a:xfrm>
                  <a:off x="1290"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16" name="Rectangle 688"/>
                <p:cNvSpPr>
                  <a:spLocks noChangeArrowheads="1"/>
                </p:cNvSpPr>
                <p:nvPr/>
              </p:nvSpPr>
              <p:spPr bwMode="auto">
                <a:xfrm>
                  <a:off x="1290"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17" name="Rectangle 689"/>
                <p:cNvSpPr>
                  <a:spLocks noChangeArrowheads="1"/>
                </p:cNvSpPr>
                <p:nvPr/>
              </p:nvSpPr>
              <p:spPr bwMode="auto">
                <a:xfrm>
                  <a:off x="1290"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18" name="Rectangle 690"/>
                <p:cNvSpPr>
                  <a:spLocks noChangeArrowheads="1"/>
                </p:cNvSpPr>
                <p:nvPr/>
              </p:nvSpPr>
              <p:spPr bwMode="auto">
                <a:xfrm>
                  <a:off x="1290"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19" name="Rectangle 691"/>
                <p:cNvSpPr>
                  <a:spLocks noChangeArrowheads="1"/>
                </p:cNvSpPr>
                <p:nvPr/>
              </p:nvSpPr>
              <p:spPr bwMode="auto">
                <a:xfrm>
                  <a:off x="1290"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grpSp>
            <p:nvGrpSpPr>
              <p:cNvPr id="1573" name="Group 692"/>
              <p:cNvGrpSpPr>
                <a:grpSpLocks/>
              </p:cNvGrpSpPr>
              <p:nvPr/>
            </p:nvGrpSpPr>
            <p:grpSpPr bwMode="auto">
              <a:xfrm>
                <a:off x="3467864" y="4421434"/>
                <a:ext cx="604520" cy="600676"/>
                <a:chOff x="1018" y="1842"/>
                <a:chExt cx="340" cy="341"/>
              </a:xfrm>
              <a:grpFill/>
              <a:effectLst>
                <a:outerShdw blurRad="50800" dist="38100" dir="2700000" algn="tl" rotWithShape="0">
                  <a:prstClr val="black">
                    <a:alpha val="40000"/>
                  </a:prstClr>
                </a:outerShdw>
              </a:effectLst>
            </p:grpSpPr>
            <p:sp>
              <p:nvSpPr>
                <p:cNvPr id="1670" name="Rectangle 693"/>
                <p:cNvSpPr>
                  <a:spLocks noChangeArrowheads="1"/>
                </p:cNvSpPr>
                <p:nvPr/>
              </p:nvSpPr>
              <p:spPr bwMode="auto">
                <a:xfrm>
                  <a:off x="1018"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71" name="Rectangle 694"/>
                <p:cNvSpPr>
                  <a:spLocks noChangeArrowheads="1"/>
                </p:cNvSpPr>
                <p:nvPr/>
              </p:nvSpPr>
              <p:spPr bwMode="auto">
                <a:xfrm>
                  <a:off x="1018"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72" name="Rectangle 695"/>
                <p:cNvSpPr>
                  <a:spLocks noChangeArrowheads="1"/>
                </p:cNvSpPr>
                <p:nvPr/>
              </p:nvSpPr>
              <p:spPr bwMode="auto">
                <a:xfrm>
                  <a:off x="1018"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73" name="Rectangle 696"/>
                <p:cNvSpPr>
                  <a:spLocks noChangeArrowheads="1"/>
                </p:cNvSpPr>
                <p:nvPr/>
              </p:nvSpPr>
              <p:spPr bwMode="auto">
                <a:xfrm>
                  <a:off x="1018"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74" name="Rectangle 697"/>
                <p:cNvSpPr>
                  <a:spLocks noChangeArrowheads="1"/>
                </p:cNvSpPr>
                <p:nvPr/>
              </p:nvSpPr>
              <p:spPr bwMode="auto">
                <a:xfrm>
                  <a:off x="1018"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75" name="Rectangle 698"/>
                <p:cNvSpPr>
                  <a:spLocks noChangeArrowheads="1"/>
                </p:cNvSpPr>
                <p:nvPr/>
              </p:nvSpPr>
              <p:spPr bwMode="auto">
                <a:xfrm>
                  <a:off x="1086"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76" name="Rectangle 699"/>
                <p:cNvSpPr>
                  <a:spLocks noChangeArrowheads="1"/>
                </p:cNvSpPr>
                <p:nvPr/>
              </p:nvSpPr>
              <p:spPr bwMode="auto">
                <a:xfrm>
                  <a:off x="1086"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77" name="Rectangle 700"/>
                <p:cNvSpPr>
                  <a:spLocks noChangeArrowheads="1"/>
                </p:cNvSpPr>
                <p:nvPr/>
              </p:nvSpPr>
              <p:spPr bwMode="auto">
                <a:xfrm>
                  <a:off x="1086"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78" name="Rectangle 701"/>
                <p:cNvSpPr>
                  <a:spLocks noChangeArrowheads="1"/>
                </p:cNvSpPr>
                <p:nvPr/>
              </p:nvSpPr>
              <p:spPr bwMode="auto">
                <a:xfrm>
                  <a:off x="1086"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79" name="Rectangle 702"/>
                <p:cNvSpPr>
                  <a:spLocks noChangeArrowheads="1"/>
                </p:cNvSpPr>
                <p:nvPr/>
              </p:nvSpPr>
              <p:spPr bwMode="auto">
                <a:xfrm>
                  <a:off x="1086"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80" name="Rectangle 703"/>
                <p:cNvSpPr>
                  <a:spLocks noChangeArrowheads="1"/>
                </p:cNvSpPr>
                <p:nvPr/>
              </p:nvSpPr>
              <p:spPr bwMode="auto">
                <a:xfrm>
                  <a:off x="1154"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81" name="Rectangle 704"/>
                <p:cNvSpPr>
                  <a:spLocks noChangeArrowheads="1"/>
                </p:cNvSpPr>
                <p:nvPr/>
              </p:nvSpPr>
              <p:spPr bwMode="auto">
                <a:xfrm>
                  <a:off x="1154"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82" name="Rectangle 705"/>
                <p:cNvSpPr>
                  <a:spLocks noChangeArrowheads="1"/>
                </p:cNvSpPr>
                <p:nvPr/>
              </p:nvSpPr>
              <p:spPr bwMode="auto">
                <a:xfrm>
                  <a:off x="1154"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83" name="Rectangle 706"/>
                <p:cNvSpPr>
                  <a:spLocks noChangeArrowheads="1"/>
                </p:cNvSpPr>
                <p:nvPr/>
              </p:nvSpPr>
              <p:spPr bwMode="auto">
                <a:xfrm>
                  <a:off x="1154"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84" name="Rectangle 707"/>
                <p:cNvSpPr>
                  <a:spLocks noChangeArrowheads="1"/>
                </p:cNvSpPr>
                <p:nvPr/>
              </p:nvSpPr>
              <p:spPr bwMode="auto">
                <a:xfrm>
                  <a:off x="1154"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85" name="Rectangle 708"/>
                <p:cNvSpPr>
                  <a:spLocks noChangeArrowheads="1"/>
                </p:cNvSpPr>
                <p:nvPr/>
              </p:nvSpPr>
              <p:spPr bwMode="auto">
                <a:xfrm>
                  <a:off x="1222"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86" name="Rectangle 709"/>
                <p:cNvSpPr>
                  <a:spLocks noChangeArrowheads="1"/>
                </p:cNvSpPr>
                <p:nvPr/>
              </p:nvSpPr>
              <p:spPr bwMode="auto">
                <a:xfrm>
                  <a:off x="1222"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87" name="Rectangle 710"/>
                <p:cNvSpPr>
                  <a:spLocks noChangeArrowheads="1"/>
                </p:cNvSpPr>
                <p:nvPr/>
              </p:nvSpPr>
              <p:spPr bwMode="auto">
                <a:xfrm>
                  <a:off x="1222"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88" name="Rectangle 711"/>
                <p:cNvSpPr>
                  <a:spLocks noChangeArrowheads="1"/>
                </p:cNvSpPr>
                <p:nvPr/>
              </p:nvSpPr>
              <p:spPr bwMode="auto">
                <a:xfrm>
                  <a:off x="1222"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89" name="Rectangle 712"/>
                <p:cNvSpPr>
                  <a:spLocks noChangeArrowheads="1"/>
                </p:cNvSpPr>
                <p:nvPr/>
              </p:nvSpPr>
              <p:spPr bwMode="auto">
                <a:xfrm>
                  <a:off x="1222"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90" name="Rectangle 713"/>
                <p:cNvSpPr>
                  <a:spLocks noChangeArrowheads="1"/>
                </p:cNvSpPr>
                <p:nvPr/>
              </p:nvSpPr>
              <p:spPr bwMode="auto">
                <a:xfrm>
                  <a:off x="1290"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91" name="Rectangle 714"/>
                <p:cNvSpPr>
                  <a:spLocks noChangeArrowheads="1"/>
                </p:cNvSpPr>
                <p:nvPr/>
              </p:nvSpPr>
              <p:spPr bwMode="auto">
                <a:xfrm>
                  <a:off x="1290"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92" name="Rectangle 715"/>
                <p:cNvSpPr>
                  <a:spLocks noChangeArrowheads="1"/>
                </p:cNvSpPr>
                <p:nvPr/>
              </p:nvSpPr>
              <p:spPr bwMode="auto">
                <a:xfrm>
                  <a:off x="1290"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93" name="Rectangle 716"/>
                <p:cNvSpPr>
                  <a:spLocks noChangeArrowheads="1"/>
                </p:cNvSpPr>
                <p:nvPr/>
              </p:nvSpPr>
              <p:spPr bwMode="auto">
                <a:xfrm>
                  <a:off x="1290"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94" name="Rectangle 717"/>
                <p:cNvSpPr>
                  <a:spLocks noChangeArrowheads="1"/>
                </p:cNvSpPr>
                <p:nvPr/>
              </p:nvSpPr>
              <p:spPr bwMode="auto">
                <a:xfrm>
                  <a:off x="1290"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grpSp>
            <p:nvGrpSpPr>
              <p:cNvPr id="1574" name="Group 718"/>
              <p:cNvGrpSpPr>
                <a:grpSpLocks/>
              </p:cNvGrpSpPr>
              <p:nvPr/>
            </p:nvGrpSpPr>
            <p:grpSpPr bwMode="auto">
              <a:xfrm>
                <a:off x="4275076" y="4421434"/>
                <a:ext cx="604520" cy="600676"/>
                <a:chOff x="1018" y="1842"/>
                <a:chExt cx="340" cy="341"/>
              </a:xfrm>
              <a:grpFill/>
              <a:effectLst>
                <a:outerShdw blurRad="50800" dist="38100" dir="2700000" algn="tl" rotWithShape="0">
                  <a:prstClr val="black">
                    <a:alpha val="40000"/>
                  </a:prstClr>
                </a:outerShdw>
              </a:effectLst>
            </p:grpSpPr>
            <p:sp>
              <p:nvSpPr>
                <p:cNvPr id="1645" name="Rectangle 719"/>
                <p:cNvSpPr>
                  <a:spLocks noChangeArrowheads="1"/>
                </p:cNvSpPr>
                <p:nvPr/>
              </p:nvSpPr>
              <p:spPr bwMode="auto">
                <a:xfrm>
                  <a:off x="1018"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46" name="Rectangle 720"/>
                <p:cNvSpPr>
                  <a:spLocks noChangeArrowheads="1"/>
                </p:cNvSpPr>
                <p:nvPr/>
              </p:nvSpPr>
              <p:spPr bwMode="auto">
                <a:xfrm>
                  <a:off x="1018"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47" name="Rectangle 721"/>
                <p:cNvSpPr>
                  <a:spLocks noChangeArrowheads="1"/>
                </p:cNvSpPr>
                <p:nvPr/>
              </p:nvSpPr>
              <p:spPr bwMode="auto">
                <a:xfrm>
                  <a:off x="1018"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48" name="Rectangle 722"/>
                <p:cNvSpPr>
                  <a:spLocks noChangeArrowheads="1"/>
                </p:cNvSpPr>
                <p:nvPr/>
              </p:nvSpPr>
              <p:spPr bwMode="auto">
                <a:xfrm>
                  <a:off x="1018"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49" name="Rectangle 723"/>
                <p:cNvSpPr>
                  <a:spLocks noChangeArrowheads="1"/>
                </p:cNvSpPr>
                <p:nvPr/>
              </p:nvSpPr>
              <p:spPr bwMode="auto">
                <a:xfrm>
                  <a:off x="1018"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50" name="Rectangle 724"/>
                <p:cNvSpPr>
                  <a:spLocks noChangeArrowheads="1"/>
                </p:cNvSpPr>
                <p:nvPr/>
              </p:nvSpPr>
              <p:spPr bwMode="auto">
                <a:xfrm>
                  <a:off x="1086"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51" name="Rectangle 725"/>
                <p:cNvSpPr>
                  <a:spLocks noChangeArrowheads="1"/>
                </p:cNvSpPr>
                <p:nvPr/>
              </p:nvSpPr>
              <p:spPr bwMode="auto">
                <a:xfrm>
                  <a:off x="1086"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52" name="Rectangle 726"/>
                <p:cNvSpPr>
                  <a:spLocks noChangeArrowheads="1"/>
                </p:cNvSpPr>
                <p:nvPr/>
              </p:nvSpPr>
              <p:spPr bwMode="auto">
                <a:xfrm>
                  <a:off x="1086"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53" name="Rectangle 727"/>
                <p:cNvSpPr>
                  <a:spLocks noChangeArrowheads="1"/>
                </p:cNvSpPr>
                <p:nvPr/>
              </p:nvSpPr>
              <p:spPr bwMode="auto">
                <a:xfrm>
                  <a:off x="1086"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54" name="Rectangle 728"/>
                <p:cNvSpPr>
                  <a:spLocks noChangeArrowheads="1"/>
                </p:cNvSpPr>
                <p:nvPr/>
              </p:nvSpPr>
              <p:spPr bwMode="auto">
                <a:xfrm>
                  <a:off x="1086"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55" name="Rectangle 729"/>
                <p:cNvSpPr>
                  <a:spLocks noChangeArrowheads="1"/>
                </p:cNvSpPr>
                <p:nvPr/>
              </p:nvSpPr>
              <p:spPr bwMode="auto">
                <a:xfrm>
                  <a:off x="1154"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56" name="Rectangle 730"/>
                <p:cNvSpPr>
                  <a:spLocks noChangeArrowheads="1"/>
                </p:cNvSpPr>
                <p:nvPr/>
              </p:nvSpPr>
              <p:spPr bwMode="auto">
                <a:xfrm>
                  <a:off x="1154"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57" name="Rectangle 731"/>
                <p:cNvSpPr>
                  <a:spLocks noChangeArrowheads="1"/>
                </p:cNvSpPr>
                <p:nvPr/>
              </p:nvSpPr>
              <p:spPr bwMode="auto">
                <a:xfrm>
                  <a:off x="1154"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58" name="Rectangle 732"/>
                <p:cNvSpPr>
                  <a:spLocks noChangeArrowheads="1"/>
                </p:cNvSpPr>
                <p:nvPr/>
              </p:nvSpPr>
              <p:spPr bwMode="auto">
                <a:xfrm>
                  <a:off x="1154"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59" name="Rectangle 733"/>
                <p:cNvSpPr>
                  <a:spLocks noChangeArrowheads="1"/>
                </p:cNvSpPr>
                <p:nvPr/>
              </p:nvSpPr>
              <p:spPr bwMode="auto">
                <a:xfrm>
                  <a:off x="1154"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60" name="Rectangle 734"/>
                <p:cNvSpPr>
                  <a:spLocks noChangeArrowheads="1"/>
                </p:cNvSpPr>
                <p:nvPr/>
              </p:nvSpPr>
              <p:spPr bwMode="auto">
                <a:xfrm>
                  <a:off x="1222"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61" name="Rectangle 735"/>
                <p:cNvSpPr>
                  <a:spLocks noChangeArrowheads="1"/>
                </p:cNvSpPr>
                <p:nvPr/>
              </p:nvSpPr>
              <p:spPr bwMode="auto">
                <a:xfrm>
                  <a:off x="1222"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62" name="Rectangle 736"/>
                <p:cNvSpPr>
                  <a:spLocks noChangeArrowheads="1"/>
                </p:cNvSpPr>
                <p:nvPr/>
              </p:nvSpPr>
              <p:spPr bwMode="auto">
                <a:xfrm>
                  <a:off x="1222"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63" name="Rectangle 737"/>
                <p:cNvSpPr>
                  <a:spLocks noChangeArrowheads="1"/>
                </p:cNvSpPr>
                <p:nvPr/>
              </p:nvSpPr>
              <p:spPr bwMode="auto">
                <a:xfrm>
                  <a:off x="1222"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64" name="Rectangle 738"/>
                <p:cNvSpPr>
                  <a:spLocks noChangeArrowheads="1"/>
                </p:cNvSpPr>
                <p:nvPr/>
              </p:nvSpPr>
              <p:spPr bwMode="auto">
                <a:xfrm>
                  <a:off x="1222"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65" name="Rectangle 739"/>
                <p:cNvSpPr>
                  <a:spLocks noChangeArrowheads="1"/>
                </p:cNvSpPr>
                <p:nvPr/>
              </p:nvSpPr>
              <p:spPr bwMode="auto">
                <a:xfrm>
                  <a:off x="1290"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66" name="Rectangle 740"/>
                <p:cNvSpPr>
                  <a:spLocks noChangeArrowheads="1"/>
                </p:cNvSpPr>
                <p:nvPr/>
              </p:nvSpPr>
              <p:spPr bwMode="auto">
                <a:xfrm>
                  <a:off x="1290"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67" name="Rectangle 741"/>
                <p:cNvSpPr>
                  <a:spLocks noChangeArrowheads="1"/>
                </p:cNvSpPr>
                <p:nvPr/>
              </p:nvSpPr>
              <p:spPr bwMode="auto">
                <a:xfrm>
                  <a:off x="1290"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68" name="Rectangle 742"/>
                <p:cNvSpPr>
                  <a:spLocks noChangeArrowheads="1"/>
                </p:cNvSpPr>
                <p:nvPr/>
              </p:nvSpPr>
              <p:spPr bwMode="auto">
                <a:xfrm>
                  <a:off x="1290"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69" name="Rectangle 743"/>
                <p:cNvSpPr>
                  <a:spLocks noChangeArrowheads="1"/>
                </p:cNvSpPr>
                <p:nvPr/>
              </p:nvSpPr>
              <p:spPr bwMode="auto">
                <a:xfrm>
                  <a:off x="1290"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grpSp>
            <p:nvGrpSpPr>
              <p:cNvPr id="1575" name="Group 744"/>
              <p:cNvGrpSpPr>
                <a:grpSpLocks/>
              </p:cNvGrpSpPr>
              <p:nvPr/>
            </p:nvGrpSpPr>
            <p:grpSpPr bwMode="auto">
              <a:xfrm>
                <a:off x="5121404" y="4421434"/>
                <a:ext cx="604520" cy="600676"/>
                <a:chOff x="1018" y="1842"/>
                <a:chExt cx="340" cy="341"/>
              </a:xfrm>
              <a:grpFill/>
              <a:effectLst>
                <a:outerShdw blurRad="50800" dist="38100" dir="2700000" algn="tl" rotWithShape="0">
                  <a:prstClr val="black">
                    <a:alpha val="40000"/>
                  </a:prstClr>
                </a:outerShdw>
              </a:effectLst>
            </p:grpSpPr>
            <p:sp>
              <p:nvSpPr>
                <p:cNvPr id="1620" name="Rectangle 745"/>
                <p:cNvSpPr>
                  <a:spLocks noChangeArrowheads="1"/>
                </p:cNvSpPr>
                <p:nvPr/>
              </p:nvSpPr>
              <p:spPr bwMode="auto">
                <a:xfrm>
                  <a:off x="1018"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21" name="Rectangle 746"/>
                <p:cNvSpPr>
                  <a:spLocks noChangeArrowheads="1"/>
                </p:cNvSpPr>
                <p:nvPr/>
              </p:nvSpPr>
              <p:spPr bwMode="auto">
                <a:xfrm>
                  <a:off x="1018"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22" name="Rectangle 747"/>
                <p:cNvSpPr>
                  <a:spLocks noChangeArrowheads="1"/>
                </p:cNvSpPr>
                <p:nvPr/>
              </p:nvSpPr>
              <p:spPr bwMode="auto">
                <a:xfrm>
                  <a:off x="1018"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23" name="Rectangle 748"/>
                <p:cNvSpPr>
                  <a:spLocks noChangeArrowheads="1"/>
                </p:cNvSpPr>
                <p:nvPr/>
              </p:nvSpPr>
              <p:spPr bwMode="auto">
                <a:xfrm>
                  <a:off x="1018"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24" name="Rectangle 749"/>
                <p:cNvSpPr>
                  <a:spLocks noChangeArrowheads="1"/>
                </p:cNvSpPr>
                <p:nvPr/>
              </p:nvSpPr>
              <p:spPr bwMode="auto">
                <a:xfrm>
                  <a:off x="1018"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25" name="Rectangle 750"/>
                <p:cNvSpPr>
                  <a:spLocks noChangeArrowheads="1"/>
                </p:cNvSpPr>
                <p:nvPr/>
              </p:nvSpPr>
              <p:spPr bwMode="auto">
                <a:xfrm>
                  <a:off x="1086"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26" name="Rectangle 751"/>
                <p:cNvSpPr>
                  <a:spLocks noChangeArrowheads="1"/>
                </p:cNvSpPr>
                <p:nvPr/>
              </p:nvSpPr>
              <p:spPr bwMode="auto">
                <a:xfrm>
                  <a:off x="1086"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27" name="Rectangle 752"/>
                <p:cNvSpPr>
                  <a:spLocks noChangeArrowheads="1"/>
                </p:cNvSpPr>
                <p:nvPr/>
              </p:nvSpPr>
              <p:spPr bwMode="auto">
                <a:xfrm>
                  <a:off x="1086"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28" name="Rectangle 753"/>
                <p:cNvSpPr>
                  <a:spLocks noChangeArrowheads="1"/>
                </p:cNvSpPr>
                <p:nvPr/>
              </p:nvSpPr>
              <p:spPr bwMode="auto">
                <a:xfrm>
                  <a:off x="1086"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29" name="Rectangle 754"/>
                <p:cNvSpPr>
                  <a:spLocks noChangeArrowheads="1"/>
                </p:cNvSpPr>
                <p:nvPr/>
              </p:nvSpPr>
              <p:spPr bwMode="auto">
                <a:xfrm>
                  <a:off x="1086"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30" name="Rectangle 755"/>
                <p:cNvSpPr>
                  <a:spLocks noChangeArrowheads="1"/>
                </p:cNvSpPr>
                <p:nvPr/>
              </p:nvSpPr>
              <p:spPr bwMode="auto">
                <a:xfrm>
                  <a:off x="1154"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31" name="Rectangle 756"/>
                <p:cNvSpPr>
                  <a:spLocks noChangeArrowheads="1"/>
                </p:cNvSpPr>
                <p:nvPr/>
              </p:nvSpPr>
              <p:spPr bwMode="auto">
                <a:xfrm>
                  <a:off x="1154"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32" name="Rectangle 757"/>
                <p:cNvSpPr>
                  <a:spLocks noChangeArrowheads="1"/>
                </p:cNvSpPr>
                <p:nvPr/>
              </p:nvSpPr>
              <p:spPr bwMode="auto">
                <a:xfrm>
                  <a:off x="1154"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33" name="Rectangle 758"/>
                <p:cNvSpPr>
                  <a:spLocks noChangeArrowheads="1"/>
                </p:cNvSpPr>
                <p:nvPr/>
              </p:nvSpPr>
              <p:spPr bwMode="auto">
                <a:xfrm>
                  <a:off x="1154"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34" name="Rectangle 759"/>
                <p:cNvSpPr>
                  <a:spLocks noChangeArrowheads="1"/>
                </p:cNvSpPr>
                <p:nvPr/>
              </p:nvSpPr>
              <p:spPr bwMode="auto">
                <a:xfrm>
                  <a:off x="1154"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35" name="Rectangle 760"/>
                <p:cNvSpPr>
                  <a:spLocks noChangeArrowheads="1"/>
                </p:cNvSpPr>
                <p:nvPr/>
              </p:nvSpPr>
              <p:spPr bwMode="auto">
                <a:xfrm>
                  <a:off x="1222"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36" name="Rectangle 761"/>
                <p:cNvSpPr>
                  <a:spLocks noChangeArrowheads="1"/>
                </p:cNvSpPr>
                <p:nvPr/>
              </p:nvSpPr>
              <p:spPr bwMode="auto">
                <a:xfrm>
                  <a:off x="1222"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37" name="Rectangle 762"/>
                <p:cNvSpPr>
                  <a:spLocks noChangeArrowheads="1"/>
                </p:cNvSpPr>
                <p:nvPr/>
              </p:nvSpPr>
              <p:spPr bwMode="auto">
                <a:xfrm>
                  <a:off x="1222"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38" name="Rectangle 763"/>
                <p:cNvSpPr>
                  <a:spLocks noChangeArrowheads="1"/>
                </p:cNvSpPr>
                <p:nvPr/>
              </p:nvSpPr>
              <p:spPr bwMode="auto">
                <a:xfrm>
                  <a:off x="1222"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39" name="Rectangle 764"/>
                <p:cNvSpPr>
                  <a:spLocks noChangeArrowheads="1"/>
                </p:cNvSpPr>
                <p:nvPr/>
              </p:nvSpPr>
              <p:spPr bwMode="auto">
                <a:xfrm>
                  <a:off x="1222"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40" name="Rectangle 765"/>
                <p:cNvSpPr>
                  <a:spLocks noChangeArrowheads="1"/>
                </p:cNvSpPr>
                <p:nvPr/>
              </p:nvSpPr>
              <p:spPr bwMode="auto">
                <a:xfrm>
                  <a:off x="1290"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41" name="Rectangle 766"/>
                <p:cNvSpPr>
                  <a:spLocks noChangeArrowheads="1"/>
                </p:cNvSpPr>
                <p:nvPr/>
              </p:nvSpPr>
              <p:spPr bwMode="auto">
                <a:xfrm>
                  <a:off x="1290"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42" name="Rectangle 767"/>
                <p:cNvSpPr>
                  <a:spLocks noChangeArrowheads="1"/>
                </p:cNvSpPr>
                <p:nvPr/>
              </p:nvSpPr>
              <p:spPr bwMode="auto">
                <a:xfrm>
                  <a:off x="1290"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43" name="Rectangle 768"/>
                <p:cNvSpPr>
                  <a:spLocks noChangeArrowheads="1"/>
                </p:cNvSpPr>
                <p:nvPr/>
              </p:nvSpPr>
              <p:spPr bwMode="auto">
                <a:xfrm>
                  <a:off x="1290"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44" name="Rectangle 769"/>
                <p:cNvSpPr>
                  <a:spLocks noChangeArrowheads="1"/>
                </p:cNvSpPr>
                <p:nvPr/>
              </p:nvSpPr>
              <p:spPr bwMode="auto">
                <a:xfrm>
                  <a:off x="1290"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grpSp>
            <p:nvGrpSpPr>
              <p:cNvPr id="1576" name="Group 1575"/>
              <p:cNvGrpSpPr/>
              <p:nvPr/>
            </p:nvGrpSpPr>
            <p:grpSpPr>
              <a:xfrm>
                <a:off x="2417801" y="4423729"/>
                <a:ext cx="241808" cy="600676"/>
                <a:chOff x="2318303" y="6672681"/>
                <a:chExt cx="241808" cy="600676"/>
              </a:xfrm>
              <a:grpFill/>
            </p:grpSpPr>
            <p:sp>
              <p:nvSpPr>
                <p:cNvPr id="1610" name="Rectangle 651"/>
                <p:cNvSpPr>
                  <a:spLocks noChangeArrowheads="1"/>
                </p:cNvSpPr>
                <p:nvPr/>
              </p:nvSpPr>
              <p:spPr bwMode="auto">
                <a:xfrm>
                  <a:off x="2318303" y="667268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11" name="Rectangle 652"/>
                <p:cNvSpPr>
                  <a:spLocks noChangeArrowheads="1"/>
                </p:cNvSpPr>
                <p:nvPr/>
              </p:nvSpPr>
              <p:spPr bwMode="auto">
                <a:xfrm>
                  <a:off x="2318303" y="6794225"/>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12" name="Rectangle 653"/>
                <p:cNvSpPr>
                  <a:spLocks noChangeArrowheads="1"/>
                </p:cNvSpPr>
                <p:nvPr/>
              </p:nvSpPr>
              <p:spPr bwMode="auto">
                <a:xfrm>
                  <a:off x="2318303" y="6914008"/>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13" name="Rectangle 654"/>
                <p:cNvSpPr>
                  <a:spLocks noChangeArrowheads="1"/>
                </p:cNvSpPr>
                <p:nvPr/>
              </p:nvSpPr>
              <p:spPr bwMode="auto">
                <a:xfrm>
                  <a:off x="2318303" y="703379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14" name="Rectangle 655"/>
                <p:cNvSpPr>
                  <a:spLocks noChangeArrowheads="1"/>
                </p:cNvSpPr>
                <p:nvPr/>
              </p:nvSpPr>
              <p:spPr bwMode="auto">
                <a:xfrm>
                  <a:off x="2318303" y="7153574"/>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15" name="Rectangle 656"/>
                <p:cNvSpPr>
                  <a:spLocks noChangeArrowheads="1"/>
                </p:cNvSpPr>
                <p:nvPr/>
              </p:nvSpPr>
              <p:spPr bwMode="auto">
                <a:xfrm>
                  <a:off x="2439207" y="667268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16" name="Rectangle 657"/>
                <p:cNvSpPr>
                  <a:spLocks noChangeArrowheads="1"/>
                </p:cNvSpPr>
                <p:nvPr/>
              </p:nvSpPr>
              <p:spPr bwMode="auto">
                <a:xfrm>
                  <a:off x="2439207" y="6794225"/>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17" name="Rectangle 658"/>
                <p:cNvSpPr>
                  <a:spLocks noChangeArrowheads="1"/>
                </p:cNvSpPr>
                <p:nvPr/>
              </p:nvSpPr>
              <p:spPr bwMode="auto">
                <a:xfrm>
                  <a:off x="2439207" y="6914008"/>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18" name="Rectangle 659"/>
                <p:cNvSpPr>
                  <a:spLocks noChangeArrowheads="1"/>
                </p:cNvSpPr>
                <p:nvPr/>
              </p:nvSpPr>
              <p:spPr bwMode="auto">
                <a:xfrm>
                  <a:off x="2439207" y="703379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19" name="Rectangle 660"/>
                <p:cNvSpPr>
                  <a:spLocks noChangeArrowheads="1"/>
                </p:cNvSpPr>
                <p:nvPr/>
              </p:nvSpPr>
              <p:spPr bwMode="auto">
                <a:xfrm>
                  <a:off x="2439207" y="7153574"/>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grpSp>
            <p:nvGrpSpPr>
              <p:cNvPr id="1577" name="Group 1576"/>
              <p:cNvGrpSpPr/>
              <p:nvPr/>
            </p:nvGrpSpPr>
            <p:grpSpPr>
              <a:xfrm>
                <a:off x="3244725" y="4428134"/>
                <a:ext cx="241808" cy="600676"/>
                <a:chOff x="2318303" y="6672681"/>
                <a:chExt cx="241808" cy="600676"/>
              </a:xfrm>
              <a:grpFill/>
            </p:grpSpPr>
            <p:sp>
              <p:nvSpPr>
                <p:cNvPr id="1600" name="Rectangle 651"/>
                <p:cNvSpPr>
                  <a:spLocks noChangeArrowheads="1"/>
                </p:cNvSpPr>
                <p:nvPr/>
              </p:nvSpPr>
              <p:spPr bwMode="auto">
                <a:xfrm>
                  <a:off x="2318303" y="667268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01" name="Rectangle 652"/>
                <p:cNvSpPr>
                  <a:spLocks noChangeArrowheads="1"/>
                </p:cNvSpPr>
                <p:nvPr/>
              </p:nvSpPr>
              <p:spPr bwMode="auto">
                <a:xfrm>
                  <a:off x="2318303" y="6794225"/>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02" name="Rectangle 653"/>
                <p:cNvSpPr>
                  <a:spLocks noChangeArrowheads="1"/>
                </p:cNvSpPr>
                <p:nvPr/>
              </p:nvSpPr>
              <p:spPr bwMode="auto">
                <a:xfrm>
                  <a:off x="2318303" y="6914008"/>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03" name="Rectangle 654"/>
                <p:cNvSpPr>
                  <a:spLocks noChangeArrowheads="1"/>
                </p:cNvSpPr>
                <p:nvPr/>
              </p:nvSpPr>
              <p:spPr bwMode="auto">
                <a:xfrm>
                  <a:off x="2318303" y="703379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04" name="Rectangle 655"/>
                <p:cNvSpPr>
                  <a:spLocks noChangeArrowheads="1"/>
                </p:cNvSpPr>
                <p:nvPr/>
              </p:nvSpPr>
              <p:spPr bwMode="auto">
                <a:xfrm>
                  <a:off x="2318303" y="7153574"/>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05" name="Rectangle 656"/>
                <p:cNvSpPr>
                  <a:spLocks noChangeArrowheads="1"/>
                </p:cNvSpPr>
                <p:nvPr/>
              </p:nvSpPr>
              <p:spPr bwMode="auto">
                <a:xfrm>
                  <a:off x="2439207" y="667268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06" name="Rectangle 657"/>
                <p:cNvSpPr>
                  <a:spLocks noChangeArrowheads="1"/>
                </p:cNvSpPr>
                <p:nvPr/>
              </p:nvSpPr>
              <p:spPr bwMode="auto">
                <a:xfrm>
                  <a:off x="2439207" y="6794225"/>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07" name="Rectangle 658"/>
                <p:cNvSpPr>
                  <a:spLocks noChangeArrowheads="1"/>
                </p:cNvSpPr>
                <p:nvPr/>
              </p:nvSpPr>
              <p:spPr bwMode="auto">
                <a:xfrm>
                  <a:off x="2439207" y="6914008"/>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08" name="Rectangle 659"/>
                <p:cNvSpPr>
                  <a:spLocks noChangeArrowheads="1"/>
                </p:cNvSpPr>
                <p:nvPr/>
              </p:nvSpPr>
              <p:spPr bwMode="auto">
                <a:xfrm>
                  <a:off x="2439207" y="703379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09" name="Rectangle 660"/>
                <p:cNvSpPr>
                  <a:spLocks noChangeArrowheads="1"/>
                </p:cNvSpPr>
                <p:nvPr/>
              </p:nvSpPr>
              <p:spPr bwMode="auto">
                <a:xfrm>
                  <a:off x="2439207" y="7153574"/>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grpSp>
            <p:nvGrpSpPr>
              <p:cNvPr id="1578" name="Group 1577"/>
              <p:cNvGrpSpPr/>
              <p:nvPr/>
            </p:nvGrpSpPr>
            <p:grpSpPr>
              <a:xfrm>
                <a:off x="4032180" y="4421434"/>
                <a:ext cx="241808" cy="600676"/>
                <a:chOff x="2318303" y="6672681"/>
                <a:chExt cx="241808" cy="600676"/>
              </a:xfrm>
              <a:grpFill/>
            </p:grpSpPr>
            <p:sp>
              <p:nvSpPr>
                <p:cNvPr id="1590" name="Rectangle 651"/>
                <p:cNvSpPr>
                  <a:spLocks noChangeArrowheads="1"/>
                </p:cNvSpPr>
                <p:nvPr/>
              </p:nvSpPr>
              <p:spPr bwMode="auto">
                <a:xfrm>
                  <a:off x="2318303" y="667268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91" name="Rectangle 652"/>
                <p:cNvSpPr>
                  <a:spLocks noChangeArrowheads="1"/>
                </p:cNvSpPr>
                <p:nvPr/>
              </p:nvSpPr>
              <p:spPr bwMode="auto">
                <a:xfrm>
                  <a:off x="2318303" y="6794225"/>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92" name="Rectangle 653"/>
                <p:cNvSpPr>
                  <a:spLocks noChangeArrowheads="1"/>
                </p:cNvSpPr>
                <p:nvPr/>
              </p:nvSpPr>
              <p:spPr bwMode="auto">
                <a:xfrm>
                  <a:off x="2318303" y="6914008"/>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93" name="Rectangle 654"/>
                <p:cNvSpPr>
                  <a:spLocks noChangeArrowheads="1"/>
                </p:cNvSpPr>
                <p:nvPr/>
              </p:nvSpPr>
              <p:spPr bwMode="auto">
                <a:xfrm>
                  <a:off x="2318303" y="703379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94" name="Rectangle 655"/>
                <p:cNvSpPr>
                  <a:spLocks noChangeArrowheads="1"/>
                </p:cNvSpPr>
                <p:nvPr/>
              </p:nvSpPr>
              <p:spPr bwMode="auto">
                <a:xfrm>
                  <a:off x="2318303" y="7153574"/>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95" name="Rectangle 656"/>
                <p:cNvSpPr>
                  <a:spLocks noChangeArrowheads="1"/>
                </p:cNvSpPr>
                <p:nvPr/>
              </p:nvSpPr>
              <p:spPr bwMode="auto">
                <a:xfrm>
                  <a:off x="2439207" y="667268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96" name="Rectangle 657"/>
                <p:cNvSpPr>
                  <a:spLocks noChangeArrowheads="1"/>
                </p:cNvSpPr>
                <p:nvPr/>
              </p:nvSpPr>
              <p:spPr bwMode="auto">
                <a:xfrm>
                  <a:off x="2439207" y="6794225"/>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97" name="Rectangle 658"/>
                <p:cNvSpPr>
                  <a:spLocks noChangeArrowheads="1"/>
                </p:cNvSpPr>
                <p:nvPr/>
              </p:nvSpPr>
              <p:spPr bwMode="auto">
                <a:xfrm>
                  <a:off x="2439207" y="6914008"/>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98" name="Rectangle 659"/>
                <p:cNvSpPr>
                  <a:spLocks noChangeArrowheads="1"/>
                </p:cNvSpPr>
                <p:nvPr/>
              </p:nvSpPr>
              <p:spPr bwMode="auto">
                <a:xfrm>
                  <a:off x="2439207" y="703379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99" name="Rectangle 660"/>
                <p:cNvSpPr>
                  <a:spLocks noChangeArrowheads="1"/>
                </p:cNvSpPr>
                <p:nvPr/>
              </p:nvSpPr>
              <p:spPr bwMode="auto">
                <a:xfrm>
                  <a:off x="2439207" y="7153574"/>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grpSp>
            <p:nvGrpSpPr>
              <p:cNvPr id="1579" name="Group 1578"/>
              <p:cNvGrpSpPr/>
              <p:nvPr/>
            </p:nvGrpSpPr>
            <p:grpSpPr>
              <a:xfrm>
                <a:off x="4879596" y="4428257"/>
                <a:ext cx="241808" cy="600676"/>
                <a:chOff x="2318303" y="6672681"/>
                <a:chExt cx="241808" cy="600676"/>
              </a:xfrm>
              <a:grpFill/>
            </p:grpSpPr>
            <p:sp>
              <p:nvSpPr>
                <p:cNvPr id="1580" name="Rectangle 651"/>
                <p:cNvSpPr>
                  <a:spLocks noChangeArrowheads="1"/>
                </p:cNvSpPr>
                <p:nvPr/>
              </p:nvSpPr>
              <p:spPr bwMode="auto">
                <a:xfrm>
                  <a:off x="2318303" y="667268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81" name="Rectangle 652"/>
                <p:cNvSpPr>
                  <a:spLocks noChangeArrowheads="1"/>
                </p:cNvSpPr>
                <p:nvPr/>
              </p:nvSpPr>
              <p:spPr bwMode="auto">
                <a:xfrm>
                  <a:off x="2318303" y="6794225"/>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82" name="Rectangle 653"/>
                <p:cNvSpPr>
                  <a:spLocks noChangeArrowheads="1"/>
                </p:cNvSpPr>
                <p:nvPr/>
              </p:nvSpPr>
              <p:spPr bwMode="auto">
                <a:xfrm>
                  <a:off x="2318303" y="6914008"/>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83" name="Rectangle 654"/>
                <p:cNvSpPr>
                  <a:spLocks noChangeArrowheads="1"/>
                </p:cNvSpPr>
                <p:nvPr/>
              </p:nvSpPr>
              <p:spPr bwMode="auto">
                <a:xfrm>
                  <a:off x="2318303" y="703379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84" name="Rectangle 655"/>
                <p:cNvSpPr>
                  <a:spLocks noChangeArrowheads="1"/>
                </p:cNvSpPr>
                <p:nvPr/>
              </p:nvSpPr>
              <p:spPr bwMode="auto">
                <a:xfrm>
                  <a:off x="2318303" y="7153574"/>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85" name="Rectangle 656"/>
                <p:cNvSpPr>
                  <a:spLocks noChangeArrowheads="1"/>
                </p:cNvSpPr>
                <p:nvPr/>
              </p:nvSpPr>
              <p:spPr bwMode="auto">
                <a:xfrm>
                  <a:off x="2439207" y="667268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86" name="Rectangle 657"/>
                <p:cNvSpPr>
                  <a:spLocks noChangeArrowheads="1"/>
                </p:cNvSpPr>
                <p:nvPr/>
              </p:nvSpPr>
              <p:spPr bwMode="auto">
                <a:xfrm>
                  <a:off x="2439207" y="6794225"/>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87" name="Rectangle 658"/>
                <p:cNvSpPr>
                  <a:spLocks noChangeArrowheads="1"/>
                </p:cNvSpPr>
                <p:nvPr/>
              </p:nvSpPr>
              <p:spPr bwMode="auto">
                <a:xfrm>
                  <a:off x="2439207" y="6914008"/>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88" name="Rectangle 659"/>
                <p:cNvSpPr>
                  <a:spLocks noChangeArrowheads="1"/>
                </p:cNvSpPr>
                <p:nvPr/>
              </p:nvSpPr>
              <p:spPr bwMode="auto">
                <a:xfrm>
                  <a:off x="2439207" y="703379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89" name="Rectangle 660"/>
                <p:cNvSpPr>
                  <a:spLocks noChangeArrowheads="1"/>
                </p:cNvSpPr>
                <p:nvPr/>
              </p:nvSpPr>
              <p:spPr bwMode="auto">
                <a:xfrm>
                  <a:off x="2439207" y="7153574"/>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sp>
            <p:nvSpPr>
              <p:cNvPr id="1721" name="Rectangle 636"/>
              <p:cNvSpPr>
                <a:spLocks noChangeArrowheads="1"/>
              </p:cNvSpPr>
              <p:nvPr/>
            </p:nvSpPr>
            <p:spPr bwMode="auto">
              <a:xfrm>
                <a:off x="1815542" y="5029918"/>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22" name="Rectangle 637"/>
              <p:cNvSpPr>
                <a:spLocks noChangeArrowheads="1"/>
              </p:cNvSpPr>
              <p:nvPr/>
            </p:nvSpPr>
            <p:spPr bwMode="auto">
              <a:xfrm>
                <a:off x="1815542" y="5151462"/>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23" name="Rectangle 638"/>
              <p:cNvSpPr>
                <a:spLocks noChangeArrowheads="1"/>
              </p:cNvSpPr>
              <p:nvPr/>
            </p:nvSpPr>
            <p:spPr bwMode="auto">
              <a:xfrm>
                <a:off x="1815542" y="5271245"/>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24" name="Rectangle 639"/>
              <p:cNvSpPr>
                <a:spLocks noChangeArrowheads="1"/>
              </p:cNvSpPr>
              <p:nvPr/>
            </p:nvSpPr>
            <p:spPr bwMode="auto">
              <a:xfrm>
                <a:off x="1815542" y="5391028"/>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25" name="Rectangle 640"/>
              <p:cNvSpPr>
                <a:spLocks noChangeArrowheads="1"/>
              </p:cNvSpPr>
              <p:nvPr/>
            </p:nvSpPr>
            <p:spPr bwMode="auto">
              <a:xfrm>
                <a:off x="1815542" y="551081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26" name="Rectangle 641"/>
              <p:cNvSpPr>
                <a:spLocks noChangeArrowheads="1"/>
              </p:cNvSpPr>
              <p:nvPr/>
            </p:nvSpPr>
            <p:spPr bwMode="auto">
              <a:xfrm>
                <a:off x="1936446" y="5029918"/>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27" name="Rectangle 642"/>
              <p:cNvSpPr>
                <a:spLocks noChangeArrowheads="1"/>
              </p:cNvSpPr>
              <p:nvPr/>
            </p:nvSpPr>
            <p:spPr bwMode="auto">
              <a:xfrm>
                <a:off x="1936446" y="5151462"/>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28" name="Rectangle 643"/>
              <p:cNvSpPr>
                <a:spLocks noChangeArrowheads="1"/>
              </p:cNvSpPr>
              <p:nvPr/>
            </p:nvSpPr>
            <p:spPr bwMode="auto">
              <a:xfrm>
                <a:off x="1936446" y="5271245"/>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29" name="Rectangle 644"/>
              <p:cNvSpPr>
                <a:spLocks noChangeArrowheads="1"/>
              </p:cNvSpPr>
              <p:nvPr/>
            </p:nvSpPr>
            <p:spPr bwMode="auto">
              <a:xfrm>
                <a:off x="1936446" y="5391028"/>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30" name="Rectangle 645"/>
              <p:cNvSpPr>
                <a:spLocks noChangeArrowheads="1"/>
              </p:cNvSpPr>
              <p:nvPr/>
            </p:nvSpPr>
            <p:spPr bwMode="auto">
              <a:xfrm>
                <a:off x="1936446" y="551081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31" name="Rectangle 646"/>
              <p:cNvSpPr>
                <a:spLocks noChangeArrowheads="1"/>
              </p:cNvSpPr>
              <p:nvPr/>
            </p:nvSpPr>
            <p:spPr bwMode="auto">
              <a:xfrm>
                <a:off x="2057350" y="5029918"/>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32" name="Rectangle 647"/>
              <p:cNvSpPr>
                <a:spLocks noChangeArrowheads="1"/>
              </p:cNvSpPr>
              <p:nvPr/>
            </p:nvSpPr>
            <p:spPr bwMode="auto">
              <a:xfrm>
                <a:off x="2057350" y="5151462"/>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33" name="Rectangle 648"/>
              <p:cNvSpPr>
                <a:spLocks noChangeArrowheads="1"/>
              </p:cNvSpPr>
              <p:nvPr/>
            </p:nvSpPr>
            <p:spPr bwMode="auto">
              <a:xfrm>
                <a:off x="2057350" y="5271245"/>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34" name="Rectangle 649"/>
              <p:cNvSpPr>
                <a:spLocks noChangeArrowheads="1"/>
              </p:cNvSpPr>
              <p:nvPr/>
            </p:nvSpPr>
            <p:spPr bwMode="auto">
              <a:xfrm>
                <a:off x="2057350" y="5391028"/>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35" name="Rectangle 650"/>
              <p:cNvSpPr>
                <a:spLocks noChangeArrowheads="1"/>
              </p:cNvSpPr>
              <p:nvPr/>
            </p:nvSpPr>
            <p:spPr bwMode="auto">
              <a:xfrm>
                <a:off x="2057350" y="551081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36" name="Rectangle 651"/>
              <p:cNvSpPr>
                <a:spLocks noChangeArrowheads="1"/>
              </p:cNvSpPr>
              <p:nvPr/>
            </p:nvSpPr>
            <p:spPr bwMode="auto">
              <a:xfrm>
                <a:off x="2178254" y="5029918"/>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37" name="Rectangle 652"/>
              <p:cNvSpPr>
                <a:spLocks noChangeArrowheads="1"/>
              </p:cNvSpPr>
              <p:nvPr/>
            </p:nvSpPr>
            <p:spPr bwMode="auto">
              <a:xfrm>
                <a:off x="2178254" y="5151462"/>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38" name="Rectangle 653"/>
              <p:cNvSpPr>
                <a:spLocks noChangeArrowheads="1"/>
              </p:cNvSpPr>
              <p:nvPr/>
            </p:nvSpPr>
            <p:spPr bwMode="auto">
              <a:xfrm>
                <a:off x="2178254" y="5271245"/>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39" name="Rectangle 654"/>
              <p:cNvSpPr>
                <a:spLocks noChangeArrowheads="1"/>
              </p:cNvSpPr>
              <p:nvPr/>
            </p:nvSpPr>
            <p:spPr bwMode="auto">
              <a:xfrm>
                <a:off x="2178254" y="5391028"/>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40" name="Rectangle 655"/>
              <p:cNvSpPr>
                <a:spLocks noChangeArrowheads="1"/>
              </p:cNvSpPr>
              <p:nvPr/>
            </p:nvSpPr>
            <p:spPr bwMode="auto">
              <a:xfrm>
                <a:off x="2178254" y="551081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41" name="Rectangle 656"/>
              <p:cNvSpPr>
                <a:spLocks noChangeArrowheads="1"/>
              </p:cNvSpPr>
              <p:nvPr/>
            </p:nvSpPr>
            <p:spPr bwMode="auto">
              <a:xfrm>
                <a:off x="2299158" y="5029918"/>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42" name="Rectangle 657"/>
              <p:cNvSpPr>
                <a:spLocks noChangeArrowheads="1"/>
              </p:cNvSpPr>
              <p:nvPr/>
            </p:nvSpPr>
            <p:spPr bwMode="auto">
              <a:xfrm>
                <a:off x="2299158" y="5151462"/>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43" name="Rectangle 658"/>
              <p:cNvSpPr>
                <a:spLocks noChangeArrowheads="1"/>
              </p:cNvSpPr>
              <p:nvPr/>
            </p:nvSpPr>
            <p:spPr bwMode="auto">
              <a:xfrm>
                <a:off x="2299158" y="5271245"/>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44" name="Rectangle 659"/>
              <p:cNvSpPr>
                <a:spLocks noChangeArrowheads="1"/>
              </p:cNvSpPr>
              <p:nvPr/>
            </p:nvSpPr>
            <p:spPr bwMode="auto">
              <a:xfrm>
                <a:off x="2299158" y="5391028"/>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45" name="Rectangle 660"/>
              <p:cNvSpPr>
                <a:spLocks noChangeArrowheads="1"/>
              </p:cNvSpPr>
              <p:nvPr/>
            </p:nvSpPr>
            <p:spPr bwMode="auto">
              <a:xfrm>
                <a:off x="2299158" y="551081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nvGrpSpPr>
              <p:cNvPr id="1746" name="Group 666"/>
              <p:cNvGrpSpPr>
                <a:grpSpLocks/>
              </p:cNvGrpSpPr>
              <p:nvPr/>
            </p:nvGrpSpPr>
            <p:grpSpPr bwMode="auto">
              <a:xfrm>
                <a:off x="2667204" y="5029918"/>
                <a:ext cx="604520" cy="600676"/>
                <a:chOff x="1018" y="1842"/>
                <a:chExt cx="340" cy="341"/>
              </a:xfrm>
              <a:grpFill/>
              <a:effectLst>
                <a:outerShdw blurRad="50800" dist="38100" dir="2700000" algn="tl" rotWithShape="0">
                  <a:prstClr val="black">
                    <a:alpha val="40000"/>
                  </a:prstClr>
                </a:outerShdw>
              </a:effectLst>
            </p:grpSpPr>
            <p:sp>
              <p:nvSpPr>
                <p:cNvPr id="1869" name="Rectangle 667"/>
                <p:cNvSpPr>
                  <a:spLocks noChangeArrowheads="1"/>
                </p:cNvSpPr>
                <p:nvPr/>
              </p:nvSpPr>
              <p:spPr bwMode="auto">
                <a:xfrm>
                  <a:off x="1018"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70" name="Rectangle 668"/>
                <p:cNvSpPr>
                  <a:spLocks noChangeArrowheads="1"/>
                </p:cNvSpPr>
                <p:nvPr/>
              </p:nvSpPr>
              <p:spPr bwMode="auto">
                <a:xfrm>
                  <a:off x="1018"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71" name="Rectangle 669"/>
                <p:cNvSpPr>
                  <a:spLocks noChangeArrowheads="1"/>
                </p:cNvSpPr>
                <p:nvPr/>
              </p:nvSpPr>
              <p:spPr bwMode="auto">
                <a:xfrm>
                  <a:off x="1018"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72" name="Rectangle 670"/>
                <p:cNvSpPr>
                  <a:spLocks noChangeArrowheads="1"/>
                </p:cNvSpPr>
                <p:nvPr/>
              </p:nvSpPr>
              <p:spPr bwMode="auto">
                <a:xfrm>
                  <a:off x="1018"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73" name="Rectangle 671"/>
                <p:cNvSpPr>
                  <a:spLocks noChangeArrowheads="1"/>
                </p:cNvSpPr>
                <p:nvPr/>
              </p:nvSpPr>
              <p:spPr bwMode="auto">
                <a:xfrm>
                  <a:off x="1018"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74" name="Rectangle 672"/>
                <p:cNvSpPr>
                  <a:spLocks noChangeArrowheads="1"/>
                </p:cNvSpPr>
                <p:nvPr/>
              </p:nvSpPr>
              <p:spPr bwMode="auto">
                <a:xfrm>
                  <a:off x="1086"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75" name="Rectangle 673"/>
                <p:cNvSpPr>
                  <a:spLocks noChangeArrowheads="1"/>
                </p:cNvSpPr>
                <p:nvPr/>
              </p:nvSpPr>
              <p:spPr bwMode="auto">
                <a:xfrm>
                  <a:off x="1086"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76" name="Rectangle 674"/>
                <p:cNvSpPr>
                  <a:spLocks noChangeArrowheads="1"/>
                </p:cNvSpPr>
                <p:nvPr/>
              </p:nvSpPr>
              <p:spPr bwMode="auto">
                <a:xfrm>
                  <a:off x="1086"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77" name="Rectangle 675"/>
                <p:cNvSpPr>
                  <a:spLocks noChangeArrowheads="1"/>
                </p:cNvSpPr>
                <p:nvPr/>
              </p:nvSpPr>
              <p:spPr bwMode="auto">
                <a:xfrm>
                  <a:off x="1086"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78" name="Rectangle 676"/>
                <p:cNvSpPr>
                  <a:spLocks noChangeArrowheads="1"/>
                </p:cNvSpPr>
                <p:nvPr/>
              </p:nvSpPr>
              <p:spPr bwMode="auto">
                <a:xfrm>
                  <a:off x="1086"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79" name="Rectangle 677"/>
                <p:cNvSpPr>
                  <a:spLocks noChangeArrowheads="1"/>
                </p:cNvSpPr>
                <p:nvPr/>
              </p:nvSpPr>
              <p:spPr bwMode="auto">
                <a:xfrm>
                  <a:off x="1154"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80" name="Rectangle 678"/>
                <p:cNvSpPr>
                  <a:spLocks noChangeArrowheads="1"/>
                </p:cNvSpPr>
                <p:nvPr/>
              </p:nvSpPr>
              <p:spPr bwMode="auto">
                <a:xfrm>
                  <a:off x="1154"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81" name="Rectangle 679"/>
                <p:cNvSpPr>
                  <a:spLocks noChangeArrowheads="1"/>
                </p:cNvSpPr>
                <p:nvPr/>
              </p:nvSpPr>
              <p:spPr bwMode="auto">
                <a:xfrm>
                  <a:off x="1154"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82" name="Rectangle 680"/>
                <p:cNvSpPr>
                  <a:spLocks noChangeArrowheads="1"/>
                </p:cNvSpPr>
                <p:nvPr/>
              </p:nvSpPr>
              <p:spPr bwMode="auto">
                <a:xfrm>
                  <a:off x="1154"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83" name="Rectangle 681"/>
                <p:cNvSpPr>
                  <a:spLocks noChangeArrowheads="1"/>
                </p:cNvSpPr>
                <p:nvPr/>
              </p:nvSpPr>
              <p:spPr bwMode="auto">
                <a:xfrm>
                  <a:off x="1154"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84" name="Rectangle 682"/>
                <p:cNvSpPr>
                  <a:spLocks noChangeArrowheads="1"/>
                </p:cNvSpPr>
                <p:nvPr/>
              </p:nvSpPr>
              <p:spPr bwMode="auto">
                <a:xfrm>
                  <a:off x="1222"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85" name="Rectangle 683"/>
                <p:cNvSpPr>
                  <a:spLocks noChangeArrowheads="1"/>
                </p:cNvSpPr>
                <p:nvPr/>
              </p:nvSpPr>
              <p:spPr bwMode="auto">
                <a:xfrm>
                  <a:off x="1222"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86" name="Rectangle 684"/>
                <p:cNvSpPr>
                  <a:spLocks noChangeArrowheads="1"/>
                </p:cNvSpPr>
                <p:nvPr/>
              </p:nvSpPr>
              <p:spPr bwMode="auto">
                <a:xfrm>
                  <a:off x="1222"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87" name="Rectangle 685"/>
                <p:cNvSpPr>
                  <a:spLocks noChangeArrowheads="1"/>
                </p:cNvSpPr>
                <p:nvPr/>
              </p:nvSpPr>
              <p:spPr bwMode="auto">
                <a:xfrm>
                  <a:off x="1222"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88" name="Rectangle 686"/>
                <p:cNvSpPr>
                  <a:spLocks noChangeArrowheads="1"/>
                </p:cNvSpPr>
                <p:nvPr/>
              </p:nvSpPr>
              <p:spPr bwMode="auto">
                <a:xfrm>
                  <a:off x="1222"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89" name="Rectangle 687"/>
                <p:cNvSpPr>
                  <a:spLocks noChangeArrowheads="1"/>
                </p:cNvSpPr>
                <p:nvPr/>
              </p:nvSpPr>
              <p:spPr bwMode="auto">
                <a:xfrm>
                  <a:off x="1290"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90" name="Rectangle 688"/>
                <p:cNvSpPr>
                  <a:spLocks noChangeArrowheads="1"/>
                </p:cNvSpPr>
                <p:nvPr/>
              </p:nvSpPr>
              <p:spPr bwMode="auto">
                <a:xfrm>
                  <a:off x="1290"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91" name="Rectangle 689"/>
                <p:cNvSpPr>
                  <a:spLocks noChangeArrowheads="1"/>
                </p:cNvSpPr>
                <p:nvPr/>
              </p:nvSpPr>
              <p:spPr bwMode="auto">
                <a:xfrm>
                  <a:off x="1290"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92" name="Rectangle 690"/>
                <p:cNvSpPr>
                  <a:spLocks noChangeArrowheads="1"/>
                </p:cNvSpPr>
                <p:nvPr/>
              </p:nvSpPr>
              <p:spPr bwMode="auto">
                <a:xfrm>
                  <a:off x="1290"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93" name="Rectangle 691"/>
                <p:cNvSpPr>
                  <a:spLocks noChangeArrowheads="1"/>
                </p:cNvSpPr>
                <p:nvPr/>
              </p:nvSpPr>
              <p:spPr bwMode="auto">
                <a:xfrm>
                  <a:off x="1290"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grpSp>
            <p:nvGrpSpPr>
              <p:cNvPr id="1747" name="Group 692"/>
              <p:cNvGrpSpPr>
                <a:grpSpLocks/>
              </p:cNvGrpSpPr>
              <p:nvPr/>
            </p:nvGrpSpPr>
            <p:grpSpPr bwMode="auto">
              <a:xfrm>
                <a:off x="3472638" y="5029918"/>
                <a:ext cx="604520" cy="600676"/>
                <a:chOff x="1018" y="1842"/>
                <a:chExt cx="340" cy="341"/>
              </a:xfrm>
              <a:grpFill/>
              <a:effectLst>
                <a:outerShdw blurRad="50800" dist="38100" dir="2700000" algn="tl" rotWithShape="0">
                  <a:prstClr val="black">
                    <a:alpha val="40000"/>
                  </a:prstClr>
                </a:outerShdw>
              </a:effectLst>
            </p:grpSpPr>
            <p:sp>
              <p:nvSpPr>
                <p:cNvPr id="1844" name="Rectangle 693"/>
                <p:cNvSpPr>
                  <a:spLocks noChangeArrowheads="1"/>
                </p:cNvSpPr>
                <p:nvPr/>
              </p:nvSpPr>
              <p:spPr bwMode="auto">
                <a:xfrm>
                  <a:off x="1018"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45" name="Rectangle 694"/>
                <p:cNvSpPr>
                  <a:spLocks noChangeArrowheads="1"/>
                </p:cNvSpPr>
                <p:nvPr/>
              </p:nvSpPr>
              <p:spPr bwMode="auto">
                <a:xfrm>
                  <a:off x="1018"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46" name="Rectangle 695"/>
                <p:cNvSpPr>
                  <a:spLocks noChangeArrowheads="1"/>
                </p:cNvSpPr>
                <p:nvPr/>
              </p:nvSpPr>
              <p:spPr bwMode="auto">
                <a:xfrm>
                  <a:off x="1018"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47" name="Rectangle 696"/>
                <p:cNvSpPr>
                  <a:spLocks noChangeArrowheads="1"/>
                </p:cNvSpPr>
                <p:nvPr/>
              </p:nvSpPr>
              <p:spPr bwMode="auto">
                <a:xfrm>
                  <a:off x="1018"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48" name="Rectangle 697"/>
                <p:cNvSpPr>
                  <a:spLocks noChangeArrowheads="1"/>
                </p:cNvSpPr>
                <p:nvPr/>
              </p:nvSpPr>
              <p:spPr bwMode="auto">
                <a:xfrm>
                  <a:off x="1018"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49" name="Rectangle 698"/>
                <p:cNvSpPr>
                  <a:spLocks noChangeArrowheads="1"/>
                </p:cNvSpPr>
                <p:nvPr/>
              </p:nvSpPr>
              <p:spPr bwMode="auto">
                <a:xfrm>
                  <a:off x="1086"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50" name="Rectangle 699"/>
                <p:cNvSpPr>
                  <a:spLocks noChangeArrowheads="1"/>
                </p:cNvSpPr>
                <p:nvPr/>
              </p:nvSpPr>
              <p:spPr bwMode="auto">
                <a:xfrm>
                  <a:off x="1086"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51" name="Rectangle 700"/>
                <p:cNvSpPr>
                  <a:spLocks noChangeArrowheads="1"/>
                </p:cNvSpPr>
                <p:nvPr/>
              </p:nvSpPr>
              <p:spPr bwMode="auto">
                <a:xfrm>
                  <a:off x="1086"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52" name="Rectangle 701"/>
                <p:cNvSpPr>
                  <a:spLocks noChangeArrowheads="1"/>
                </p:cNvSpPr>
                <p:nvPr/>
              </p:nvSpPr>
              <p:spPr bwMode="auto">
                <a:xfrm>
                  <a:off x="1086"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53" name="Rectangle 702"/>
                <p:cNvSpPr>
                  <a:spLocks noChangeArrowheads="1"/>
                </p:cNvSpPr>
                <p:nvPr/>
              </p:nvSpPr>
              <p:spPr bwMode="auto">
                <a:xfrm>
                  <a:off x="1086"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54" name="Rectangle 703"/>
                <p:cNvSpPr>
                  <a:spLocks noChangeArrowheads="1"/>
                </p:cNvSpPr>
                <p:nvPr/>
              </p:nvSpPr>
              <p:spPr bwMode="auto">
                <a:xfrm>
                  <a:off x="1154"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55" name="Rectangle 704"/>
                <p:cNvSpPr>
                  <a:spLocks noChangeArrowheads="1"/>
                </p:cNvSpPr>
                <p:nvPr/>
              </p:nvSpPr>
              <p:spPr bwMode="auto">
                <a:xfrm>
                  <a:off x="1154"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56" name="Rectangle 705"/>
                <p:cNvSpPr>
                  <a:spLocks noChangeArrowheads="1"/>
                </p:cNvSpPr>
                <p:nvPr/>
              </p:nvSpPr>
              <p:spPr bwMode="auto">
                <a:xfrm>
                  <a:off x="1154"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57" name="Rectangle 706"/>
                <p:cNvSpPr>
                  <a:spLocks noChangeArrowheads="1"/>
                </p:cNvSpPr>
                <p:nvPr/>
              </p:nvSpPr>
              <p:spPr bwMode="auto">
                <a:xfrm>
                  <a:off x="1154"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58" name="Rectangle 707"/>
                <p:cNvSpPr>
                  <a:spLocks noChangeArrowheads="1"/>
                </p:cNvSpPr>
                <p:nvPr/>
              </p:nvSpPr>
              <p:spPr bwMode="auto">
                <a:xfrm>
                  <a:off x="1154"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59" name="Rectangle 708"/>
                <p:cNvSpPr>
                  <a:spLocks noChangeArrowheads="1"/>
                </p:cNvSpPr>
                <p:nvPr/>
              </p:nvSpPr>
              <p:spPr bwMode="auto">
                <a:xfrm>
                  <a:off x="1222"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60" name="Rectangle 709"/>
                <p:cNvSpPr>
                  <a:spLocks noChangeArrowheads="1"/>
                </p:cNvSpPr>
                <p:nvPr/>
              </p:nvSpPr>
              <p:spPr bwMode="auto">
                <a:xfrm>
                  <a:off x="1222"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61" name="Rectangle 710"/>
                <p:cNvSpPr>
                  <a:spLocks noChangeArrowheads="1"/>
                </p:cNvSpPr>
                <p:nvPr/>
              </p:nvSpPr>
              <p:spPr bwMode="auto">
                <a:xfrm>
                  <a:off x="1222"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62" name="Rectangle 711"/>
                <p:cNvSpPr>
                  <a:spLocks noChangeArrowheads="1"/>
                </p:cNvSpPr>
                <p:nvPr/>
              </p:nvSpPr>
              <p:spPr bwMode="auto">
                <a:xfrm>
                  <a:off x="1222"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63" name="Rectangle 712"/>
                <p:cNvSpPr>
                  <a:spLocks noChangeArrowheads="1"/>
                </p:cNvSpPr>
                <p:nvPr/>
              </p:nvSpPr>
              <p:spPr bwMode="auto">
                <a:xfrm>
                  <a:off x="1222"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64" name="Rectangle 713"/>
                <p:cNvSpPr>
                  <a:spLocks noChangeArrowheads="1"/>
                </p:cNvSpPr>
                <p:nvPr/>
              </p:nvSpPr>
              <p:spPr bwMode="auto">
                <a:xfrm>
                  <a:off x="1290"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65" name="Rectangle 714"/>
                <p:cNvSpPr>
                  <a:spLocks noChangeArrowheads="1"/>
                </p:cNvSpPr>
                <p:nvPr/>
              </p:nvSpPr>
              <p:spPr bwMode="auto">
                <a:xfrm>
                  <a:off x="1290"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66" name="Rectangle 715"/>
                <p:cNvSpPr>
                  <a:spLocks noChangeArrowheads="1"/>
                </p:cNvSpPr>
                <p:nvPr/>
              </p:nvSpPr>
              <p:spPr bwMode="auto">
                <a:xfrm>
                  <a:off x="1290"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67" name="Rectangle 716"/>
                <p:cNvSpPr>
                  <a:spLocks noChangeArrowheads="1"/>
                </p:cNvSpPr>
                <p:nvPr/>
              </p:nvSpPr>
              <p:spPr bwMode="auto">
                <a:xfrm>
                  <a:off x="1290"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68" name="Rectangle 717"/>
                <p:cNvSpPr>
                  <a:spLocks noChangeArrowheads="1"/>
                </p:cNvSpPr>
                <p:nvPr/>
              </p:nvSpPr>
              <p:spPr bwMode="auto">
                <a:xfrm>
                  <a:off x="1290"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grpSp>
            <p:nvGrpSpPr>
              <p:cNvPr id="1748" name="Group 718"/>
              <p:cNvGrpSpPr>
                <a:grpSpLocks/>
              </p:cNvGrpSpPr>
              <p:nvPr/>
            </p:nvGrpSpPr>
            <p:grpSpPr bwMode="auto">
              <a:xfrm>
                <a:off x="4279850" y="5029918"/>
                <a:ext cx="604520" cy="600676"/>
                <a:chOff x="1018" y="1842"/>
                <a:chExt cx="340" cy="341"/>
              </a:xfrm>
              <a:grpFill/>
              <a:effectLst>
                <a:outerShdw blurRad="50800" dist="38100" dir="2700000" algn="tl" rotWithShape="0">
                  <a:prstClr val="black">
                    <a:alpha val="40000"/>
                  </a:prstClr>
                </a:outerShdw>
              </a:effectLst>
            </p:grpSpPr>
            <p:sp>
              <p:nvSpPr>
                <p:cNvPr id="1819" name="Rectangle 719"/>
                <p:cNvSpPr>
                  <a:spLocks noChangeArrowheads="1"/>
                </p:cNvSpPr>
                <p:nvPr/>
              </p:nvSpPr>
              <p:spPr bwMode="auto">
                <a:xfrm>
                  <a:off x="1018"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20" name="Rectangle 720"/>
                <p:cNvSpPr>
                  <a:spLocks noChangeArrowheads="1"/>
                </p:cNvSpPr>
                <p:nvPr/>
              </p:nvSpPr>
              <p:spPr bwMode="auto">
                <a:xfrm>
                  <a:off x="1018"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21" name="Rectangle 721"/>
                <p:cNvSpPr>
                  <a:spLocks noChangeArrowheads="1"/>
                </p:cNvSpPr>
                <p:nvPr/>
              </p:nvSpPr>
              <p:spPr bwMode="auto">
                <a:xfrm>
                  <a:off x="1018"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22" name="Rectangle 722"/>
                <p:cNvSpPr>
                  <a:spLocks noChangeArrowheads="1"/>
                </p:cNvSpPr>
                <p:nvPr/>
              </p:nvSpPr>
              <p:spPr bwMode="auto">
                <a:xfrm>
                  <a:off x="1018"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23" name="Rectangle 723"/>
                <p:cNvSpPr>
                  <a:spLocks noChangeArrowheads="1"/>
                </p:cNvSpPr>
                <p:nvPr/>
              </p:nvSpPr>
              <p:spPr bwMode="auto">
                <a:xfrm>
                  <a:off x="1018"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24" name="Rectangle 724"/>
                <p:cNvSpPr>
                  <a:spLocks noChangeArrowheads="1"/>
                </p:cNvSpPr>
                <p:nvPr/>
              </p:nvSpPr>
              <p:spPr bwMode="auto">
                <a:xfrm>
                  <a:off x="1086"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25" name="Rectangle 725"/>
                <p:cNvSpPr>
                  <a:spLocks noChangeArrowheads="1"/>
                </p:cNvSpPr>
                <p:nvPr/>
              </p:nvSpPr>
              <p:spPr bwMode="auto">
                <a:xfrm>
                  <a:off x="1086"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26" name="Rectangle 726"/>
                <p:cNvSpPr>
                  <a:spLocks noChangeArrowheads="1"/>
                </p:cNvSpPr>
                <p:nvPr/>
              </p:nvSpPr>
              <p:spPr bwMode="auto">
                <a:xfrm>
                  <a:off x="1086"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27" name="Rectangle 727"/>
                <p:cNvSpPr>
                  <a:spLocks noChangeArrowheads="1"/>
                </p:cNvSpPr>
                <p:nvPr/>
              </p:nvSpPr>
              <p:spPr bwMode="auto">
                <a:xfrm>
                  <a:off x="1086"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28" name="Rectangle 728"/>
                <p:cNvSpPr>
                  <a:spLocks noChangeArrowheads="1"/>
                </p:cNvSpPr>
                <p:nvPr/>
              </p:nvSpPr>
              <p:spPr bwMode="auto">
                <a:xfrm>
                  <a:off x="1086"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29" name="Rectangle 729"/>
                <p:cNvSpPr>
                  <a:spLocks noChangeArrowheads="1"/>
                </p:cNvSpPr>
                <p:nvPr/>
              </p:nvSpPr>
              <p:spPr bwMode="auto">
                <a:xfrm>
                  <a:off x="1154"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30" name="Rectangle 730"/>
                <p:cNvSpPr>
                  <a:spLocks noChangeArrowheads="1"/>
                </p:cNvSpPr>
                <p:nvPr/>
              </p:nvSpPr>
              <p:spPr bwMode="auto">
                <a:xfrm>
                  <a:off x="1154"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31" name="Rectangle 731"/>
                <p:cNvSpPr>
                  <a:spLocks noChangeArrowheads="1"/>
                </p:cNvSpPr>
                <p:nvPr/>
              </p:nvSpPr>
              <p:spPr bwMode="auto">
                <a:xfrm>
                  <a:off x="1154"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32" name="Rectangle 732"/>
                <p:cNvSpPr>
                  <a:spLocks noChangeArrowheads="1"/>
                </p:cNvSpPr>
                <p:nvPr/>
              </p:nvSpPr>
              <p:spPr bwMode="auto">
                <a:xfrm>
                  <a:off x="1154"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33" name="Rectangle 733"/>
                <p:cNvSpPr>
                  <a:spLocks noChangeArrowheads="1"/>
                </p:cNvSpPr>
                <p:nvPr/>
              </p:nvSpPr>
              <p:spPr bwMode="auto">
                <a:xfrm>
                  <a:off x="1154"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34" name="Rectangle 734"/>
                <p:cNvSpPr>
                  <a:spLocks noChangeArrowheads="1"/>
                </p:cNvSpPr>
                <p:nvPr/>
              </p:nvSpPr>
              <p:spPr bwMode="auto">
                <a:xfrm>
                  <a:off x="1222"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35" name="Rectangle 735"/>
                <p:cNvSpPr>
                  <a:spLocks noChangeArrowheads="1"/>
                </p:cNvSpPr>
                <p:nvPr/>
              </p:nvSpPr>
              <p:spPr bwMode="auto">
                <a:xfrm>
                  <a:off x="1222"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36" name="Rectangle 736"/>
                <p:cNvSpPr>
                  <a:spLocks noChangeArrowheads="1"/>
                </p:cNvSpPr>
                <p:nvPr/>
              </p:nvSpPr>
              <p:spPr bwMode="auto">
                <a:xfrm>
                  <a:off x="1222"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37" name="Rectangle 737"/>
                <p:cNvSpPr>
                  <a:spLocks noChangeArrowheads="1"/>
                </p:cNvSpPr>
                <p:nvPr/>
              </p:nvSpPr>
              <p:spPr bwMode="auto">
                <a:xfrm>
                  <a:off x="1222"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38" name="Rectangle 738"/>
                <p:cNvSpPr>
                  <a:spLocks noChangeArrowheads="1"/>
                </p:cNvSpPr>
                <p:nvPr/>
              </p:nvSpPr>
              <p:spPr bwMode="auto">
                <a:xfrm>
                  <a:off x="1222"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39" name="Rectangle 739"/>
                <p:cNvSpPr>
                  <a:spLocks noChangeArrowheads="1"/>
                </p:cNvSpPr>
                <p:nvPr/>
              </p:nvSpPr>
              <p:spPr bwMode="auto">
                <a:xfrm>
                  <a:off x="1290"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40" name="Rectangle 740"/>
                <p:cNvSpPr>
                  <a:spLocks noChangeArrowheads="1"/>
                </p:cNvSpPr>
                <p:nvPr/>
              </p:nvSpPr>
              <p:spPr bwMode="auto">
                <a:xfrm>
                  <a:off x="1290"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41" name="Rectangle 741"/>
                <p:cNvSpPr>
                  <a:spLocks noChangeArrowheads="1"/>
                </p:cNvSpPr>
                <p:nvPr/>
              </p:nvSpPr>
              <p:spPr bwMode="auto">
                <a:xfrm>
                  <a:off x="1290"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42" name="Rectangle 742"/>
                <p:cNvSpPr>
                  <a:spLocks noChangeArrowheads="1"/>
                </p:cNvSpPr>
                <p:nvPr/>
              </p:nvSpPr>
              <p:spPr bwMode="auto">
                <a:xfrm>
                  <a:off x="1290"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43" name="Rectangle 743"/>
                <p:cNvSpPr>
                  <a:spLocks noChangeArrowheads="1"/>
                </p:cNvSpPr>
                <p:nvPr/>
              </p:nvSpPr>
              <p:spPr bwMode="auto">
                <a:xfrm>
                  <a:off x="1290"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grpSp>
            <p:nvGrpSpPr>
              <p:cNvPr id="1749" name="Group 744"/>
              <p:cNvGrpSpPr>
                <a:grpSpLocks/>
              </p:cNvGrpSpPr>
              <p:nvPr/>
            </p:nvGrpSpPr>
            <p:grpSpPr bwMode="auto">
              <a:xfrm>
                <a:off x="5126178" y="5029918"/>
                <a:ext cx="604520" cy="600676"/>
                <a:chOff x="1018" y="1842"/>
                <a:chExt cx="340" cy="341"/>
              </a:xfrm>
              <a:grpFill/>
              <a:effectLst>
                <a:outerShdw blurRad="50800" dist="38100" dir="2700000" algn="tl" rotWithShape="0">
                  <a:prstClr val="black">
                    <a:alpha val="40000"/>
                  </a:prstClr>
                </a:outerShdw>
              </a:effectLst>
            </p:grpSpPr>
            <p:sp>
              <p:nvSpPr>
                <p:cNvPr id="1794" name="Rectangle 745"/>
                <p:cNvSpPr>
                  <a:spLocks noChangeArrowheads="1"/>
                </p:cNvSpPr>
                <p:nvPr/>
              </p:nvSpPr>
              <p:spPr bwMode="auto">
                <a:xfrm>
                  <a:off x="1018"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95" name="Rectangle 746"/>
                <p:cNvSpPr>
                  <a:spLocks noChangeArrowheads="1"/>
                </p:cNvSpPr>
                <p:nvPr/>
              </p:nvSpPr>
              <p:spPr bwMode="auto">
                <a:xfrm>
                  <a:off x="1018"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96" name="Rectangle 747"/>
                <p:cNvSpPr>
                  <a:spLocks noChangeArrowheads="1"/>
                </p:cNvSpPr>
                <p:nvPr/>
              </p:nvSpPr>
              <p:spPr bwMode="auto">
                <a:xfrm>
                  <a:off x="1018"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97" name="Rectangle 748"/>
                <p:cNvSpPr>
                  <a:spLocks noChangeArrowheads="1"/>
                </p:cNvSpPr>
                <p:nvPr/>
              </p:nvSpPr>
              <p:spPr bwMode="auto">
                <a:xfrm>
                  <a:off x="1018"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98" name="Rectangle 749"/>
                <p:cNvSpPr>
                  <a:spLocks noChangeArrowheads="1"/>
                </p:cNvSpPr>
                <p:nvPr/>
              </p:nvSpPr>
              <p:spPr bwMode="auto">
                <a:xfrm>
                  <a:off x="1018"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99" name="Rectangle 750"/>
                <p:cNvSpPr>
                  <a:spLocks noChangeArrowheads="1"/>
                </p:cNvSpPr>
                <p:nvPr/>
              </p:nvSpPr>
              <p:spPr bwMode="auto">
                <a:xfrm>
                  <a:off x="1086"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00" name="Rectangle 751"/>
                <p:cNvSpPr>
                  <a:spLocks noChangeArrowheads="1"/>
                </p:cNvSpPr>
                <p:nvPr/>
              </p:nvSpPr>
              <p:spPr bwMode="auto">
                <a:xfrm>
                  <a:off x="1086"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01" name="Rectangle 752"/>
                <p:cNvSpPr>
                  <a:spLocks noChangeArrowheads="1"/>
                </p:cNvSpPr>
                <p:nvPr/>
              </p:nvSpPr>
              <p:spPr bwMode="auto">
                <a:xfrm>
                  <a:off x="1086"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02" name="Rectangle 753"/>
                <p:cNvSpPr>
                  <a:spLocks noChangeArrowheads="1"/>
                </p:cNvSpPr>
                <p:nvPr/>
              </p:nvSpPr>
              <p:spPr bwMode="auto">
                <a:xfrm>
                  <a:off x="1086"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03" name="Rectangle 754"/>
                <p:cNvSpPr>
                  <a:spLocks noChangeArrowheads="1"/>
                </p:cNvSpPr>
                <p:nvPr/>
              </p:nvSpPr>
              <p:spPr bwMode="auto">
                <a:xfrm>
                  <a:off x="1086"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04" name="Rectangle 755"/>
                <p:cNvSpPr>
                  <a:spLocks noChangeArrowheads="1"/>
                </p:cNvSpPr>
                <p:nvPr/>
              </p:nvSpPr>
              <p:spPr bwMode="auto">
                <a:xfrm>
                  <a:off x="1154"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05" name="Rectangle 756"/>
                <p:cNvSpPr>
                  <a:spLocks noChangeArrowheads="1"/>
                </p:cNvSpPr>
                <p:nvPr/>
              </p:nvSpPr>
              <p:spPr bwMode="auto">
                <a:xfrm>
                  <a:off x="1154"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06" name="Rectangle 757"/>
                <p:cNvSpPr>
                  <a:spLocks noChangeArrowheads="1"/>
                </p:cNvSpPr>
                <p:nvPr/>
              </p:nvSpPr>
              <p:spPr bwMode="auto">
                <a:xfrm>
                  <a:off x="1154"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07" name="Rectangle 758"/>
                <p:cNvSpPr>
                  <a:spLocks noChangeArrowheads="1"/>
                </p:cNvSpPr>
                <p:nvPr/>
              </p:nvSpPr>
              <p:spPr bwMode="auto">
                <a:xfrm>
                  <a:off x="1154"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08" name="Rectangle 759"/>
                <p:cNvSpPr>
                  <a:spLocks noChangeArrowheads="1"/>
                </p:cNvSpPr>
                <p:nvPr/>
              </p:nvSpPr>
              <p:spPr bwMode="auto">
                <a:xfrm>
                  <a:off x="1154"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09" name="Rectangle 760"/>
                <p:cNvSpPr>
                  <a:spLocks noChangeArrowheads="1"/>
                </p:cNvSpPr>
                <p:nvPr/>
              </p:nvSpPr>
              <p:spPr bwMode="auto">
                <a:xfrm>
                  <a:off x="1222"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10" name="Rectangle 761"/>
                <p:cNvSpPr>
                  <a:spLocks noChangeArrowheads="1"/>
                </p:cNvSpPr>
                <p:nvPr/>
              </p:nvSpPr>
              <p:spPr bwMode="auto">
                <a:xfrm>
                  <a:off x="1222"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11" name="Rectangle 762"/>
                <p:cNvSpPr>
                  <a:spLocks noChangeArrowheads="1"/>
                </p:cNvSpPr>
                <p:nvPr/>
              </p:nvSpPr>
              <p:spPr bwMode="auto">
                <a:xfrm>
                  <a:off x="1222"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12" name="Rectangle 763"/>
                <p:cNvSpPr>
                  <a:spLocks noChangeArrowheads="1"/>
                </p:cNvSpPr>
                <p:nvPr/>
              </p:nvSpPr>
              <p:spPr bwMode="auto">
                <a:xfrm>
                  <a:off x="1222"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13" name="Rectangle 764"/>
                <p:cNvSpPr>
                  <a:spLocks noChangeArrowheads="1"/>
                </p:cNvSpPr>
                <p:nvPr/>
              </p:nvSpPr>
              <p:spPr bwMode="auto">
                <a:xfrm>
                  <a:off x="1222"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14" name="Rectangle 765"/>
                <p:cNvSpPr>
                  <a:spLocks noChangeArrowheads="1"/>
                </p:cNvSpPr>
                <p:nvPr/>
              </p:nvSpPr>
              <p:spPr bwMode="auto">
                <a:xfrm>
                  <a:off x="1290"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15" name="Rectangle 766"/>
                <p:cNvSpPr>
                  <a:spLocks noChangeArrowheads="1"/>
                </p:cNvSpPr>
                <p:nvPr/>
              </p:nvSpPr>
              <p:spPr bwMode="auto">
                <a:xfrm>
                  <a:off x="1290"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16" name="Rectangle 767"/>
                <p:cNvSpPr>
                  <a:spLocks noChangeArrowheads="1"/>
                </p:cNvSpPr>
                <p:nvPr/>
              </p:nvSpPr>
              <p:spPr bwMode="auto">
                <a:xfrm>
                  <a:off x="1290"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17" name="Rectangle 768"/>
                <p:cNvSpPr>
                  <a:spLocks noChangeArrowheads="1"/>
                </p:cNvSpPr>
                <p:nvPr/>
              </p:nvSpPr>
              <p:spPr bwMode="auto">
                <a:xfrm>
                  <a:off x="1290"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18" name="Rectangle 769"/>
                <p:cNvSpPr>
                  <a:spLocks noChangeArrowheads="1"/>
                </p:cNvSpPr>
                <p:nvPr/>
              </p:nvSpPr>
              <p:spPr bwMode="auto">
                <a:xfrm>
                  <a:off x="1290"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grpSp>
            <p:nvGrpSpPr>
              <p:cNvPr id="1750" name="Group 1749"/>
              <p:cNvGrpSpPr/>
              <p:nvPr/>
            </p:nvGrpSpPr>
            <p:grpSpPr>
              <a:xfrm>
                <a:off x="2422575" y="5032213"/>
                <a:ext cx="241808" cy="600676"/>
                <a:chOff x="2318303" y="6672681"/>
                <a:chExt cx="241808" cy="600676"/>
              </a:xfrm>
              <a:grpFill/>
            </p:grpSpPr>
            <p:sp>
              <p:nvSpPr>
                <p:cNvPr id="1784" name="Rectangle 651"/>
                <p:cNvSpPr>
                  <a:spLocks noChangeArrowheads="1"/>
                </p:cNvSpPr>
                <p:nvPr/>
              </p:nvSpPr>
              <p:spPr bwMode="auto">
                <a:xfrm>
                  <a:off x="2318303" y="667268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85" name="Rectangle 652"/>
                <p:cNvSpPr>
                  <a:spLocks noChangeArrowheads="1"/>
                </p:cNvSpPr>
                <p:nvPr/>
              </p:nvSpPr>
              <p:spPr bwMode="auto">
                <a:xfrm>
                  <a:off x="2318303" y="6794225"/>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86" name="Rectangle 653"/>
                <p:cNvSpPr>
                  <a:spLocks noChangeArrowheads="1"/>
                </p:cNvSpPr>
                <p:nvPr/>
              </p:nvSpPr>
              <p:spPr bwMode="auto">
                <a:xfrm>
                  <a:off x="2318303" y="6914008"/>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87" name="Rectangle 654"/>
                <p:cNvSpPr>
                  <a:spLocks noChangeArrowheads="1"/>
                </p:cNvSpPr>
                <p:nvPr/>
              </p:nvSpPr>
              <p:spPr bwMode="auto">
                <a:xfrm>
                  <a:off x="2318303" y="703379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88" name="Rectangle 655"/>
                <p:cNvSpPr>
                  <a:spLocks noChangeArrowheads="1"/>
                </p:cNvSpPr>
                <p:nvPr/>
              </p:nvSpPr>
              <p:spPr bwMode="auto">
                <a:xfrm>
                  <a:off x="2318303" y="7153574"/>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89" name="Rectangle 656"/>
                <p:cNvSpPr>
                  <a:spLocks noChangeArrowheads="1"/>
                </p:cNvSpPr>
                <p:nvPr/>
              </p:nvSpPr>
              <p:spPr bwMode="auto">
                <a:xfrm>
                  <a:off x="2439207" y="667268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90" name="Rectangle 657"/>
                <p:cNvSpPr>
                  <a:spLocks noChangeArrowheads="1"/>
                </p:cNvSpPr>
                <p:nvPr/>
              </p:nvSpPr>
              <p:spPr bwMode="auto">
                <a:xfrm>
                  <a:off x="2439207" y="6794225"/>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91" name="Rectangle 658"/>
                <p:cNvSpPr>
                  <a:spLocks noChangeArrowheads="1"/>
                </p:cNvSpPr>
                <p:nvPr/>
              </p:nvSpPr>
              <p:spPr bwMode="auto">
                <a:xfrm>
                  <a:off x="2439207" y="6914008"/>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92" name="Rectangle 659"/>
                <p:cNvSpPr>
                  <a:spLocks noChangeArrowheads="1"/>
                </p:cNvSpPr>
                <p:nvPr/>
              </p:nvSpPr>
              <p:spPr bwMode="auto">
                <a:xfrm>
                  <a:off x="2439207" y="703379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93" name="Rectangle 660"/>
                <p:cNvSpPr>
                  <a:spLocks noChangeArrowheads="1"/>
                </p:cNvSpPr>
                <p:nvPr/>
              </p:nvSpPr>
              <p:spPr bwMode="auto">
                <a:xfrm>
                  <a:off x="2439207" y="7153574"/>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grpSp>
            <p:nvGrpSpPr>
              <p:cNvPr id="1751" name="Group 1750"/>
              <p:cNvGrpSpPr/>
              <p:nvPr/>
            </p:nvGrpSpPr>
            <p:grpSpPr>
              <a:xfrm>
                <a:off x="3249499" y="5036618"/>
                <a:ext cx="241808" cy="600676"/>
                <a:chOff x="2318303" y="6672681"/>
                <a:chExt cx="241808" cy="600676"/>
              </a:xfrm>
              <a:grpFill/>
            </p:grpSpPr>
            <p:sp>
              <p:nvSpPr>
                <p:cNvPr id="1774" name="Rectangle 651"/>
                <p:cNvSpPr>
                  <a:spLocks noChangeArrowheads="1"/>
                </p:cNvSpPr>
                <p:nvPr/>
              </p:nvSpPr>
              <p:spPr bwMode="auto">
                <a:xfrm>
                  <a:off x="2318303" y="667268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75" name="Rectangle 652"/>
                <p:cNvSpPr>
                  <a:spLocks noChangeArrowheads="1"/>
                </p:cNvSpPr>
                <p:nvPr/>
              </p:nvSpPr>
              <p:spPr bwMode="auto">
                <a:xfrm>
                  <a:off x="2318303" y="6794225"/>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76" name="Rectangle 653"/>
                <p:cNvSpPr>
                  <a:spLocks noChangeArrowheads="1"/>
                </p:cNvSpPr>
                <p:nvPr/>
              </p:nvSpPr>
              <p:spPr bwMode="auto">
                <a:xfrm>
                  <a:off x="2318303" y="6914008"/>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77" name="Rectangle 654"/>
                <p:cNvSpPr>
                  <a:spLocks noChangeArrowheads="1"/>
                </p:cNvSpPr>
                <p:nvPr/>
              </p:nvSpPr>
              <p:spPr bwMode="auto">
                <a:xfrm>
                  <a:off x="2318303" y="703379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78" name="Rectangle 655"/>
                <p:cNvSpPr>
                  <a:spLocks noChangeArrowheads="1"/>
                </p:cNvSpPr>
                <p:nvPr/>
              </p:nvSpPr>
              <p:spPr bwMode="auto">
                <a:xfrm>
                  <a:off x="2318303" y="7153574"/>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79" name="Rectangle 656"/>
                <p:cNvSpPr>
                  <a:spLocks noChangeArrowheads="1"/>
                </p:cNvSpPr>
                <p:nvPr/>
              </p:nvSpPr>
              <p:spPr bwMode="auto">
                <a:xfrm>
                  <a:off x="2439207" y="667268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80" name="Rectangle 657"/>
                <p:cNvSpPr>
                  <a:spLocks noChangeArrowheads="1"/>
                </p:cNvSpPr>
                <p:nvPr/>
              </p:nvSpPr>
              <p:spPr bwMode="auto">
                <a:xfrm>
                  <a:off x="2439207" y="6794225"/>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81" name="Rectangle 658"/>
                <p:cNvSpPr>
                  <a:spLocks noChangeArrowheads="1"/>
                </p:cNvSpPr>
                <p:nvPr/>
              </p:nvSpPr>
              <p:spPr bwMode="auto">
                <a:xfrm>
                  <a:off x="2439207" y="6914008"/>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82" name="Rectangle 659"/>
                <p:cNvSpPr>
                  <a:spLocks noChangeArrowheads="1"/>
                </p:cNvSpPr>
                <p:nvPr/>
              </p:nvSpPr>
              <p:spPr bwMode="auto">
                <a:xfrm>
                  <a:off x="2439207" y="703379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83" name="Rectangle 660"/>
                <p:cNvSpPr>
                  <a:spLocks noChangeArrowheads="1"/>
                </p:cNvSpPr>
                <p:nvPr/>
              </p:nvSpPr>
              <p:spPr bwMode="auto">
                <a:xfrm>
                  <a:off x="2439207" y="7153574"/>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grpSp>
            <p:nvGrpSpPr>
              <p:cNvPr id="1752" name="Group 1751"/>
              <p:cNvGrpSpPr/>
              <p:nvPr/>
            </p:nvGrpSpPr>
            <p:grpSpPr>
              <a:xfrm>
                <a:off x="4036954" y="5029918"/>
                <a:ext cx="241808" cy="600676"/>
                <a:chOff x="2318303" y="6672681"/>
                <a:chExt cx="241808" cy="600676"/>
              </a:xfrm>
              <a:grpFill/>
            </p:grpSpPr>
            <p:sp>
              <p:nvSpPr>
                <p:cNvPr id="1764" name="Rectangle 651"/>
                <p:cNvSpPr>
                  <a:spLocks noChangeArrowheads="1"/>
                </p:cNvSpPr>
                <p:nvPr/>
              </p:nvSpPr>
              <p:spPr bwMode="auto">
                <a:xfrm>
                  <a:off x="2318303" y="667268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65" name="Rectangle 652"/>
                <p:cNvSpPr>
                  <a:spLocks noChangeArrowheads="1"/>
                </p:cNvSpPr>
                <p:nvPr/>
              </p:nvSpPr>
              <p:spPr bwMode="auto">
                <a:xfrm>
                  <a:off x="2318303" y="6794225"/>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66" name="Rectangle 653"/>
                <p:cNvSpPr>
                  <a:spLocks noChangeArrowheads="1"/>
                </p:cNvSpPr>
                <p:nvPr/>
              </p:nvSpPr>
              <p:spPr bwMode="auto">
                <a:xfrm>
                  <a:off x="2318303" y="6914008"/>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67" name="Rectangle 654"/>
                <p:cNvSpPr>
                  <a:spLocks noChangeArrowheads="1"/>
                </p:cNvSpPr>
                <p:nvPr/>
              </p:nvSpPr>
              <p:spPr bwMode="auto">
                <a:xfrm>
                  <a:off x="2318303" y="703379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68" name="Rectangle 655"/>
                <p:cNvSpPr>
                  <a:spLocks noChangeArrowheads="1"/>
                </p:cNvSpPr>
                <p:nvPr/>
              </p:nvSpPr>
              <p:spPr bwMode="auto">
                <a:xfrm>
                  <a:off x="2318303" y="7153574"/>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69" name="Rectangle 656"/>
                <p:cNvSpPr>
                  <a:spLocks noChangeArrowheads="1"/>
                </p:cNvSpPr>
                <p:nvPr/>
              </p:nvSpPr>
              <p:spPr bwMode="auto">
                <a:xfrm>
                  <a:off x="2439207" y="667268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70" name="Rectangle 657"/>
                <p:cNvSpPr>
                  <a:spLocks noChangeArrowheads="1"/>
                </p:cNvSpPr>
                <p:nvPr/>
              </p:nvSpPr>
              <p:spPr bwMode="auto">
                <a:xfrm>
                  <a:off x="2439207" y="6794225"/>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71" name="Rectangle 658"/>
                <p:cNvSpPr>
                  <a:spLocks noChangeArrowheads="1"/>
                </p:cNvSpPr>
                <p:nvPr/>
              </p:nvSpPr>
              <p:spPr bwMode="auto">
                <a:xfrm>
                  <a:off x="2439207" y="6914008"/>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72" name="Rectangle 659"/>
                <p:cNvSpPr>
                  <a:spLocks noChangeArrowheads="1"/>
                </p:cNvSpPr>
                <p:nvPr/>
              </p:nvSpPr>
              <p:spPr bwMode="auto">
                <a:xfrm>
                  <a:off x="2439207" y="703379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73" name="Rectangle 660"/>
                <p:cNvSpPr>
                  <a:spLocks noChangeArrowheads="1"/>
                </p:cNvSpPr>
                <p:nvPr/>
              </p:nvSpPr>
              <p:spPr bwMode="auto">
                <a:xfrm>
                  <a:off x="2439207" y="7153574"/>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grpSp>
            <p:nvGrpSpPr>
              <p:cNvPr id="1753" name="Group 1752"/>
              <p:cNvGrpSpPr/>
              <p:nvPr/>
            </p:nvGrpSpPr>
            <p:grpSpPr>
              <a:xfrm>
                <a:off x="4884370" y="5036741"/>
                <a:ext cx="241808" cy="600676"/>
                <a:chOff x="2318303" y="6672681"/>
                <a:chExt cx="241808" cy="600676"/>
              </a:xfrm>
              <a:grpFill/>
            </p:grpSpPr>
            <p:sp>
              <p:nvSpPr>
                <p:cNvPr id="1754" name="Rectangle 651"/>
                <p:cNvSpPr>
                  <a:spLocks noChangeArrowheads="1"/>
                </p:cNvSpPr>
                <p:nvPr/>
              </p:nvSpPr>
              <p:spPr bwMode="auto">
                <a:xfrm>
                  <a:off x="2318303" y="667268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55" name="Rectangle 652"/>
                <p:cNvSpPr>
                  <a:spLocks noChangeArrowheads="1"/>
                </p:cNvSpPr>
                <p:nvPr/>
              </p:nvSpPr>
              <p:spPr bwMode="auto">
                <a:xfrm>
                  <a:off x="2318303" y="6794225"/>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56" name="Rectangle 653"/>
                <p:cNvSpPr>
                  <a:spLocks noChangeArrowheads="1"/>
                </p:cNvSpPr>
                <p:nvPr/>
              </p:nvSpPr>
              <p:spPr bwMode="auto">
                <a:xfrm>
                  <a:off x="2318303" y="6914008"/>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57" name="Rectangle 654"/>
                <p:cNvSpPr>
                  <a:spLocks noChangeArrowheads="1"/>
                </p:cNvSpPr>
                <p:nvPr/>
              </p:nvSpPr>
              <p:spPr bwMode="auto">
                <a:xfrm>
                  <a:off x="2318303" y="703379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58" name="Rectangle 655"/>
                <p:cNvSpPr>
                  <a:spLocks noChangeArrowheads="1"/>
                </p:cNvSpPr>
                <p:nvPr/>
              </p:nvSpPr>
              <p:spPr bwMode="auto">
                <a:xfrm>
                  <a:off x="2318303" y="7153574"/>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59" name="Rectangle 656"/>
                <p:cNvSpPr>
                  <a:spLocks noChangeArrowheads="1"/>
                </p:cNvSpPr>
                <p:nvPr/>
              </p:nvSpPr>
              <p:spPr bwMode="auto">
                <a:xfrm>
                  <a:off x="2439207" y="667268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60" name="Rectangle 657"/>
                <p:cNvSpPr>
                  <a:spLocks noChangeArrowheads="1"/>
                </p:cNvSpPr>
                <p:nvPr/>
              </p:nvSpPr>
              <p:spPr bwMode="auto">
                <a:xfrm>
                  <a:off x="2439207" y="6794225"/>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61" name="Rectangle 658"/>
                <p:cNvSpPr>
                  <a:spLocks noChangeArrowheads="1"/>
                </p:cNvSpPr>
                <p:nvPr/>
              </p:nvSpPr>
              <p:spPr bwMode="auto">
                <a:xfrm>
                  <a:off x="2439207" y="6914008"/>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62" name="Rectangle 659"/>
                <p:cNvSpPr>
                  <a:spLocks noChangeArrowheads="1"/>
                </p:cNvSpPr>
                <p:nvPr/>
              </p:nvSpPr>
              <p:spPr bwMode="auto">
                <a:xfrm>
                  <a:off x="2439207" y="703379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63" name="Rectangle 660"/>
                <p:cNvSpPr>
                  <a:spLocks noChangeArrowheads="1"/>
                </p:cNvSpPr>
                <p:nvPr/>
              </p:nvSpPr>
              <p:spPr bwMode="auto">
                <a:xfrm>
                  <a:off x="2439207" y="7153574"/>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sp>
            <p:nvSpPr>
              <p:cNvPr id="1894" name="Rectangle 636"/>
              <p:cNvSpPr>
                <a:spLocks noChangeArrowheads="1"/>
              </p:cNvSpPr>
              <p:nvPr/>
            </p:nvSpPr>
            <p:spPr bwMode="auto">
              <a:xfrm>
                <a:off x="1825640" y="5637938"/>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95" name="Rectangle 641"/>
              <p:cNvSpPr>
                <a:spLocks noChangeArrowheads="1"/>
              </p:cNvSpPr>
              <p:nvPr/>
            </p:nvSpPr>
            <p:spPr bwMode="auto">
              <a:xfrm>
                <a:off x="1946544" y="5637938"/>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96" name="Rectangle 646"/>
              <p:cNvSpPr>
                <a:spLocks noChangeArrowheads="1"/>
              </p:cNvSpPr>
              <p:nvPr/>
            </p:nvSpPr>
            <p:spPr bwMode="auto">
              <a:xfrm>
                <a:off x="2067448" y="5637938"/>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97" name="Rectangle 651"/>
              <p:cNvSpPr>
                <a:spLocks noChangeArrowheads="1"/>
              </p:cNvSpPr>
              <p:nvPr/>
            </p:nvSpPr>
            <p:spPr bwMode="auto">
              <a:xfrm>
                <a:off x="2188352" y="5637938"/>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98" name="Rectangle 656"/>
              <p:cNvSpPr>
                <a:spLocks noChangeArrowheads="1"/>
              </p:cNvSpPr>
              <p:nvPr/>
            </p:nvSpPr>
            <p:spPr bwMode="auto">
              <a:xfrm>
                <a:off x="2309256" y="5637938"/>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99" name="Rectangle 667"/>
              <p:cNvSpPr>
                <a:spLocks noChangeArrowheads="1"/>
              </p:cNvSpPr>
              <p:nvPr/>
            </p:nvSpPr>
            <p:spPr bwMode="auto">
              <a:xfrm>
                <a:off x="2677302" y="5637938"/>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900" name="Rectangle 672"/>
              <p:cNvSpPr>
                <a:spLocks noChangeArrowheads="1"/>
              </p:cNvSpPr>
              <p:nvPr/>
            </p:nvSpPr>
            <p:spPr bwMode="auto">
              <a:xfrm>
                <a:off x="2798206" y="5637938"/>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901" name="Rectangle 677"/>
              <p:cNvSpPr>
                <a:spLocks noChangeArrowheads="1"/>
              </p:cNvSpPr>
              <p:nvPr/>
            </p:nvSpPr>
            <p:spPr bwMode="auto">
              <a:xfrm>
                <a:off x="2919110" y="5637938"/>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902" name="Rectangle 682"/>
              <p:cNvSpPr>
                <a:spLocks noChangeArrowheads="1"/>
              </p:cNvSpPr>
              <p:nvPr/>
            </p:nvSpPr>
            <p:spPr bwMode="auto">
              <a:xfrm>
                <a:off x="3040014" y="5637938"/>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903" name="Rectangle 687"/>
              <p:cNvSpPr>
                <a:spLocks noChangeArrowheads="1"/>
              </p:cNvSpPr>
              <p:nvPr/>
            </p:nvSpPr>
            <p:spPr bwMode="auto">
              <a:xfrm>
                <a:off x="3160918" y="5637938"/>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904" name="Rectangle 693"/>
              <p:cNvSpPr>
                <a:spLocks noChangeArrowheads="1"/>
              </p:cNvSpPr>
              <p:nvPr/>
            </p:nvSpPr>
            <p:spPr bwMode="auto">
              <a:xfrm>
                <a:off x="3482736" y="5637938"/>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905" name="Rectangle 698"/>
              <p:cNvSpPr>
                <a:spLocks noChangeArrowheads="1"/>
              </p:cNvSpPr>
              <p:nvPr/>
            </p:nvSpPr>
            <p:spPr bwMode="auto">
              <a:xfrm>
                <a:off x="3603640" y="5637938"/>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906" name="Rectangle 703"/>
              <p:cNvSpPr>
                <a:spLocks noChangeArrowheads="1"/>
              </p:cNvSpPr>
              <p:nvPr/>
            </p:nvSpPr>
            <p:spPr bwMode="auto">
              <a:xfrm>
                <a:off x="3724544" y="5637938"/>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907" name="Rectangle 708"/>
              <p:cNvSpPr>
                <a:spLocks noChangeArrowheads="1"/>
              </p:cNvSpPr>
              <p:nvPr/>
            </p:nvSpPr>
            <p:spPr bwMode="auto">
              <a:xfrm>
                <a:off x="3845448" y="5637938"/>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908" name="Rectangle 713"/>
              <p:cNvSpPr>
                <a:spLocks noChangeArrowheads="1"/>
              </p:cNvSpPr>
              <p:nvPr/>
            </p:nvSpPr>
            <p:spPr bwMode="auto">
              <a:xfrm>
                <a:off x="3966352" y="5637938"/>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909" name="Rectangle 719"/>
              <p:cNvSpPr>
                <a:spLocks noChangeArrowheads="1"/>
              </p:cNvSpPr>
              <p:nvPr/>
            </p:nvSpPr>
            <p:spPr bwMode="auto">
              <a:xfrm>
                <a:off x="4289948" y="5637938"/>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910" name="Rectangle 724"/>
              <p:cNvSpPr>
                <a:spLocks noChangeArrowheads="1"/>
              </p:cNvSpPr>
              <p:nvPr/>
            </p:nvSpPr>
            <p:spPr bwMode="auto">
              <a:xfrm>
                <a:off x="4410852" y="5637938"/>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911" name="Rectangle 729"/>
              <p:cNvSpPr>
                <a:spLocks noChangeArrowheads="1"/>
              </p:cNvSpPr>
              <p:nvPr/>
            </p:nvSpPr>
            <p:spPr bwMode="auto">
              <a:xfrm>
                <a:off x="4531756" y="5637938"/>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912" name="Rectangle 734"/>
              <p:cNvSpPr>
                <a:spLocks noChangeArrowheads="1"/>
              </p:cNvSpPr>
              <p:nvPr/>
            </p:nvSpPr>
            <p:spPr bwMode="auto">
              <a:xfrm>
                <a:off x="4652660" y="5637938"/>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913" name="Rectangle 739"/>
              <p:cNvSpPr>
                <a:spLocks noChangeArrowheads="1"/>
              </p:cNvSpPr>
              <p:nvPr/>
            </p:nvSpPr>
            <p:spPr bwMode="auto">
              <a:xfrm>
                <a:off x="4773564" y="5637938"/>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914" name="Rectangle 745"/>
              <p:cNvSpPr>
                <a:spLocks noChangeArrowheads="1"/>
              </p:cNvSpPr>
              <p:nvPr/>
            </p:nvSpPr>
            <p:spPr bwMode="auto">
              <a:xfrm>
                <a:off x="5136276" y="5637938"/>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915" name="Rectangle 750"/>
              <p:cNvSpPr>
                <a:spLocks noChangeArrowheads="1"/>
              </p:cNvSpPr>
              <p:nvPr/>
            </p:nvSpPr>
            <p:spPr bwMode="auto">
              <a:xfrm>
                <a:off x="5257180" y="5637938"/>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916" name="Rectangle 755"/>
              <p:cNvSpPr>
                <a:spLocks noChangeArrowheads="1"/>
              </p:cNvSpPr>
              <p:nvPr/>
            </p:nvSpPr>
            <p:spPr bwMode="auto">
              <a:xfrm>
                <a:off x="5378084" y="5637938"/>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917" name="Rectangle 760"/>
              <p:cNvSpPr>
                <a:spLocks noChangeArrowheads="1"/>
              </p:cNvSpPr>
              <p:nvPr/>
            </p:nvSpPr>
            <p:spPr bwMode="auto">
              <a:xfrm>
                <a:off x="5498988" y="5637938"/>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918" name="Rectangle 765"/>
              <p:cNvSpPr>
                <a:spLocks noChangeArrowheads="1"/>
              </p:cNvSpPr>
              <p:nvPr/>
            </p:nvSpPr>
            <p:spPr bwMode="auto">
              <a:xfrm>
                <a:off x="5619892" y="5637938"/>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919" name="Rectangle 651"/>
              <p:cNvSpPr>
                <a:spLocks noChangeArrowheads="1"/>
              </p:cNvSpPr>
              <p:nvPr/>
            </p:nvSpPr>
            <p:spPr bwMode="auto">
              <a:xfrm>
                <a:off x="2432673" y="5640233"/>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920" name="Rectangle 656"/>
              <p:cNvSpPr>
                <a:spLocks noChangeArrowheads="1"/>
              </p:cNvSpPr>
              <p:nvPr/>
            </p:nvSpPr>
            <p:spPr bwMode="auto">
              <a:xfrm>
                <a:off x="2553577" y="5640233"/>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921" name="Rectangle 651"/>
              <p:cNvSpPr>
                <a:spLocks noChangeArrowheads="1"/>
              </p:cNvSpPr>
              <p:nvPr/>
            </p:nvSpPr>
            <p:spPr bwMode="auto">
              <a:xfrm>
                <a:off x="3259597" y="5644638"/>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922" name="Rectangle 656"/>
              <p:cNvSpPr>
                <a:spLocks noChangeArrowheads="1"/>
              </p:cNvSpPr>
              <p:nvPr/>
            </p:nvSpPr>
            <p:spPr bwMode="auto">
              <a:xfrm>
                <a:off x="3380501" y="5644638"/>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923" name="Rectangle 651"/>
              <p:cNvSpPr>
                <a:spLocks noChangeArrowheads="1"/>
              </p:cNvSpPr>
              <p:nvPr/>
            </p:nvSpPr>
            <p:spPr bwMode="auto">
              <a:xfrm>
                <a:off x="4047052" y="5637938"/>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924" name="Rectangle 656"/>
              <p:cNvSpPr>
                <a:spLocks noChangeArrowheads="1"/>
              </p:cNvSpPr>
              <p:nvPr/>
            </p:nvSpPr>
            <p:spPr bwMode="auto">
              <a:xfrm>
                <a:off x="4167956" y="5637938"/>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925" name="Rectangle 651"/>
              <p:cNvSpPr>
                <a:spLocks noChangeArrowheads="1"/>
              </p:cNvSpPr>
              <p:nvPr/>
            </p:nvSpPr>
            <p:spPr bwMode="auto">
              <a:xfrm>
                <a:off x="4894468" y="564476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926" name="Rectangle 656"/>
              <p:cNvSpPr>
                <a:spLocks noChangeArrowheads="1"/>
              </p:cNvSpPr>
              <p:nvPr/>
            </p:nvSpPr>
            <p:spPr bwMode="auto">
              <a:xfrm>
                <a:off x="5015372" y="5644761"/>
                <a:ext cx="120904" cy="119783"/>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nvGrpSpPr>
              <p:cNvPr id="1933" name="Group 1932"/>
              <p:cNvGrpSpPr/>
              <p:nvPr/>
            </p:nvGrpSpPr>
            <p:grpSpPr>
              <a:xfrm>
                <a:off x="1786920" y="1426666"/>
                <a:ext cx="3950679" cy="610042"/>
                <a:chOff x="1786920" y="1426666"/>
                <a:chExt cx="3950679" cy="610042"/>
              </a:xfrm>
              <a:grpFill/>
            </p:grpSpPr>
            <p:sp>
              <p:nvSpPr>
                <p:cNvPr id="215" name="Rectangle 772"/>
                <p:cNvSpPr>
                  <a:spLocks noChangeArrowheads="1"/>
                </p:cNvSpPr>
                <p:nvPr/>
              </p:nvSpPr>
              <p:spPr bwMode="auto">
                <a:xfrm>
                  <a:off x="3056681" y="1861277"/>
                  <a:ext cx="40894" cy="169105"/>
                </a:xfrm>
                <a:prstGeom prst="rect">
                  <a:avLst/>
                </a:prstGeom>
                <a:grpFill/>
                <a:ln w="19050">
                  <a:solidFill>
                    <a:srgbClr val="0000FF"/>
                  </a:solidFill>
                  <a:miter lim="800000"/>
                  <a:headEnd/>
                  <a:tailEnd/>
                </a:ln>
              </p:spPr>
              <p:txBody>
                <a:bodyPr wrap="none" anchor="ctr"/>
                <a:lstStyle/>
                <a:p>
                  <a:endParaRPr lang="en-GB" altLang="de-DE" dirty="0">
                    <a:solidFill>
                      <a:srgbClr val="0000FF"/>
                    </a:solidFill>
                    <a:latin typeface="Arial" panose="020B0604020202020204" pitchFamily="34" charset="0"/>
                    <a:cs typeface="Arial" panose="020B0604020202020204" pitchFamily="34" charset="0"/>
                  </a:endParaRPr>
                </a:p>
              </p:txBody>
            </p:sp>
            <p:sp>
              <p:nvSpPr>
                <p:cNvPr id="216" name="Rectangle 773"/>
                <p:cNvSpPr>
                  <a:spLocks noChangeArrowheads="1"/>
                </p:cNvSpPr>
                <p:nvPr/>
              </p:nvSpPr>
              <p:spPr bwMode="auto">
                <a:xfrm>
                  <a:off x="3178474" y="1862158"/>
                  <a:ext cx="40894" cy="170867"/>
                </a:xfrm>
                <a:prstGeom prst="rect">
                  <a:avLst/>
                </a:prstGeom>
                <a:grpFill/>
                <a:ln w="19050">
                  <a:solidFill>
                    <a:srgbClr val="0000FF"/>
                  </a:solidFill>
                  <a:miter lim="800000"/>
                  <a:headEnd/>
                  <a:tailEnd/>
                </a:ln>
              </p:spPr>
              <p:txBody>
                <a:bodyPr wrap="none" anchor="ctr"/>
                <a:lstStyle/>
                <a:p>
                  <a:endParaRPr lang="en-GB" altLang="de-DE" dirty="0">
                    <a:solidFill>
                      <a:srgbClr val="0000FF"/>
                    </a:solidFill>
                    <a:latin typeface="Arial" panose="020B0604020202020204" pitchFamily="34" charset="0"/>
                    <a:cs typeface="Arial" panose="020B0604020202020204" pitchFamily="34" charset="0"/>
                  </a:endParaRPr>
                </a:p>
              </p:txBody>
            </p:sp>
            <p:sp>
              <p:nvSpPr>
                <p:cNvPr id="217" name="Rectangle 774"/>
                <p:cNvSpPr>
                  <a:spLocks noChangeArrowheads="1"/>
                </p:cNvSpPr>
                <p:nvPr/>
              </p:nvSpPr>
              <p:spPr bwMode="auto">
                <a:xfrm>
                  <a:off x="2935777" y="1861277"/>
                  <a:ext cx="40894" cy="169105"/>
                </a:xfrm>
                <a:prstGeom prst="rect">
                  <a:avLst/>
                </a:prstGeom>
                <a:grpFill/>
                <a:ln w="19050">
                  <a:solidFill>
                    <a:srgbClr val="0000FF"/>
                  </a:solidFill>
                  <a:miter lim="800000"/>
                  <a:headEnd/>
                  <a:tailEnd/>
                </a:ln>
              </p:spPr>
              <p:txBody>
                <a:bodyPr wrap="none" anchor="ctr"/>
                <a:lstStyle/>
                <a:p>
                  <a:endParaRPr lang="en-GB" altLang="de-DE" dirty="0">
                    <a:solidFill>
                      <a:srgbClr val="0000FF"/>
                    </a:solidFill>
                    <a:latin typeface="Arial" panose="020B0604020202020204" pitchFamily="34" charset="0"/>
                    <a:cs typeface="Arial" panose="020B0604020202020204" pitchFamily="34" charset="0"/>
                  </a:endParaRPr>
                </a:p>
              </p:txBody>
            </p:sp>
            <p:sp>
              <p:nvSpPr>
                <p:cNvPr id="218" name="Rectangle 775"/>
                <p:cNvSpPr>
                  <a:spLocks noChangeArrowheads="1"/>
                </p:cNvSpPr>
                <p:nvPr/>
              </p:nvSpPr>
              <p:spPr bwMode="auto">
                <a:xfrm>
                  <a:off x="2814873" y="1861277"/>
                  <a:ext cx="40894" cy="169105"/>
                </a:xfrm>
                <a:prstGeom prst="rect">
                  <a:avLst/>
                </a:prstGeom>
                <a:grpFill/>
                <a:ln w="19050">
                  <a:solidFill>
                    <a:srgbClr val="0000FF"/>
                  </a:solidFill>
                  <a:miter lim="800000"/>
                  <a:headEnd/>
                  <a:tailEnd/>
                </a:ln>
              </p:spPr>
              <p:txBody>
                <a:bodyPr wrap="none" anchor="ctr"/>
                <a:lstStyle/>
                <a:p>
                  <a:endParaRPr lang="en-GB" altLang="de-DE" dirty="0">
                    <a:solidFill>
                      <a:srgbClr val="0000FF"/>
                    </a:solidFill>
                    <a:latin typeface="Arial" panose="020B0604020202020204" pitchFamily="34" charset="0"/>
                    <a:cs typeface="Arial" panose="020B0604020202020204" pitchFamily="34" charset="0"/>
                  </a:endParaRPr>
                </a:p>
              </p:txBody>
            </p:sp>
            <p:sp>
              <p:nvSpPr>
                <p:cNvPr id="219" name="Rectangle 776"/>
                <p:cNvSpPr>
                  <a:spLocks noChangeArrowheads="1"/>
                </p:cNvSpPr>
                <p:nvPr/>
              </p:nvSpPr>
              <p:spPr bwMode="auto">
                <a:xfrm>
                  <a:off x="2694858" y="1862158"/>
                  <a:ext cx="40894" cy="170867"/>
                </a:xfrm>
                <a:prstGeom prst="rect">
                  <a:avLst/>
                </a:prstGeom>
                <a:grpFill/>
                <a:ln w="19050">
                  <a:solidFill>
                    <a:srgbClr val="0000FF"/>
                  </a:solidFill>
                  <a:miter lim="800000"/>
                  <a:headEnd/>
                  <a:tailEnd/>
                </a:ln>
              </p:spPr>
              <p:txBody>
                <a:bodyPr wrap="none" anchor="ctr"/>
                <a:lstStyle/>
                <a:p>
                  <a:endParaRPr lang="en-GB" altLang="de-DE" dirty="0">
                    <a:solidFill>
                      <a:srgbClr val="0000FF"/>
                    </a:solidFill>
                    <a:latin typeface="Arial" panose="020B0604020202020204" pitchFamily="34" charset="0"/>
                    <a:cs typeface="Arial" panose="020B0604020202020204" pitchFamily="34" charset="0"/>
                  </a:endParaRPr>
                </a:p>
              </p:txBody>
            </p:sp>
            <p:sp>
              <p:nvSpPr>
                <p:cNvPr id="199" name="Rectangle 789"/>
                <p:cNvSpPr>
                  <a:spLocks noChangeArrowheads="1"/>
                </p:cNvSpPr>
                <p:nvPr/>
              </p:nvSpPr>
              <p:spPr bwMode="auto">
                <a:xfrm>
                  <a:off x="2192573" y="1861277"/>
                  <a:ext cx="40894" cy="169105"/>
                </a:xfrm>
                <a:prstGeom prst="rect">
                  <a:avLst/>
                </a:prstGeom>
                <a:grpFill/>
                <a:ln w="19050">
                  <a:solidFill>
                    <a:srgbClr val="0000FF"/>
                  </a:solidFill>
                  <a:miter lim="800000"/>
                  <a:headEnd/>
                  <a:tailEnd/>
                </a:ln>
              </p:spPr>
              <p:txBody>
                <a:bodyPr wrap="none" anchor="ctr"/>
                <a:lstStyle/>
                <a:p>
                  <a:endParaRPr lang="en-GB" altLang="de-DE" dirty="0">
                    <a:solidFill>
                      <a:srgbClr val="0000FF"/>
                    </a:solidFill>
                    <a:latin typeface="Arial" panose="020B0604020202020204" pitchFamily="34" charset="0"/>
                    <a:cs typeface="Arial" panose="020B0604020202020204" pitchFamily="34" charset="0"/>
                  </a:endParaRPr>
                </a:p>
              </p:txBody>
            </p:sp>
            <p:sp>
              <p:nvSpPr>
                <p:cNvPr id="200" name="Rectangle 790"/>
                <p:cNvSpPr>
                  <a:spLocks noChangeArrowheads="1"/>
                </p:cNvSpPr>
                <p:nvPr/>
              </p:nvSpPr>
              <p:spPr bwMode="auto">
                <a:xfrm>
                  <a:off x="2314366" y="1862158"/>
                  <a:ext cx="40894" cy="170867"/>
                </a:xfrm>
                <a:prstGeom prst="rect">
                  <a:avLst/>
                </a:prstGeom>
                <a:grpFill/>
                <a:ln w="19050">
                  <a:solidFill>
                    <a:srgbClr val="0000FF"/>
                  </a:solidFill>
                  <a:miter lim="800000"/>
                  <a:headEnd/>
                  <a:tailEnd/>
                </a:ln>
              </p:spPr>
              <p:txBody>
                <a:bodyPr wrap="none" anchor="ctr"/>
                <a:lstStyle/>
                <a:p>
                  <a:endParaRPr lang="en-GB" altLang="de-DE" dirty="0">
                    <a:solidFill>
                      <a:srgbClr val="0000FF"/>
                    </a:solidFill>
                    <a:latin typeface="Arial" panose="020B0604020202020204" pitchFamily="34" charset="0"/>
                    <a:cs typeface="Arial" panose="020B0604020202020204" pitchFamily="34" charset="0"/>
                  </a:endParaRPr>
                </a:p>
              </p:txBody>
            </p:sp>
            <p:sp>
              <p:nvSpPr>
                <p:cNvPr id="201" name="Rectangle 791"/>
                <p:cNvSpPr>
                  <a:spLocks noChangeArrowheads="1"/>
                </p:cNvSpPr>
                <p:nvPr/>
              </p:nvSpPr>
              <p:spPr bwMode="auto">
                <a:xfrm>
                  <a:off x="2071669" y="1861277"/>
                  <a:ext cx="40894" cy="169105"/>
                </a:xfrm>
                <a:prstGeom prst="rect">
                  <a:avLst/>
                </a:prstGeom>
                <a:grpFill/>
                <a:ln w="19050">
                  <a:solidFill>
                    <a:srgbClr val="0000FF"/>
                  </a:solidFill>
                  <a:miter lim="800000"/>
                  <a:headEnd/>
                  <a:tailEnd/>
                </a:ln>
              </p:spPr>
              <p:txBody>
                <a:bodyPr wrap="none" anchor="ctr"/>
                <a:lstStyle/>
                <a:p>
                  <a:endParaRPr lang="en-GB" altLang="de-DE" dirty="0">
                    <a:solidFill>
                      <a:srgbClr val="0000FF"/>
                    </a:solidFill>
                    <a:latin typeface="Arial" panose="020B0604020202020204" pitchFamily="34" charset="0"/>
                    <a:cs typeface="Arial" panose="020B0604020202020204" pitchFamily="34" charset="0"/>
                  </a:endParaRPr>
                </a:p>
              </p:txBody>
            </p:sp>
            <p:sp>
              <p:nvSpPr>
                <p:cNvPr id="202" name="Rectangle 792"/>
                <p:cNvSpPr>
                  <a:spLocks noChangeArrowheads="1"/>
                </p:cNvSpPr>
                <p:nvPr/>
              </p:nvSpPr>
              <p:spPr bwMode="auto">
                <a:xfrm>
                  <a:off x="1950765" y="1861277"/>
                  <a:ext cx="40894" cy="169105"/>
                </a:xfrm>
                <a:prstGeom prst="rect">
                  <a:avLst/>
                </a:prstGeom>
                <a:grpFill/>
                <a:ln w="19050">
                  <a:solidFill>
                    <a:srgbClr val="0000FF"/>
                  </a:solidFill>
                  <a:miter lim="800000"/>
                  <a:headEnd/>
                  <a:tailEnd/>
                </a:ln>
              </p:spPr>
              <p:txBody>
                <a:bodyPr wrap="none" anchor="ctr"/>
                <a:lstStyle/>
                <a:p>
                  <a:endParaRPr lang="en-GB" altLang="de-DE" dirty="0">
                    <a:solidFill>
                      <a:srgbClr val="0000FF"/>
                    </a:solidFill>
                    <a:latin typeface="Arial" panose="020B0604020202020204" pitchFamily="34" charset="0"/>
                    <a:cs typeface="Arial" panose="020B0604020202020204" pitchFamily="34" charset="0"/>
                  </a:endParaRPr>
                </a:p>
              </p:txBody>
            </p:sp>
            <p:sp>
              <p:nvSpPr>
                <p:cNvPr id="203" name="Rectangle 793"/>
                <p:cNvSpPr>
                  <a:spLocks noChangeArrowheads="1"/>
                </p:cNvSpPr>
                <p:nvPr/>
              </p:nvSpPr>
              <p:spPr bwMode="auto">
                <a:xfrm>
                  <a:off x="1830750" y="1862158"/>
                  <a:ext cx="40894" cy="170867"/>
                </a:xfrm>
                <a:prstGeom prst="rect">
                  <a:avLst/>
                </a:prstGeom>
                <a:grpFill/>
                <a:ln w="19050">
                  <a:solidFill>
                    <a:srgbClr val="0000FF"/>
                  </a:solidFill>
                  <a:miter lim="800000"/>
                  <a:headEnd/>
                  <a:tailEnd/>
                </a:ln>
              </p:spPr>
              <p:txBody>
                <a:bodyPr wrap="none" anchor="ctr"/>
                <a:lstStyle/>
                <a:p>
                  <a:endParaRPr lang="en-GB" altLang="de-DE" dirty="0">
                    <a:solidFill>
                      <a:srgbClr val="0000FF"/>
                    </a:solidFill>
                    <a:latin typeface="Arial" panose="020B0604020202020204" pitchFamily="34" charset="0"/>
                    <a:cs typeface="Arial" panose="020B0604020202020204" pitchFamily="34" charset="0"/>
                  </a:endParaRPr>
                </a:p>
              </p:txBody>
            </p:sp>
            <p:sp>
              <p:nvSpPr>
                <p:cNvPr id="183" name="Rectangle 806"/>
                <p:cNvSpPr>
                  <a:spLocks noChangeArrowheads="1"/>
                </p:cNvSpPr>
                <p:nvPr/>
              </p:nvSpPr>
              <p:spPr bwMode="auto">
                <a:xfrm>
                  <a:off x="3874561" y="1861277"/>
                  <a:ext cx="40894" cy="169105"/>
                </a:xfrm>
                <a:prstGeom prst="rect">
                  <a:avLst/>
                </a:prstGeom>
                <a:grpFill/>
                <a:ln w="19050">
                  <a:solidFill>
                    <a:srgbClr val="0000FF"/>
                  </a:solidFill>
                  <a:miter lim="800000"/>
                  <a:headEnd/>
                  <a:tailEnd/>
                </a:ln>
              </p:spPr>
              <p:txBody>
                <a:bodyPr wrap="none" anchor="ctr"/>
                <a:lstStyle/>
                <a:p>
                  <a:endParaRPr lang="en-GB" altLang="de-DE" dirty="0">
                    <a:solidFill>
                      <a:srgbClr val="0000FF"/>
                    </a:solidFill>
                    <a:latin typeface="Arial" panose="020B0604020202020204" pitchFamily="34" charset="0"/>
                    <a:cs typeface="Arial" panose="020B0604020202020204" pitchFamily="34" charset="0"/>
                  </a:endParaRPr>
                </a:p>
              </p:txBody>
            </p:sp>
            <p:sp>
              <p:nvSpPr>
                <p:cNvPr id="184" name="Rectangle 807"/>
                <p:cNvSpPr>
                  <a:spLocks noChangeArrowheads="1"/>
                </p:cNvSpPr>
                <p:nvPr/>
              </p:nvSpPr>
              <p:spPr bwMode="auto">
                <a:xfrm>
                  <a:off x="3996354" y="1862158"/>
                  <a:ext cx="40894" cy="170867"/>
                </a:xfrm>
                <a:prstGeom prst="rect">
                  <a:avLst/>
                </a:prstGeom>
                <a:grpFill/>
                <a:ln w="19050">
                  <a:solidFill>
                    <a:srgbClr val="0000FF"/>
                  </a:solidFill>
                  <a:miter lim="800000"/>
                  <a:headEnd/>
                  <a:tailEnd/>
                </a:ln>
              </p:spPr>
              <p:txBody>
                <a:bodyPr wrap="none" anchor="ctr"/>
                <a:lstStyle/>
                <a:p>
                  <a:endParaRPr lang="en-GB" altLang="de-DE" dirty="0">
                    <a:solidFill>
                      <a:srgbClr val="0000FF"/>
                    </a:solidFill>
                    <a:latin typeface="Arial" panose="020B0604020202020204" pitchFamily="34" charset="0"/>
                    <a:cs typeface="Arial" panose="020B0604020202020204" pitchFamily="34" charset="0"/>
                  </a:endParaRPr>
                </a:p>
              </p:txBody>
            </p:sp>
            <p:sp>
              <p:nvSpPr>
                <p:cNvPr id="185" name="Rectangle 808"/>
                <p:cNvSpPr>
                  <a:spLocks noChangeArrowheads="1"/>
                </p:cNvSpPr>
                <p:nvPr/>
              </p:nvSpPr>
              <p:spPr bwMode="auto">
                <a:xfrm>
                  <a:off x="3753657" y="1861277"/>
                  <a:ext cx="40894" cy="169105"/>
                </a:xfrm>
                <a:prstGeom prst="rect">
                  <a:avLst/>
                </a:prstGeom>
                <a:grpFill/>
                <a:ln w="19050">
                  <a:solidFill>
                    <a:srgbClr val="0000FF"/>
                  </a:solidFill>
                  <a:miter lim="800000"/>
                  <a:headEnd/>
                  <a:tailEnd/>
                </a:ln>
              </p:spPr>
              <p:txBody>
                <a:bodyPr wrap="none" anchor="ctr"/>
                <a:lstStyle/>
                <a:p>
                  <a:endParaRPr lang="en-GB" altLang="de-DE" dirty="0">
                    <a:solidFill>
                      <a:srgbClr val="0000FF"/>
                    </a:solidFill>
                    <a:latin typeface="Arial" panose="020B0604020202020204" pitchFamily="34" charset="0"/>
                    <a:cs typeface="Arial" panose="020B0604020202020204" pitchFamily="34" charset="0"/>
                  </a:endParaRPr>
                </a:p>
              </p:txBody>
            </p:sp>
            <p:sp>
              <p:nvSpPr>
                <p:cNvPr id="186" name="Rectangle 809"/>
                <p:cNvSpPr>
                  <a:spLocks noChangeArrowheads="1"/>
                </p:cNvSpPr>
                <p:nvPr/>
              </p:nvSpPr>
              <p:spPr bwMode="auto">
                <a:xfrm>
                  <a:off x="3632753" y="1861277"/>
                  <a:ext cx="40894" cy="169105"/>
                </a:xfrm>
                <a:prstGeom prst="rect">
                  <a:avLst/>
                </a:prstGeom>
                <a:grpFill/>
                <a:ln w="19050">
                  <a:solidFill>
                    <a:srgbClr val="0000FF"/>
                  </a:solidFill>
                  <a:miter lim="800000"/>
                  <a:headEnd/>
                  <a:tailEnd/>
                </a:ln>
              </p:spPr>
              <p:txBody>
                <a:bodyPr wrap="none" anchor="ctr"/>
                <a:lstStyle/>
                <a:p>
                  <a:endParaRPr lang="en-GB" altLang="de-DE" dirty="0">
                    <a:solidFill>
                      <a:srgbClr val="0000FF"/>
                    </a:solidFill>
                    <a:latin typeface="Arial" panose="020B0604020202020204" pitchFamily="34" charset="0"/>
                    <a:cs typeface="Arial" panose="020B0604020202020204" pitchFamily="34" charset="0"/>
                  </a:endParaRPr>
                </a:p>
              </p:txBody>
            </p:sp>
            <p:sp>
              <p:nvSpPr>
                <p:cNvPr id="187" name="Rectangle 810"/>
                <p:cNvSpPr>
                  <a:spLocks noChangeArrowheads="1"/>
                </p:cNvSpPr>
                <p:nvPr/>
              </p:nvSpPr>
              <p:spPr bwMode="auto">
                <a:xfrm>
                  <a:off x="3512738" y="1862158"/>
                  <a:ext cx="40894" cy="170867"/>
                </a:xfrm>
                <a:prstGeom prst="rect">
                  <a:avLst/>
                </a:prstGeom>
                <a:grpFill/>
                <a:ln w="19050">
                  <a:solidFill>
                    <a:srgbClr val="0000FF"/>
                  </a:solidFill>
                  <a:miter lim="800000"/>
                  <a:headEnd/>
                  <a:tailEnd/>
                </a:ln>
              </p:spPr>
              <p:txBody>
                <a:bodyPr wrap="none" anchor="ctr"/>
                <a:lstStyle/>
                <a:p>
                  <a:endParaRPr lang="en-GB" altLang="de-DE" dirty="0">
                    <a:solidFill>
                      <a:srgbClr val="0000FF"/>
                    </a:solidFill>
                    <a:latin typeface="Arial" panose="020B0604020202020204" pitchFamily="34" charset="0"/>
                    <a:cs typeface="Arial" panose="020B0604020202020204" pitchFamily="34" charset="0"/>
                  </a:endParaRPr>
                </a:p>
              </p:txBody>
            </p:sp>
            <p:sp>
              <p:nvSpPr>
                <p:cNvPr id="167" name="Rectangle 823"/>
                <p:cNvSpPr>
                  <a:spLocks noChangeArrowheads="1"/>
                </p:cNvSpPr>
                <p:nvPr/>
              </p:nvSpPr>
              <p:spPr bwMode="auto">
                <a:xfrm>
                  <a:off x="4669327" y="1861277"/>
                  <a:ext cx="40894" cy="169105"/>
                </a:xfrm>
                <a:prstGeom prst="rect">
                  <a:avLst/>
                </a:prstGeom>
                <a:grpFill/>
                <a:ln w="19050">
                  <a:solidFill>
                    <a:srgbClr val="0000FF"/>
                  </a:solidFill>
                  <a:miter lim="800000"/>
                  <a:headEnd/>
                  <a:tailEnd/>
                </a:ln>
              </p:spPr>
              <p:txBody>
                <a:bodyPr wrap="none" anchor="ctr"/>
                <a:lstStyle/>
                <a:p>
                  <a:endParaRPr lang="en-GB" altLang="de-DE" dirty="0">
                    <a:solidFill>
                      <a:srgbClr val="0000FF"/>
                    </a:solidFill>
                    <a:latin typeface="Arial" panose="020B0604020202020204" pitchFamily="34" charset="0"/>
                    <a:cs typeface="Arial" panose="020B0604020202020204" pitchFamily="34" charset="0"/>
                  </a:endParaRPr>
                </a:p>
              </p:txBody>
            </p:sp>
            <p:sp>
              <p:nvSpPr>
                <p:cNvPr id="168" name="Rectangle 824"/>
                <p:cNvSpPr>
                  <a:spLocks noChangeArrowheads="1"/>
                </p:cNvSpPr>
                <p:nvPr/>
              </p:nvSpPr>
              <p:spPr bwMode="auto">
                <a:xfrm>
                  <a:off x="4791120" y="1862158"/>
                  <a:ext cx="40894" cy="170867"/>
                </a:xfrm>
                <a:prstGeom prst="rect">
                  <a:avLst/>
                </a:prstGeom>
                <a:grpFill/>
                <a:ln w="19050">
                  <a:solidFill>
                    <a:srgbClr val="0000FF"/>
                  </a:solidFill>
                  <a:miter lim="800000"/>
                  <a:headEnd/>
                  <a:tailEnd/>
                </a:ln>
              </p:spPr>
              <p:txBody>
                <a:bodyPr wrap="none" anchor="ctr"/>
                <a:lstStyle/>
                <a:p>
                  <a:endParaRPr lang="en-GB" altLang="de-DE" dirty="0">
                    <a:solidFill>
                      <a:srgbClr val="0000FF"/>
                    </a:solidFill>
                    <a:latin typeface="Arial" panose="020B0604020202020204" pitchFamily="34" charset="0"/>
                    <a:cs typeface="Arial" panose="020B0604020202020204" pitchFamily="34" charset="0"/>
                  </a:endParaRPr>
                </a:p>
              </p:txBody>
            </p:sp>
            <p:sp>
              <p:nvSpPr>
                <p:cNvPr id="169" name="Rectangle 825"/>
                <p:cNvSpPr>
                  <a:spLocks noChangeArrowheads="1"/>
                </p:cNvSpPr>
                <p:nvPr/>
              </p:nvSpPr>
              <p:spPr bwMode="auto">
                <a:xfrm>
                  <a:off x="4548423" y="1861277"/>
                  <a:ext cx="40894" cy="169105"/>
                </a:xfrm>
                <a:prstGeom prst="rect">
                  <a:avLst/>
                </a:prstGeom>
                <a:grpFill/>
                <a:ln w="19050">
                  <a:solidFill>
                    <a:srgbClr val="0000FF"/>
                  </a:solidFill>
                  <a:miter lim="800000"/>
                  <a:headEnd/>
                  <a:tailEnd/>
                </a:ln>
              </p:spPr>
              <p:txBody>
                <a:bodyPr wrap="none" anchor="ctr"/>
                <a:lstStyle/>
                <a:p>
                  <a:endParaRPr lang="en-GB" altLang="de-DE" dirty="0">
                    <a:solidFill>
                      <a:srgbClr val="0000FF"/>
                    </a:solidFill>
                    <a:latin typeface="Arial" panose="020B0604020202020204" pitchFamily="34" charset="0"/>
                    <a:cs typeface="Arial" panose="020B0604020202020204" pitchFamily="34" charset="0"/>
                  </a:endParaRPr>
                </a:p>
              </p:txBody>
            </p:sp>
            <p:sp>
              <p:nvSpPr>
                <p:cNvPr id="170" name="Rectangle 826"/>
                <p:cNvSpPr>
                  <a:spLocks noChangeArrowheads="1"/>
                </p:cNvSpPr>
                <p:nvPr/>
              </p:nvSpPr>
              <p:spPr bwMode="auto">
                <a:xfrm>
                  <a:off x="4427519" y="1861277"/>
                  <a:ext cx="40894" cy="169105"/>
                </a:xfrm>
                <a:prstGeom prst="rect">
                  <a:avLst/>
                </a:prstGeom>
                <a:grpFill/>
                <a:ln w="19050">
                  <a:solidFill>
                    <a:srgbClr val="0000FF"/>
                  </a:solidFill>
                  <a:miter lim="800000"/>
                  <a:headEnd/>
                  <a:tailEnd/>
                </a:ln>
              </p:spPr>
              <p:txBody>
                <a:bodyPr wrap="none" anchor="ctr"/>
                <a:lstStyle/>
                <a:p>
                  <a:endParaRPr lang="en-GB" altLang="de-DE" dirty="0">
                    <a:solidFill>
                      <a:srgbClr val="0000FF"/>
                    </a:solidFill>
                    <a:latin typeface="Arial" panose="020B0604020202020204" pitchFamily="34" charset="0"/>
                    <a:cs typeface="Arial" panose="020B0604020202020204" pitchFamily="34" charset="0"/>
                  </a:endParaRPr>
                </a:p>
              </p:txBody>
            </p:sp>
            <p:sp>
              <p:nvSpPr>
                <p:cNvPr id="171" name="Rectangle 827"/>
                <p:cNvSpPr>
                  <a:spLocks noChangeArrowheads="1"/>
                </p:cNvSpPr>
                <p:nvPr/>
              </p:nvSpPr>
              <p:spPr bwMode="auto">
                <a:xfrm>
                  <a:off x="4307504" y="1862158"/>
                  <a:ext cx="40894" cy="170867"/>
                </a:xfrm>
                <a:prstGeom prst="rect">
                  <a:avLst/>
                </a:prstGeom>
                <a:grpFill/>
                <a:ln w="19050">
                  <a:solidFill>
                    <a:srgbClr val="0000FF"/>
                  </a:solidFill>
                  <a:miter lim="800000"/>
                  <a:headEnd/>
                  <a:tailEnd/>
                </a:ln>
              </p:spPr>
              <p:txBody>
                <a:bodyPr wrap="none" anchor="ctr"/>
                <a:lstStyle/>
                <a:p>
                  <a:endParaRPr lang="en-GB" altLang="de-DE" dirty="0">
                    <a:solidFill>
                      <a:srgbClr val="0000FF"/>
                    </a:solidFill>
                    <a:latin typeface="Arial" panose="020B0604020202020204" pitchFamily="34" charset="0"/>
                    <a:cs typeface="Arial" panose="020B0604020202020204" pitchFamily="34" charset="0"/>
                  </a:endParaRPr>
                </a:p>
              </p:txBody>
            </p:sp>
            <p:sp>
              <p:nvSpPr>
                <p:cNvPr id="151" name="Rectangle 840"/>
                <p:cNvSpPr>
                  <a:spLocks noChangeArrowheads="1"/>
                </p:cNvSpPr>
                <p:nvPr/>
              </p:nvSpPr>
              <p:spPr bwMode="auto">
                <a:xfrm>
                  <a:off x="5517433" y="1861277"/>
                  <a:ext cx="40894" cy="169105"/>
                </a:xfrm>
                <a:prstGeom prst="rect">
                  <a:avLst/>
                </a:prstGeom>
                <a:grpFill/>
                <a:ln w="19050">
                  <a:solidFill>
                    <a:srgbClr val="0000FF"/>
                  </a:solidFill>
                  <a:miter lim="800000"/>
                  <a:headEnd/>
                  <a:tailEnd/>
                </a:ln>
              </p:spPr>
              <p:txBody>
                <a:bodyPr wrap="none" anchor="ctr"/>
                <a:lstStyle/>
                <a:p>
                  <a:endParaRPr lang="en-GB" altLang="de-DE" dirty="0">
                    <a:solidFill>
                      <a:srgbClr val="0000FF"/>
                    </a:solidFill>
                    <a:latin typeface="Arial" panose="020B0604020202020204" pitchFamily="34" charset="0"/>
                    <a:cs typeface="Arial" panose="020B0604020202020204" pitchFamily="34" charset="0"/>
                  </a:endParaRPr>
                </a:p>
              </p:txBody>
            </p:sp>
            <p:sp>
              <p:nvSpPr>
                <p:cNvPr id="152" name="Rectangle 841"/>
                <p:cNvSpPr>
                  <a:spLocks noChangeArrowheads="1"/>
                </p:cNvSpPr>
                <p:nvPr/>
              </p:nvSpPr>
              <p:spPr bwMode="auto">
                <a:xfrm>
                  <a:off x="5639226" y="1862158"/>
                  <a:ext cx="40894" cy="170867"/>
                </a:xfrm>
                <a:prstGeom prst="rect">
                  <a:avLst/>
                </a:prstGeom>
                <a:grpFill/>
                <a:ln w="19050">
                  <a:solidFill>
                    <a:srgbClr val="0000FF"/>
                  </a:solidFill>
                  <a:miter lim="800000"/>
                  <a:headEnd/>
                  <a:tailEnd/>
                </a:ln>
              </p:spPr>
              <p:txBody>
                <a:bodyPr wrap="none" anchor="ctr"/>
                <a:lstStyle/>
                <a:p>
                  <a:endParaRPr lang="en-GB" altLang="de-DE" dirty="0">
                    <a:solidFill>
                      <a:srgbClr val="0000FF"/>
                    </a:solidFill>
                    <a:latin typeface="Arial" panose="020B0604020202020204" pitchFamily="34" charset="0"/>
                    <a:cs typeface="Arial" panose="020B0604020202020204" pitchFamily="34" charset="0"/>
                  </a:endParaRPr>
                </a:p>
              </p:txBody>
            </p:sp>
            <p:sp>
              <p:nvSpPr>
                <p:cNvPr id="153" name="Rectangle 842"/>
                <p:cNvSpPr>
                  <a:spLocks noChangeArrowheads="1"/>
                </p:cNvSpPr>
                <p:nvPr/>
              </p:nvSpPr>
              <p:spPr bwMode="auto">
                <a:xfrm>
                  <a:off x="5396529" y="1861277"/>
                  <a:ext cx="40894" cy="169105"/>
                </a:xfrm>
                <a:prstGeom prst="rect">
                  <a:avLst/>
                </a:prstGeom>
                <a:grpFill/>
                <a:ln w="19050">
                  <a:solidFill>
                    <a:srgbClr val="0000FF"/>
                  </a:solidFill>
                  <a:miter lim="800000"/>
                  <a:headEnd/>
                  <a:tailEnd/>
                </a:ln>
              </p:spPr>
              <p:txBody>
                <a:bodyPr wrap="none" anchor="ctr"/>
                <a:lstStyle/>
                <a:p>
                  <a:endParaRPr lang="en-GB" altLang="de-DE" dirty="0">
                    <a:solidFill>
                      <a:srgbClr val="0000FF"/>
                    </a:solidFill>
                    <a:latin typeface="Arial" panose="020B0604020202020204" pitchFamily="34" charset="0"/>
                    <a:cs typeface="Arial" panose="020B0604020202020204" pitchFamily="34" charset="0"/>
                  </a:endParaRPr>
                </a:p>
              </p:txBody>
            </p:sp>
            <p:sp>
              <p:nvSpPr>
                <p:cNvPr id="154" name="Rectangle 843"/>
                <p:cNvSpPr>
                  <a:spLocks noChangeArrowheads="1"/>
                </p:cNvSpPr>
                <p:nvPr/>
              </p:nvSpPr>
              <p:spPr bwMode="auto">
                <a:xfrm>
                  <a:off x="5275625" y="1861277"/>
                  <a:ext cx="40894" cy="169105"/>
                </a:xfrm>
                <a:prstGeom prst="rect">
                  <a:avLst/>
                </a:prstGeom>
                <a:grpFill/>
                <a:ln w="19050">
                  <a:solidFill>
                    <a:srgbClr val="0000FF"/>
                  </a:solidFill>
                  <a:miter lim="800000"/>
                  <a:headEnd/>
                  <a:tailEnd/>
                </a:ln>
              </p:spPr>
              <p:txBody>
                <a:bodyPr wrap="none" anchor="ctr"/>
                <a:lstStyle/>
                <a:p>
                  <a:endParaRPr lang="en-GB" altLang="de-DE" dirty="0">
                    <a:solidFill>
                      <a:srgbClr val="0000FF"/>
                    </a:solidFill>
                    <a:latin typeface="Arial" panose="020B0604020202020204" pitchFamily="34" charset="0"/>
                    <a:cs typeface="Arial" panose="020B0604020202020204" pitchFamily="34" charset="0"/>
                  </a:endParaRPr>
                </a:p>
              </p:txBody>
            </p:sp>
            <p:sp>
              <p:nvSpPr>
                <p:cNvPr id="155" name="Rectangle 844"/>
                <p:cNvSpPr>
                  <a:spLocks noChangeArrowheads="1"/>
                </p:cNvSpPr>
                <p:nvPr/>
              </p:nvSpPr>
              <p:spPr bwMode="auto">
                <a:xfrm>
                  <a:off x="5155610" y="1862158"/>
                  <a:ext cx="40894" cy="170867"/>
                </a:xfrm>
                <a:prstGeom prst="rect">
                  <a:avLst/>
                </a:prstGeom>
                <a:grpFill/>
                <a:ln w="19050">
                  <a:solidFill>
                    <a:srgbClr val="0000FF"/>
                  </a:solidFill>
                  <a:miter lim="800000"/>
                  <a:headEnd/>
                  <a:tailEnd/>
                </a:ln>
              </p:spPr>
              <p:txBody>
                <a:bodyPr wrap="none" anchor="ctr"/>
                <a:lstStyle/>
                <a:p>
                  <a:endParaRPr lang="en-GB" altLang="de-DE" dirty="0">
                    <a:solidFill>
                      <a:srgbClr val="0000FF"/>
                    </a:solidFill>
                    <a:latin typeface="Arial" panose="020B0604020202020204" pitchFamily="34" charset="0"/>
                    <a:cs typeface="Arial" panose="020B0604020202020204" pitchFamily="34" charset="0"/>
                  </a:endParaRPr>
                </a:p>
              </p:txBody>
            </p:sp>
            <p:sp>
              <p:nvSpPr>
                <p:cNvPr id="902" name="Rectangle 792"/>
                <p:cNvSpPr>
                  <a:spLocks noChangeArrowheads="1"/>
                </p:cNvSpPr>
                <p:nvPr/>
              </p:nvSpPr>
              <p:spPr bwMode="auto">
                <a:xfrm>
                  <a:off x="2573155" y="1864960"/>
                  <a:ext cx="40894" cy="169105"/>
                </a:xfrm>
                <a:prstGeom prst="rect">
                  <a:avLst/>
                </a:prstGeom>
                <a:grpFill/>
                <a:ln w="19050">
                  <a:solidFill>
                    <a:srgbClr val="0000FF"/>
                  </a:solidFill>
                  <a:miter lim="800000"/>
                  <a:headEnd/>
                  <a:tailEnd/>
                </a:ln>
              </p:spPr>
              <p:txBody>
                <a:bodyPr wrap="none" anchor="ctr"/>
                <a:lstStyle/>
                <a:p>
                  <a:endParaRPr lang="en-GB" altLang="de-DE" dirty="0">
                    <a:solidFill>
                      <a:srgbClr val="0000FF"/>
                    </a:solidFill>
                    <a:latin typeface="Arial" panose="020B0604020202020204" pitchFamily="34" charset="0"/>
                    <a:cs typeface="Arial" panose="020B0604020202020204" pitchFamily="34" charset="0"/>
                  </a:endParaRPr>
                </a:p>
              </p:txBody>
            </p:sp>
            <p:sp>
              <p:nvSpPr>
                <p:cNvPr id="903" name="Rectangle 793"/>
                <p:cNvSpPr>
                  <a:spLocks noChangeArrowheads="1"/>
                </p:cNvSpPr>
                <p:nvPr/>
              </p:nvSpPr>
              <p:spPr bwMode="auto">
                <a:xfrm>
                  <a:off x="2453140" y="1865841"/>
                  <a:ext cx="40894" cy="170867"/>
                </a:xfrm>
                <a:prstGeom prst="rect">
                  <a:avLst/>
                </a:prstGeom>
                <a:grpFill/>
                <a:ln w="19050">
                  <a:solidFill>
                    <a:srgbClr val="0000FF"/>
                  </a:solidFill>
                  <a:miter lim="800000"/>
                  <a:headEnd/>
                  <a:tailEnd/>
                </a:ln>
              </p:spPr>
              <p:txBody>
                <a:bodyPr wrap="none" anchor="ctr"/>
                <a:lstStyle/>
                <a:p>
                  <a:endParaRPr lang="en-GB" altLang="de-DE" dirty="0">
                    <a:solidFill>
                      <a:srgbClr val="0000FF"/>
                    </a:solidFill>
                    <a:latin typeface="Arial" panose="020B0604020202020204" pitchFamily="34" charset="0"/>
                    <a:cs typeface="Arial" panose="020B0604020202020204" pitchFamily="34" charset="0"/>
                  </a:endParaRPr>
                </a:p>
              </p:txBody>
            </p:sp>
            <p:sp>
              <p:nvSpPr>
                <p:cNvPr id="934" name="Rectangle 792"/>
                <p:cNvSpPr>
                  <a:spLocks noChangeArrowheads="1"/>
                </p:cNvSpPr>
                <p:nvPr/>
              </p:nvSpPr>
              <p:spPr bwMode="auto">
                <a:xfrm>
                  <a:off x="3411355" y="1860732"/>
                  <a:ext cx="40894" cy="169105"/>
                </a:xfrm>
                <a:prstGeom prst="rect">
                  <a:avLst/>
                </a:prstGeom>
                <a:grpFill/>
                <a:ln w="19050">
                  <a:solidFill>
                    <a:srgbClr val="0000FF"/>
                  </a:solidFill>
                  <a:miter lim="800000"/>
                  <a:headEnd/>
                  <a:tailEnd/>
                </a:ln>
              </p:spPr>
              <p:txBody>
                <a:bodyPr wrap="none" anchor="ctr"/>
                <a:lstStyle/>
                <a:p>
                  <a:endParaRPr lang="en-GB" altLang="de-DE" dirty="0">
                    <a:solidFill>
                      <a:srgbClr val="0000FF"/>
                    </a:solidFill>
                    <a:latin typeface="Arial" panose="020B0604020202020204" pitchFamily="34" charset="0"/>
                    <a:cs typeface="Arial" panose="020B0604020202020204" pitchFamily="34" charset="0"/>
                  </a:endParaRPr>
                </a:p>
              </p:txBody>
            </p:sp>
            <p:sp>
              <p:nvSpPr>
                <p:cNvPr id="935" name="Rectangle 793"/>
                <p:cNvSpPr>
                  <a:spLocks noChangeArrowheads="1"/>
                </p:cNvSpPr>
                <p:nvPr/>
              </p:nvSpPr>
              <p:spPr bwMode="auto">
                <a:xfrm>
                  <a:off x="3291340" y="1861613"/>
                  <a:ext cx="40894" cy="170867"/>
                </a:xfrm>
                <a:prstGeom prst="rect">
                  <a:avLst/>
                </a:prstGeom>
                <a:grpFill/>
                <a:ln w="19050">
                  <a:solidFill>
                    <a:srgbClr val="0000FF"/>
                  </a:solidFill>
                  <a:miter lim="800000"/>
                  <a:headEnd/>
                  <a:tailEnd/>
                </a:ln>
              </p:spPr>
              <p:txBody>
                <a:bodyPr wrap="none" anchor="ctr"/>
                <a:lstStyle/>
                <a:p>
                  <a:endParaRPr lang="en-GB" altLang="de-DE" dirty="0">
                    <a:solidFill>
                      <a:srgbClr val="0000FF"/>
                    </a:solidFill>
                    <a:latin typeface="Arial" panose="020B0604020202020204" pitchFamily="34" charset="0"/>
                    <a:cs typeface="Arial" panose="020B0604020202020204" pitchFamily="34" charset="0"/>
                  </a:endParaRPr>
                </a:p>
              </p:txBody>
            </p:sp>
            <p:sp>
              <p:nvSpPr>
                <p:cNvPr id="939" name="Rectangle 792"/>
                <p:cNvSpPr>
                  <a:spLocks noChangeArrowheads="1"/>
                </p:cNvSpPr>
                <p:nvPr/>
              </p:nvSpPr>
              <p:spPr bwMode="auto">
                <a:xfrm>
                  <a:off x="4198747" y="1860724"/>
                  <a:ext cx="40894" cy="169105"/>
                </a:xfrm>
                <a:prstGeom prst="rect">
                  <a:avLst/>
                </a:prstGeom>
                <a:grpFill/>
                <a:ln w="19050">
                  <a:solidFill>
                    <a:srgbClr val="0000FF"/>
                  </a:solidFill>
                  <a:miter lim="800000"/>
                  <a:headEnd/>
                  <a:tailEnd/>
                </a:ln>
              </p:spPr>
              <p:txBody>
                <a:bodyPr wrap="none" anchor="ctr"/>
                <a:lstStyle/>
                <a:p>
                  <a:endParaRPr lang="en-GB" altLang="de-DE" dirty="0">
                    <a:solidFill>
                      <a:srgbClr val="0000FF"/>
                    </a:solidFill>
                    <a:latin typeface="Arial" panose="020B0604020202020204" pitchFamily="34" charset="0"/>
                    <a:cs typeface="Arial" panose="020B0604020202020204" pitchFamily="34" charset="0"/>
                  </a:endParaRPr>
                </a:p>
              </p:txBody>
            </p:sp>
            <p:sp>
              <p:nvSpPr>
                <p:cNvPr id="940" name="Rectangle 793"/>
                <p:cNvSpPr>
                  <a:spLocks noChangeArrowheads="1"/>
                </p:cNvSpPr>
                <p:nvPr/>
              </p:nvSpPr>
              <p:spPr bwMode="auto">
                <a:xfrm>
                  <a:off x="4078732" y="1861605"/>
                  <a:ext cx="40894" cy="170867"/>
                </a:xfrm>
                <a:prstGeom prst="rect">
                  <a:avLst/>
                </a:prstGeom>
                <a:grpFill/>
                <a:ln w="19050">
                  <a:solidFill>
                    <a:srgbClr val="0000FF"/>
                  </a:solidFill>
                  <a:miter lim="800000"/>
                  <a:headEnd/>
                  <a:tailEnd/>
                </a:ln>
              </p:spPr>
              <p:txBody>
                <a:bodyPr wrap="none" anchor="ctr"/>
                <a:lstStyle/>
                <a:p>
                  <a:endParaRPr lang="en-GB" altLang="de-DE" dirty="0">
                    <a:solidFill>
                      <a:srgbClr val="0000FF"/>
                    </a:solidFill>
                    <a:latin typeface="Arial" panose="020B0604020202020204" pitchFamily="34" charset="0"/>
                    <a:cs typeface="Arial" panose="020B0604020202020204" pitchFamily="34" charset="0"/>
                  </a:endParaRPr>
                </a:p>
              </p:txBody>
            </p:sp>
            <p:sp>
              <p:nvSpPr>
                <p:cNvPr id="944" name="Rectangle 792"/>
                <p:cNvSpPr>
                  <a:spLocks noChangeArrowheads="1"/>
                </p:cNvSpPr>
                <p:nvPr/>
              </p:nvSpPr>
              <p:spPr bwMode="auto">
                <a:xfrm>
                  <a:off x="5036941" y="1852264"/>
                  <a:ext cx="40894" cy="169105"/>
                </a:xfrm>
                <a:prstGeom prst="rect">
                  <a:avLst/>
                </a:prstGeom>
                <a:grpFill/>
                <a:ln w="19050">
                  <a:solidFill>
                    <a:srgbClr val="0000FF"/>
                  </a:solidFill>
                  <a:miter lim="800000"/>
                  <a:headEnd/>
                  <a:tailEnd/>
                </a:ln>
              </p:spPr>
              <p:txBody>
                <a:bodyPr wrap="none" anchor="ctr"/>
                <a:lstStyle/>
                <a:p>
                  <a:endParaRPr lang="en-GB" altLang="de-DE" dirty="0">
                    <a:solidFill>
                      <a:srgbClr val="0000FF"/>
                    </a:solidFill>
                    <a:latin typeface="Arial" panose="020B0604020202020204" pitchFamily="34" charset="0"/>
                    <a:cs typeface="Arial" panose="020B0604020202020204" pitchFamily="34" charset="0"/>
                  </a:endParaRPr>
                </a:p>
              </p:txBody>
            </p:sp>
            <p:sp>
              <p:nvSpPr>
                <p:cNvPr id="945" name="Rectangle 793"/>
                <p:cNvSpPr>
                  <a:spLocks noChangeArrowheads="1"/>
                </p:cNvSpPr>
                <p:nvPr/>
              </p:nvSpPr>
              <p:spPr bwMode="auto">
                <a:xfrm>
                  <a:off x="4916926" y="1853145"/>
                  <a:ext cx="40894" cy="170867"/>
                </a:xfrm>
                <a:prstGeom prst="rect">
                  <a:avLst/>
                </a:prstGeom>
                <a:grpFill/>
                <a:ln w="19050">
                  <a:solidFill>
                    <a:srgbClr val="0000FF"/>
                  </a:solidFill>
                  <a:miter lim="800000"/>
                  <a:headEnd/>
                  <a:tailEnd/>
                </a:ln>
              </p:spPr>
              <p:txBody>
                <a:bodyPr wrap="none" anchor="ctr"/>
                <a:lstStyle/>
                <a:p>
                  <a:endParaRPr lang="en-GB" altLang="de-DE" dirty="0">
                    <a:solidFill>
                      <a:srgbClr val="0000FF"/>
                    </a:solidFill>
                    <a:latin typeface="Arial" panose="020B0604020202020204" pitchFamily="34" charset="0"/>
                    <a:cs typeface="Arial" panose="020B0604020202020204" pitchFamily="34" charset="0"/>
                  </a:endParaRPr>
                </a:p>
              </p:txBody>
            </p:sp>
            <p:sp>
              <p:nvSpPr>
                <p:cNvPr id="1930" name="TextBox 1929"/>
                <p:cNvSpPr txBox="1"/>
                <p:nvPr/>
              </p:nvSpPr>
              <p:spPr>
                <a:xfrm>
                  <a:off x="1786920" y="1426666"/>
                  <a:ext cx="3950679" cy="369332"/>
                </a:xfrm>
                <a:prstGeom prst="rect">
                  <a:avLst/>
                </a:prstGeom>
                <a:grpFill/>
                <a:ln>
                  <a:solidFill>
                    <a:schemeClr val="tx1"/>
                  </a:solidFill>
                </a:ln>
                <a:effectLst>
                  <a:outerShdw blurRad="50800" dist="38100" dir="2700000" algn="tl" rotWithShape="0">
                    <a:prstClr val="black">
                      <a:alpha val="40000"/>
                    </a:prstClr>
                  </a:outerShdw>
                </a:effectLst>
              </p:spPr>
              <p:txBody>
                <a:bodyPr wrap="square" rtlCol="0">
                  <a:spAutoFit/>
                </a:bodyPr>
                <a:lstStyle/>
                <a:p>
                  <a:pPr algn="ctr"/>
                  <a:r>
                    <a:rPr lang="en-GB" dirty="0">
                      <a:solidFill>
                        <a:srgbClr val="0000FF"/>
                      </a:solidFill>
                      <a:latin typeface="Arial" panose="020B0604020202020204" pitchFamily="34" charset="0"/>
                      <a:cs typeface="Arial" panose="020B0604020202020204" pitchFamily="34" charset="0"/>
                    </a:rPr>
                    <a:t>‚All‘ gametes in their </a:t>
                  </a:r>
                  <a:r>
                    <a:rPr lang="en-GB" altLang="de-DE" dirty="0">
                      <a:solidFill>
                        <a:srgbClr val="0000FF"/>
                      </a:solidFill>
                      <a:latin typeface="Arial" panose="020B0604020202020204" pitchFamily="34" charset="0"/>
                      <a:cs typeface="Arial" panose="020B0604020202020204" pitchFamily="34" charset="0"/>
                    </a:rPr>
                    <a:t>♂ version</a:t>
                  </a:r>
                  <a:r>
                    <a:rPr lang="en-GB" dirty="0">
                      <a:solidFill>
                        <a:srgbClr val="0000FF"/>
                      </a:solidFill>
                      <a:latin typeface="Arial" panose="020B0604020202020204" pitchFamily="34" charset="0"/>
                      <a:cs typeface="Arial" panose="020B0604020202020204" pitchFamily="34" charset="0"/>
                    </a:rPr>
                    <a:t> </a:t>
                  </a:r>
                </a:p>
              </p:txBody>
            </p:sp>
          </p:grpSp>
          <p:grpSp>
            <p:nvGrpSpPr>
              <p:cNvPr id="1932" name="Group 1931"/>
              <p:cNvGrpSpPr/>
              <p:nvPr/>
            </p:nvGrpSpPr>
            <p:grpSpPr>
              <a:xfrm>
                <a:off x="523682" y="2622250"/>
                <a:ext cx="733372" cy="3755546"/>
                <a:chOff x="523682" y="2622250"/>
                <a:chExt cx="733372" cy="3755546"/>
              </a:xfrm>
              <a:grpFill/>
            </p:grpSpPr>
            <p:sp>
              <p:nvSpPr>
                <p:cNvPr id="20" name="Rectangle 20"/>
                <p:cNvSpPr>
                  <a:spLocks noChangeArrowheads="1"/>
                </p:cNvSpPr>
                <p:nvPr/>
              </p:nvSpPr>
              <p:spPr bwMode="auto">
                <a:xfrm rot="16200000">
                  <a:off x="1145521" y="2677828"/>
                  <a:ext cx="40515" cy="170688"/>
                </a:xfrm>
                <a:prstGeom prst="rect">
                  <a:avLst/>
                </a:prstGeom>
                <a:grpFill/>
                <a:ln w="19050">
                  <a:solidFill>
                    <a:srgbClr val="FF538C"/>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1" name="Rectangle 21"/>
                <p:cNvSpPr>
                  <a:spLocks noChangeArrowheads="1"/>
                </p:cNvSpPr>
                <p:nvPr/>
              </p:nvSpPr>
              <p:spPr bwMode="auto">
                <a:xfrm rot="16200000">
                  <a:off x="1147299" y="2556275"/>
                  <a:ext cx="40515" cy="172466"/>
                </a:xfrm>
                <a:prstGeom prst="rect">
                  <a:avLst/>
                </a:prstGeom>
                <a:grpFill/>
                <a:ln w="19050">
                  <a:solidFill>
                    <a:srgbClr val="FF538C"/>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2" name="Rectangle 22"/>
                <p:cNvSpPr>
                  <a:spLocks noChangeArrowheads="1"/>
                </p:cNvSpPr>
                <p:nvPr/>
              </p:nvSpPr>
              <p:spPr bwMode="auto">
                <a:xfrm rot="16200000">
                  <a:off x="1145521" y="2797611"/>
                  <a:ext cx="40515" cy="170688"/>
                </a:xfrm>
                <a:prstGeom prst="rect">
                  <a:avLst/>
                </a:prstGeom>
                <a:grpFill/>
                <a:ln w="19050">
                  <a:solidFill>
                    <a:srgbClr val="FF538C"/>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3" name="Rectangle 23"/>
                <p:cNvSpPr>
                  <a:spLocks noChangeArrowheads="1"/>
                </p:cNvSpPr>
                <p:nvPr/>
              </p:nvSpPr>
              <p:spPr bwMode="auto">
                <a:xfrm rot="16200000">
                  <a:off x="1145521" y="2917394"/>
                  <a:ext cx="40515" cy="170688"/>
                </a:xfrm>
                <a:prstGeom prst="rect">
                  <a:avLst/>
                </a:prstGeom>
                <a:grpFill/>
                <a:ln w="19050">
                  <a:solidFill>
                    <a:srgbClr val="FF538C"/>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4" name="Rectangle 24"/>
                <p:cNvSpPr>
                  <a:spLocks noChangeArrowheads="1"/>
                </p:cNvSpPr>
                <p:nvPr/>
              </p:nvSpPr>
              <p:spPr bwMode="auto">
                <a:xfrm rot="16200000">
                  <a:off x="1147299" y="3035407"/>
                  <a:ext cx="40515" cy="172466"/>
                </a:xfrm>
                <a:prstGeom prst="rect">
                  <a:avLst/>
                </a:prstGeom>
                <a:grpFill/>
                <a:ln w="19050">
                  <a:solidFill>
                    <a:srgbClr val="FF538C"/>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7" name="Rectangle 172"/>
                <p:cNvSpPr>
                  <a:spLocks noChangeArrowheads="1"/>
                </p:cNvSpPr>
                <p:nvPr/>
              </p:nvSpPr>
              <p:spPr bwMode="auto">
                <a:xfrm rot="16200000">
                  <a:off x="1145521" y="3516308"/>
                  <a:ext cx="40515" cy="170688"/>
                </a:xfrm>
                <a:prstGeom prst="rect">
                  <a:avLst/>
                </a:prstGeom>
                <a:grpFill/>
                <a:ln w="19050">
                  <a:solidFill>
                    <a:srgbClr val="FF538C"/>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8" name="Rectangle 173"/>
                <p:cNvSpPr>
                  <a:spLocks noChangeArrowheads="1"/>
                </p:cNvSpPr>
                <p:nvPr/>
              </p:nvSpPr>
              <p:spPr bwMode="auto">
                <a:xfrm rot="16200000">
                  <a:off x="1147299" y="3394755"/>
                  <a:ext cx="40515" cy="172466"/>
                </a:xfrm>
                <a:prstGeom prst="rect">
                  <a:avLst/>
                </a:prstGeom>
                <a:grpFill/>
                <a:ln w="19050">
                  <a:solidFill>
                    <a:srgbClr val="FF538C"/>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9" name="Rectangle 174"/>
                <p:cNvSpPr>
                  <a:spLocks noChangeArrowheads="1"/>
                </p:cNvSpPr>
                <p:nvPr/>
              </p:nvSpPr>
              <p:spPr bwMode="auto">
                <a:xfrm rot="16200000">
                  <a:off x="1145521" y="3636091"/>
                  <a:ext cx="40515" cy="170688"/>
                </a:xfrm>
                <a:prstGeom prst="rect">
                  <a:avLst/>
                </a:prstGeom>
                <a:grpFill/>
                <a:ln w="19050">
                  <a:solidFill>
                    <a:srgbClr val="FF538C"/>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0" name="Rectangle 175"/>
                <p:cNvSpPr>
                  <a:spLocks noChangeArrowheads="1"/>
                </p:cNvSpPr>
                <p:nvPr/>
              </p:nvSpPr>
              <p:spPr bwMode="auto">
                <a:xfrm rot="16200000">
                  <a:off x="1145521" y="3755873"/>
                  <a:ext cx="40515" cy="170688"/>
                </a:xfrm>
                <a:prstGeom prst="rect">
                  <a:avLst/>
                </a:prstGeom>
                <a:grpFill/>
                <a:ln w="19050">
                  <a:solidFill>
                    <a:srgbClr val="FF538C"/>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1" name="Rectangle 176"/>
                <p:cNvSpPr>
                  <a:spLocks noChangeArrowheads="1"/>
                </p:cNvSpPr>
                <p:nvPr/>
              </p:nvSpPr>
              <p:spPr bwMode="auto">
                <a:xfrm rot="16200000">
                  <a:off x="1147299" y="3873886"/>
                  <a:ext cx="40515" cy="172466"/>
                </a:xfrm>
                <a:prstGeom prst="rect">
                  <a:avLst/>
                </a:prstGeom>
                <a:grpFill/>
                <a:ln w="19050">
                  <a:solidFill>
                    <a:srgbClr val="FF538C"/>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3" name="Rectangle 323"/>
                <p:cNvSpPr>
                  <a:spLocks noChangeArrowheads="1"/>
                </p:cNvSpPr>
                <p:nvPr/>
              </p:nvSpPr>
              <p:spPr bwMode="auto">
                <a:xfrm rot="16200000">
                  <a:off x="1145521" y="4316034"/>
                  <a:ext cx="40515" cy="170688"/>
                </a:xfrm>
                <a:prstGeom prst="rect">
                  <a:avLst/>
                </a:prstGeom>
                <a:grpFill/>
                <a:ln w="19050">
                  <a:solidFill>
                    <a:srgbClr val="FF538C"/>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4" name="Rectangle 324"/>
                <p:cNvSpPr>
                  <a:spLocks noChangeArrowheads="1"/>
                </p:cNvSpPr>
                <p:nvPr/>
              </p:nvSpPr>
              <p:spPr bwMode="auto">
                <a:xfrm rot="16200000">
                  <a:off x="1147299" y="4194482"/>
                  <a:ext cx="40515" cy="172466"/>
                </a:xfrm>
                <a:prstGeom prst="rect">
                  <a:avLst/>
                </a:prstGeom>
                <a:grpFill/>
                <a:ln w="19050">
                  <a:solidFill>
                    <a:srgbClr val="FF538C"/>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5" name="Rectangle 325"/>
                <p:cNvSpPr>
                  <a:spLocks noChangeArrowheads="1"/>
                </p:cNvSpPr>
                <p:nvPr/>
              </p:nvSpPr>
              <p:spPr bwMode="auto">
                <a:xfrm rot="16200000">
                  <a:off x="1145521" y="4435817"/>
                  <a:ext cx="40515" cy="170688"/>
                </a:xfrm>
                <a:prstGeom prst="rect">
                  <a:avLst/>
                </a:prstGeom>
                <a:grpFill/>
                <a:ln w="19050">
                  <a:solidFill>
                    <a:srgbClr val="FF538C"/>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6" name="Rectangle 326"/>
                <p:cNvSpPr>
                  <a:spLocks noChangeArrowheads="1"/>
                </p:cNvSpPr>
                <p:nvPr/>
              </p:nvSpPr>
              <p:spPr bwMode="auto">
                <a:xfrm rot="16200000">
                  <a:off x="1145521" y="4555600"/>
                  <a:ext cx="40515" cy="170688"/>
                </a:xfrm>
                <a:prstGeom prst="rect">
                  <a:avLst/>
                </a:prstGeom>
                <a:grpFill/>
                <a:ln w="19050">
                  <a:solidFill>
                    <a:srgbClr val="FF538C"/>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7" name="Rectangle 327"/>
                <p:cNvSpPr>
                  <a:spLocks noChangeArrowheads="1"/>
                </p:cNvSpPr>
                <p:nvPr/>
              </p:nvSpPr>
              <p:spPr bwMode="auto">
                <a:xfrm rot="16200000">
                  <a:off x="1147299" y="4673613"/>
                  <a:ext cx="40515" cy="172466"/>
                </a:xfrm>
                <a:prstGeom prst="rect">
                  <a:avLst/>
                </a:prstGeom>
                <a:grpFill/>
                <a:ln w="19050">
                  <a:solidFill>
                    <a:srgbClr val="FF538C"/>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99" name="Rectangle 474"/>
                <p:cNvSpPr>
                  <a:spLocks noChangeArrowheads="1"/>
                </p:cNvSpPr>
                <p:nvPr/>
              </p:nvSpPr>
              <p:spPr bwMode="auto">
                <a:xfrm rot="16200000">
                  <a:off x="1145521" y="5114000"/>
                  <a:ext cx="40515" cy="170688"/>
                </a:xfrm>
                <a:prstGeom prst="rect">
                  <a:avLst/>
                </a:prstGeom>
                <a:grpFill/>
                <a:ln w="19050">
                  <a:solidFill>
                    <a:srgbClr val="FF538C"/>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0" name="Rectangle 475"/>
                <p:cNvSpPr>
                  <a:spLocks noChangeArrowheads="1"/>
                </p:cNvSpPr>
                <p:nvPr/>
              </p:nvSpPr>
              <p:spPr bwMode="auto">
                <a:xfrm rot="16200000">
                  <a:off x="1147299" y="4992447"/>
                  <a:ext cx="40515" cy="172466"/>
                </a:xfrm>
                <a:prstGeom prst="rect">
                  <a:avLst/>
                </a:prstGeom>
                <a:grpFill/>
                <a:ln w="19050">
                  <a:solidFill>
                    <a:srgbClr val="FF538C"/>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1" name="Rectangle 476"/>
                <p:cNvSpPr>
                  <a:spLocks noChangeArrowheads="1"/>
                </p:cNvSpPr>
                <p:nvPr/>
              </p:nvSpPr>
              <p:spPr bwMode="auto">
                <a:xfrm rot="16200000">
                  <a:off x="1145521" y="5233783"/>
                  <a:ext cx="40515" cy="170688"/>
                </a:xfrm>
                <a:prstGeom prst="rect">
                  <a:avLst/>
                </a:prstGeom>
                <a:grpFill/>
                <a:ln w="19050">
                  <a:solidFill>
                    <a:srgbClr val="FF538C"/>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2" name="Rectangle 477"/>
                <p:cNvSpPr>
                  <a:spLocks noChangeArrowheads="1"/>
                </p:cNvSpPr>
                <p:nvPr/>
              </p:nvSpPr>
              <p:spPr bwMode="auto">
                <a:xfrm rot="16200000">
                  <a:off x="1145521" y="5353566"/>
                  <a:ext cx="40515" cy="170688"/>
                </a:xfrm>
                <a:prstGeom prst="rect">
                  <a:avLst/>
                </a:prstGeom>
                <a:grpFill/>
                <a:ln w="19050">
                  <a:solidFill>
                    <a:srgbClr val="FF538C"/>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3" name="Rectangle 478"/>
                <p:cNvSpPr>
                  <a:spLocks noChangeArrowheads="1"/>
                </p:cNvSpPr>
                <p:nvPr/>
              </p:nvSpPr>
              <p:spPr bwMode="auto">
                <a:xfrm rot="16200000">
                  <a:off x="1147299" y="5471579"/>
                  <a:ext cx="40515" cy="172466"/>
                </a:xfrm>
                <a:prstGeom prst="rect">
                  <a:avLst/>
                </a:prstGeom>
                <a:grpFill/>
                <a:ln w="19050">
                  <a:solidFill>
                    <a:srgbClr val="FF538C"/>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5" name="Rectangle 625"/>
                <p:cNvSpPr>
                  <a:spLocks noChangeArrowheads="1"/>
                </p:cNvSpPr>
                <p:nvPr/>
              </p:nvSpPr>
              <p:spPr bwMode="auto">
                <a:xfrm rot="16200000">
                  <a:off x="1145521" y="5913727"/>
                  <a:ext cx="40515" cy="170688"/>
                </a:xfrm>
                <a:prstGeom prst="rect">
                  <a:avLst/>
                </a:prstGeom>
                <a:grpFill/>
                <a:ln w="19050">
                  <a:solidFill>
                    <a:srgbClr val="FF538C"/>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6" name="Rectangle 626"/>
                <p:cNvSpPr>
                  <a:spLocks noChangeArrowheads="1"/>
                </p:cNvSpPr>
                <p:nvPr/>
              </p:nvSpPr>
              <p:spPr bwMode="auto">
                <a:xfrm rot="16200000">
                  <a:off x="1147299" y="5792174"/>
                  <a:ext cx="40515" cy="172466"/>
                </a:xfrm>
                <a:prstGeom prst="rect">
                  <a:avLst/>
                </a:prstGeom>
                <a:grpFill/>
                <a:ln w="19050">
                  <a:solidFill>
                    <a:srgbClr val="FF538C"/>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7" name="Rectangle 627"/>
                <p:cNvSpPr>
                  <a:spLocks noChangeArrowheads="1"/>
                </p:cNvSpPr>
                <p:nvPr/>
              </p:nvSpPr>
              <p:spPr bwMode="auto">
                <a:xfrm rot="16200000">
                  <a:off x="1145521" y="6033510"/>
                  <a:ext cx="40515" cy="170688"/>
                </a:xfrm>
                <a:prstGeom prst="rect">
                  <a:avLst/>
                </a:prstGeom>
                <a:grpFill/>
                <a:ln w="19050">
                  <a:solidFill>
                    <a:srgbClr val="FF538C"/>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8" name="Rectangle 628"/>
                <p:cNvSpPr>
                  <a:spLocks noChangeArrowheads="1"/>
                </p:cNvSpPr>
                <p:nvPr/>
              </p:nvSpPr>
              <p:spPr bwMode="auto">
                <a:xfrm rot="16200000">
                  <a:off x="1145521" y="6153293"/>
                  <a:ext cx="40515" cy="170688"/>
                </a:xfrm>
                <a:prstGeom prst="rect">
                  <a:avLst/>
                </a:prstGeom>
                <a:grpFill/>
                <a:ln w="19050">
                  <a:solidFill>
                    <a:srgbClr val="FF538C"/>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9" name="Rectangle 629"/>
                <p:cNvSpPr>
                  <a:spLocks noChangeArrowheads="1"/>
                </p:cNvSpPr>
                <p:nvPr/>
              </p:nvSpPr>
              <p:spPr bwMode="auto">
                <a:xfrm rot="16200000">
                  <a:off x="1147299" y="6271306"/>
                  <a:ext cx="40515" cy="172466"/>
                </a:xfrm>
                <a:prstGeom prst="rect">
                  <a:avLst/>
                </a:prstGeom>
                <a:grpFill/>
                <a:ln w="19050">
                  <a:solidFill>
                    <a:srgbClr val="FF538C"/>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949" name="Rectangle 792"/>
                <p:cNvSpPr>
                  <a:spLocks noChangeArrowheads="1"/>
                </p:cNvSpPr>
                <p:nvPr/>
              </p:nvSpPr>
              <p:spPr bwMode="auto">
                <a:xfrm rot="16200000">
                  <a:off x="1141394" y="3140213"/>
                  <a:ext cx="40894" cy="169105"/>
                </a:xfrm>
                <a:prstGeom prst="rect">
                  <a:avLst/>
                </a:prstGeom>
                <a:grpFill/>
                <a:ln w="19050">
                  <a:solidFill>
                    <a:srgbClr val="FF538C"/>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950" name="Rectangle 793"/>
                <p:cNvSpPr>
                  <a:spLocks noChangeArrowheads="1"/>
                </p:cNvSpPr>
                <p:nvPr/>
              </p:nvSpPr>
              <p:spPr bwMode="auto">
                <a:xfrm rot="16200000">
                  <a:off x="1143156" y="3259347"/>
                  <a:ext cx="40894" cy="170867"/>
                </a:xfrm>
                <a:prstGeom prst="rect">
                  <a:avLst/>
                </a:prstGeom>
                <a:grpFill/>
                <a:ln w="19050">
                  <a:solidFill>
                    <a:srgbClr val="FF538C"/>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954" name="Rectangle 792"/>
                <p:cNvSpPr>
                  <a:spLocks noChangeArrowheads="1"/>
                </p:cNvSpPr>
                <p:nvPr/>
              </p:nvSpPr>
              <p:spPr bwMode="auto">
                <a:xfrm rot="16200000">
                  <a:off x="1134971" y="3980812"/>
                  <a:ext cx="40894" cy="169105"/>
                </a:xfrm>
                <a:prstGeom prst="rect">
                  <a:avLst/>
                </a:prstGeom>
                <a:grpFill/>
                <a:ln w="19050">
                  <a:solidFill>
                    <a:srgbClr val="FF538C"/>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955" name="Rectangle 793"/>
                <p:cNvSpPr>
                  <a:spLocks noChangeArrowheads="1"/>
                </p:cNvSpPr>
                <p:nvPr/>
              </p:nvSpPr>
              <p:spPr bwMode="auto">
                <a:xfrm rot="16200000">
                  <a:off x="1136733" y="4099946"/>
                  <a:ext cx="40894" cy="170867"/>
                </a:xfrm>
                <a:prstGeom prst="rect">
                  <a:avLst/>
                </a:prstGeom>
                <a:grpFill/>
                <a:ln w="19050">
                  <a:solidFill>
                    <a:srgbClr val="FF538C"/>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959" name="Rectangle 792"/>
                <p:cNvSpPr>
                  <a:spLocks noChangeArrowheads="1"/>
                </p:cNvSpPr>
                <p:nvPr/>
              </p:nvSpPr>
              <p:spPr bwMode="auto">
                <a:xfrm rot="16200000">
                  <a:off x="1139785" y="4770091"/>
                  <a:ext cx="40894" cy="169105"/>
                </a:xfrm>
                <a:prstGeom prst="rect">
                  <a:avLst/>
                </a:prstGeom>
                <a:grpFill/>
                <a:ln w="19050">
                  <a:solidFill>
                    <a:srgbClr val="FF538C"/>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960" name="Rectangle 793"/>
                <p:cNvSpPr>
                  <a:spLocks noChangeArrowheads="1"/>
                </p:cNvSpPr>
                <p:nvPr/>
              </p:nvSpPr>
              <p:spPr bwMode="auto">
                <a:xfrm rot="16200000">
                  <a:off x="1141547" y="4889225"/>
                  <a:ext cx="40894" cy="170867"/>
                </a:xfrm>
                <a:prstGeom prst="rect">
                  <a:avLst/>
                </a:prstGeom>
                <a:grpFill/>
                <a:ln w="19050">
                  <a:solidFill>
                    <a:srgbClr val="FF538C"/>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964" name="Rectangle 792"/>
                <p:cNvSpPr>
                  <a:spLocks noChangeArrowheads="1"/>
                </p:cNvSpPr>
                <p:nvPr/>
              </p:nvSpPr>
              <p:spPr bwMode="auto">
                <a:xfrm rot="16200000">
                  <a:off x="1149412" y="5583405"/>
                  <a:ext cx="40894" cy="169105"/>
                </a:xfrm>
                <a:prstGeom prst="rect">
                  <a:avLst/>
                </a:prstGeom>
                <a:grpFill/>
                <a:ln w="19050">
                  <a:solidFill>
                    <a:srgbClr val="FF538C"/>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965" name="Rectangle 793"/>
                <p:cNvSpPr>
                  <a:spLocks noChangeArrowheads="1"/>
                </p:cNvSpPr>
                <p:nvPr/>
              </p:nvSpPr>
              <p:spPr bwMode="auto">
                <a:xfrm rot="16200000">
                  <a:off x="1151174" y="5702539"/>
                  <a:ext cx="40894" cy="170867"/>
                </a:xfrm>
                <a:prstGeom prst="rect">
                  <a:avLst/>
                </a:prstGeom>
                <a:grpFill/>
                <a:ln w="19050">
                  <a:solidFill>
                    <a:srgbClr val="FF538C"/>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931" name="TextBox 1930"/>
                <p:cNvSpPr txBox="1"/>
                <p:nvPr/>
              </p:nvSpPr>
              <p:spPr>
                <a:xfrm rot="16200000">
                  <a:off x="-1150049" y="4315358"/>
                  <a:ext cx="3716794" cy="369332"/>
                </a:xfrm>
                <a:prstGeom prst="rect">
                  <a:avLst/>
                </a:prstGeom>
                <a:grpFill/>
                <a:ln>
                  <a:solidFill>
                    <a:srgbClr val="FF538C"/>
                  </a:solidFill>
                </a:ln>
                <a:effectLst>
                  <a:outerShdw blurRad="50800" dist="38100" dir="2700000" algn="tl" rotWithShape="0">
                    <a:prstClr val="black">
                      <a:alpha val="40000"/>
                    </a:prstClr>
                  </a:outerShdw>
                </a:effectLst>
              </p:spPr>
              <p:txBody>
                <a:bodyPr wrap="square" rtlCol="0">
                  <a:spAutoFit/>
                </a:bodyPr>
                <a:lstStyle/>
                <a:p>
                  <a:pPr algn="ctr"/>
                  <a:r>
                    <a:rPr lang="en-GB" dirty="0">
                      <a:solidFill>
                        <a:srgbClr val="FF538C"/>
                      </a:solidFill>
                      <a:latin typeface="Arial" panose="020B0604020202020204" pitchFamily="34" charset="0"/>
                      <a:cs typeface="Arial" panose="020B0604020202020204" pitchFamily="34" charset="0"/>
                    </a:rPr>
                    <a:t>‚All‘ gametes in their </a:t>
                  </a:r>
                  <a:r>
                    <a:rPr lang="en-GB" altLang="de-DE" dirty="0">
                      <a:solidFill>
                        <a:srgbClr val="FF538C"/>
                      </a:solidFill>
                      <a:latin typeface="Arial" panose="020B0604020202020204" pitchFamily="34" charset="0"/>
                      <a:cs typeface="Arial" panose="020B0604020202020204" pitchFamily="34" charset="0"/>
                    </a:rPr>
                    <a:t>♀  version</a:t>
                  </a:r>
                  <a:r>
                    <a:rPr lang="en-GB" dirty="0">
                      <a:solidFill>
                        <a:srgbClr val="FF538C"/>
                      </a:solidFill>
                      <a:latin typeface="Arial" panose="020B0604020202020204" pitchFamily="34" charset="0"/>
                      <a:cs typeface="Arial" panose="020B0604020202020204" pitchFamily="34" charset="0"/>
                    </a:rPr>
                    <a:t> </a:t>
                  </a:r>
                </a:p>
              </p:txBody>
            </p:sp>
          </p:grpSp>
        </p:grpSp>
        <p:grpSp>
          <p:nvGrpSpPr>
            <p:cNvPr id="1941" name="Group 1940"/>
            <p:cNvGrpSpPr/>
            <p:nvPr/>
          </p:nvGrpSpPr>
          <p:grpSpPr>
            <a:xfrm>
              <a:off x="1247214" y="1492723"/>
              <a:ext cx="128110" cy="324693"/>
              <a:chOff x="2904310" y="6182077"/>
              <a:chExt cx="128110" cy="324693"/>
            </a:xfrm>
          </p:grpSpPr>
          <p:sp>
            <p:nvSpPr>
              <p:cNvPr id="1935" name="Rectangle 793"/>
              <p:cNvSpPr>
                <a:spLocks noChangeArrowheads="1"/>
              </p:cNvSpPr>
              <p:nvPr/>
            </p:nvSpPr>
            <p:spPr bwMode="auto">
              <a:xfrm>
                <a:off x="2991526" y="6182077"/>
                <a:ext cx="40894" cy="170867"/>
              </a:xfrm>
              <a:prstGeom prst="rect">
                <a:avLst/>
              </a:prstGeom>
              <a:solidFill>
                <a:schemeClr val="bg1"/>
              </a:solidFill>
              <a:ln w="19050">
                <a:solidFill>
                  <a:srgbClr val="0000FF"/>
                </a:solidFill>
                <a:miter lim="800000"/>
                <a:headEnd/>
                <a:tailEnd/>
              </a:ln>
            </p:spPr>
            <p:txBody>
              <a:bodyPr wrap="none" anchor="ctr"/>
              <a:lstStyle/>
              <a:p>
                <a:endParaRPr lang="en-GB" altLang="de-DE" dirty="0">
                  <a:solidFill>
                    <a:srgbClr val="0000FF"/>
                  </a:solidFill>
                  <a:latin typeface="Arial" panose="020B0604020202020204" pitchFamily="34" charset="0"/>
                  <a:cs typeface="Arial" panose="020B0604020202020204" pitchFamily="34" charset="0"/>
                </a:endParaRPr>
              </a:p>
            </p:txBody>
          </p:sp>
          <p:sp>
            <p:nvSpPr>
              <p:cNvPr id="1938" name="Rectangle 793"/>
              <p:cNvSpPr>
                <a:spLocks noChangeArrowheads="1"/>
              </p:cNvSpPr>
              <p:nvPr/>
            </p:nvSpPr>
            <p:spPr bwMode="auto">
              <a:xfrm>
                <a:off x="2958929" y="6222393"/>
                <a:ext cx="40894" cy="170867"/>
              </a:xfrm>
              <a:prstGeom prst="rect">
                <a:avLst/>
              </a:prstGeom>
              <a:solidFill>
                <a:schemeClr val="bg1"/>
              </a:solidFill>
              <a:ln w="19050">
                <a:solidFill>
                  <a:srgbClr val="0000FF"/>
                </a:solidFill>
                <a:miter lim="800000"/>
                <a:headEnd/>
                <a:tailEnd/>
              </a:ln>
            </p:spPr>
            <p:txBody>
              <a:bodyPr wrap="none" anchor="ctr"/>
              <a:lstStyle/>
              <a:p>
                <a:endParaRPr lang="en-GB" altLang="de-DE" dirty="0">
                  <a:solidFill>
                    <a:srgbClr val="0000FF"/>
                  </a:solidFill>
                  <a:latin typeface="Arial" panose="020B0604020202020204" pitchFamily="34" charset="0"/>
                  <a:cs typeface="Arial" panose="020B0604020202020204" pitchFamily="34" charset="0"/>
                </a:endParaRPr>
              </a:p>
            </p:txBody>
          </p:sp>
          <p:sp>
            <p:nvSpPr>
              <p:cNvPr id="1939" name="Rectangle 793"/>
              <p:cNvSpPr>
                <a:spLocks noChangeArrowheads="1"/>
              </p:cNvSpPr>
              <p:nvPr/>
            </p:nvSpPr>
            <p:spPr bwMode="auto">
              <a:xfrm>
                <a:off x="2933382" y="6278546"/>
                <a:ext cx="40894" cy="170867"/>
              </a:xfrm>
              <a:prstGeom prst="rect">
                <a:avLst/>
              </a:prstGeom>
              <a:solidFill>
                <a:schemeClr val="bg1"/>
              </a:solidFill>
              <a:ln w="19050">
                <a:solidFill>
                  <a:srgbClr val="0000FF"/>
                </a:solidFill>
                <a:miter lim="800000"/>
                <a:headEnd/>
                <a:tailEnd/>
              </a:ln>
            </p:spPr>
            <p:txBody>
              <a:bodyPr wrap="none" anchor="ctr"/>
              <a:lstStyle/>
              <a:p>
                <a:endParaRPr lang="en-GB" altLang="de-DE" dirty="0">
                  <a:solidFill>
                    <a:srgbClr val="0000FF"/>
                  </a:solidFill>
                  <a:latin typeface="Arial" panose="020B0604020202020204" pitchFamily="34" charset="0"/>
                  <a:cs typeface="Arial" panose="020B0604020202020204" pitchFamily="34" charset="0"/>
                </a:endParaRPr>
              </a:p>
            </p:txBody>
          </p:sp>
          <p:sp>
            <p:nvSpPr>
              <p:cNvPr id="1940" name="Rectangle 793"/>
              <p:cNvSpPr>
                <a:spLocks noChangeArrowheads="1"/>
              </p:cNvSpPr>
              <p:nvPr/>
            </p:nvSpPr>
            <p:spPr bwMode="auto">
              <a:xfrm>
                <a:off x="2904310" y="6335903"/>
                <a:ext cx="40894" cy="170867"/>
              </a:xfrm>
              <a:prstGeom prst="rect">
                <a:avLst/>
              </a:prstGeom>
              <a:solidFill>
                <a:schemeClr val="bg1"/>
              </a:solidFill>
              <a:ln w="19050">
                <a:solidFill>
                  <a:srgbClr val="0000FF"/>
                </a:solidFill>
                <a:miter lim="800000"/>
                <a:headEnd/>
                <a:tailEnd/>
              </a:ln>
            </p:spPr>
            <p:txBody>
              <a:bodyPr wrap="none" anchor="ctr"/>
              <a:lstStyle/>
              <a:p>
                <a:endParaRPr lang="en-GB" altLang="de-DE" dirty="0">
                  <a:solidFill>
                    <a:srgbClr val="0000FF"/>
                  </a:solidFill>
                  <a:latin typeface="Arial" panose="020B0604020202020204" pitchFamily="34" charset="0"/>
                  <a:cs typeface="Arial" panose="020B0604020202020204" pitchFamily="34" charset="0"/>
                </a:endParaRPr>
              </a:p>
            </p:txBody>
          </p:sp>
        </p:grpSp>
      </p:grpSp>
      <p:grpSp>
        <p:nvGrpSpPr>
          <p:cNvPr id="2" name="Group 1"/>
          <p:cNvGrpSpPr/>
          <p:nvPr/>
        </p:nvGrpSpPr>
        <p:grpSpPr>
          <a:xfrm>
            <a:off x="159218" y="4368483"/>
            <a:ext cx="12003009" cy="2370815"/>
            <a:chOff x="159218" y="4368483"/>
            <a:chExt cx="12003009" cy="2370815"/>
          </a:xfrm>
        </p:grpSpPr>
        <p:sp>
          <p:nvSpPr>
            <p:cNvPr id="1947" name="TextBox 1946"/>
            <p:cNvSpPr txBox="1"/>
            <p:nvPr/>
          </p:nvSpPr>
          <p:spPr>
            <a:xfrm>
              <a:off x="5410700" y="4368483"/>
              <a:ext cx="6751527" cy="203132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solidFill>
                    <a:schemeClr val="tx1">
                      <a:lumMod val="50000"/>
                      <a:lumOff val="50000"/>
                    </a:schemeClr>
                  </a:solidFill>
                  <a:latin typeface="Arial" panose="020B0604020202020204" pitchFamily="34" charset="0"/>
                  <a:cs typeface="Arial" panose="020B0604020202020204" pitchFamily="34" charset="0"/>
                </a:rPr>
                <a:t>We may ask ourselves whether the </a:t>
              </a:r>
              <a:r>
                <a:rPr lang="en-GB" dirty="0">
                  <a:latin typeface="Arial" panose="020B0604020202020204" pitchFamily="34" charset="0"/>
                  <a:cs typeface="Arial" panose="020B0604020202020204" pitchFamily="34" charset="0"/>
                </a:rPr>
                <a:t>Random Feature </a:t>
              </a:r>
              <a:r>
                <a:rPr lang="en-GB" dirty="0">
                  <a:solidFill>
                    <a:schemeClr val="tx1">
                      <a:lumMod val="50000"/>
                      <a:lumOff val="50000"/>
                    </a:schemeClr>
                  </a:solidFill>
                  <a:latin typeface="Arial" panose="020B0604020202020204" pitchFamily="34" charset="0"/>
                  <a:cs typeface="Arial" panose="020B0604020202020204" pitchFamily="34" charset="0"/>
                </a:rPr>
                <a:t>of the HWE setting is </a:t>
              </a:r>
              <a:r>
                <a:rPr lang="en-GB" dirty="0">
                  <a:latin typeface="Arial" panose="020B0604020202020204" pitchFamily="34" charset="0"/>
                  <a:cs typeface="Arial" panose="020B0604020202020204" pitchFamily="34" charset="0"/>
                </a:rPr>
                <a:t>realized</a:t>
              </a:r>
              <a:r>
                <a:rPr lang="en-GB" dirty="0">
                  <a:solidFill>
                    <a:schemeClr val="tx1">
                      <a:lumMod val="50000"/>
                      <a:lumOff val="50000"/>
                    </a:schemeClr>
                  </a:solidFill>
                  <a:latin typeface="Arial" panose="020B0604020202020204" pitchFamily="34" charset="0"/>
                  <a:cs typeface="Arial" panose="020B0604020202020204" pitchFamily="34" charset="0"/>
                </a:rPr>
                <a:t> if we admit that ‚random‘ is not like the case of jellyfish. Rather, first female and male animals mate at random (first layer) and then, second, the gametes of each mating may mate at random (second layer). Or, if all maize pollen (‚thermic‘) is well-mixed, that mixture is mating with egg-cells as they are existing</a:t>
              </a:r>
            </a:p>
          </p:txBody>
        </p:sp>
        <p:sp>
          <p:nvSpPr>
            <p:cNvPr id="1948" name="TextBox 1947"/>
            <p:cNvSpPr txBox="1"/>
            <p:nvPr/>
          </p:nvSpPr>
          <p:spPr>
            <a:xfrm>
              <a:off x="159218" y="6092967"/>
              <a:ext cx="12002783" cy="646331"/>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solidFill>
                    <a:schemeClr val="tx1">
                      <a:lumMod val="50000"/>
                      <a:lumOff val="50000"/>
                    </a:schemeClr>
                  </a:solidFill>
                  <a:latin typeface="Arial" panose="020B0604020202020204" pitchFamily="34" charset="0"/>
                  <a:cs typeface="Arial" panose="020B0604020202020204" pitchFamily="34" charset="0"/>
                </a:rPr>
                <a:t>offered: Packed into different (random) individuals. Try to </a:t>
              </a:r>
              <a:r>
                <a:rPr lang="en-GB" dirty="0">
                  <a:latin typeface="Arial" panose="020B0604020202020204" pitchFamily="34" charset="0"/>
                  <a:cs typeface="Arial" panose="020B0604020202020204" pitchFamily="34" charset="0"/>
                </a:rPr>
                <a:t>figure this out </a:t>
              </a:r>
              <a:r>
                <a:rPr lang="en-GB" dirty="0">
                  <a:solidFill>
                    <a:schemeClr val="tx1">
                      <a:lumMod val="50000"/>
                      <a:lumOff val="50000"/>
                    </a:schemeClr>
                  </a:solidFill>
                  <a:latin typeface="Arial" panose="020B0604020202020204" pitchFamily="34" charset="0"/>
                  <a:cs typeface="Arial" panose="020B0604020202020204" pitchFamily="34" charset="0"/>
                </a:rPr>
                <a:t>by yourself. You will see that even in such two layers, HWE is the result (whether two sexes or hermaphrodites, whether jellyfish or maize or chicken).</a:t>
              </a:r>
              <a:endParaRPr lang="en-GB" dirty="0"/>
            </a:p>
          </p:txBody>
        </p:sp>
      </p:grpSp>
      <p:pic>
        <p:nvPicPr>
          <p:cNvPr id="8" name="Grafik 7">
            <a:extLst>
              <a:ext uri="{FF2B5EF4-FFF2-40B4-BE49-F238E27FC236}">
                <a16:creationId xmlns:a16="http://schemas.microsoft.com/office/drawing/2014/main" id="{0455F5DC-281A-4003-869A-01D0D22380A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32521" y="3815102"/>
            <a:ext cx="2263043" cy="2263043"/>
          </a:xfrm>
          <a:prstGeom prst="rect">
            <a:avLst/>
          </a:prstGeom>
        </p:spPr>
      </p:pic>
      <p:pic>
        <p:nvPicPr>
          <p:cNvPr id="1372" name="Grafik 7">
            <a:extLst>
              <a:ext uri="{FF2B5EF4-FFF2-40B4-BE49-F238E27FC236}">
                <a16:creationId xmlns:a16="http://schemas.microsoft.com/office/drawing/2014/main" id="{0455F5DC-281A-4003-869A-01D0D22380A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807751">
            <a:off x="2673419" y="3458902"/>
            <a:ext cx="2263043" cy="2263043"/>
          </a:xfrm>
          <a:prstGeom prst="rect">
            <a:avLst/>
          </a:prstGeom>
        </p:spPr>
      </p:pic>
      <p:sp>
        <p:nvSpPr>
          <p:cNvPr id="18" name="TextBox 17"/>
          <p:cNvSpPr txBox="1"/>
          <p:nvPr/>
        </p:nvSpPr>
        <p:spPr>
          <a:xfrm>
            <a:off x="5419847" y="983710"/>
            <a:ext cx="6708311" cy="3046988"/>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See N=</a:t>
            </a:r>
            <a:r>
              <a:rPr lang="en-GB" altLang="de-DE" dirty="0">
                <a:latin typeface="Arial" panose="020B0604020202020204" pitchFamily="34" charset="0"/>
                <a:cs typeface="Arial" panose="020B0604020202020204" pitchFamily="34" charset="0"/>
              </a:rPr>
              <a:t>∞ female gametes mating with </a:t>
            </a:r>
            <a:r>
              <a:rPr lang="en-GB" dirty="0">
                <a:latin typeface="Arial" panose="020B0604020202020204" pitchFamily="34" charset="0"/>
                <a:cs typeface="Arial" panose="020B0604020202020204" pitchFamily="34" charset="0"/>
              </a:rPr>
              <a:t>N=</a:t>
            </a:r>
            <a:r>
              <a:rPr lang="en-GB" altLang="de-DE" dirty="0">
                <a:latin typeface="Arial" panose="020B0604020202020204" pitchFamily="34" charset="0"/>
                <a:cs typeface="Arial" panose="020B0604020202020204" pitchFamily="34" charset="0"/>
              </a:rPr>
              <a:t>∞ male gametes, this gives rise to the </a:t>
            </a:r>
            <a:r>
              <a:rPr lang="en-GB" dirty="0">
                <a:latin typeface="Arial" panose="020B0604020202020204" pitchFamily="34" charset="0"/>
                <a:cs typeface="Arial" panose="020B0604020202020204" pitchFamily="34" charset="0"/>
              </a:rPr>
              <a:t>N=</a:t>
            </a:r>
            <a:r>
              <a:rPr lang="en-GB" altLang="de-DE" dirty="0">
                <a:latin typeface="Arial" panose="020B0604020202020204" pitchFamily="34" charset="0"/>
                <a:cs typeface="Arial" panose="020B0604020202020204" pitchFamily="34" charset="0"/>
              </a:rPr>
              <a:t>∞ individuals. We do not ask here which gametes came from the same and which came from different parents. It is more like: All male gametes shed into the ‘lottery drum’, same with the female gametes, same drum of course, mating is then female x male and at random. If you like, take the case of jellyfish (</a:t>
            </a:r>
            <a:r>
              <a:rPr lang="en-GB" altLang="de-DE" i="1" dirty="0" err="1">
                <a:latin typeface="Arial" panose="020B0604020202020204" pitchFamily="34" charset="0"/>
                <a:cs typeface="Arial" panose="020B0604020202020204" pitchFamily="34" charset="0"/>
              </a:rPr>
              <a:t>Qualle</a:t>
            </a:r>
            <a:r>
              <a:rPr lang="en-GB" altLang="de-DE" dirty="0">
                <a:latin typeface="Arial" panose="020B0604020202020204" pitchFamily="34" charset="0"/>
                <a:cs typeface="Arial" panose="020B0604020202020204" pitchFamily="34" charset="0"/>
              </a:rPr>
              <a:t>), where eggs and sperms are indeed released into the water and mating is - probably - more or less at random.</a:t>
            </a:r>
            <a:endParaRPr lang="en-GB" altLang="de-DE"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There is no family structure, at least none is shown here.</a:t>
            </a:r>
          </a:p>
        </p:txBody>
      </p:sp>
    </p:spTree>
    <p:extLst>
      <p:ext uri="{BB962C8B-B14F-4D97-AF65-F5344CB8AC3E}">
        <p14:creationId xmlns:p14="http://schemas.microsoft.com/office/powerpoint/2010/main" val="26309908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8" name="Rectangle 793"/>
          <p:cNvSpPr>
            <a:spLocks noChangeAspect="1" noChangeArrowheads="1"/>
          </p:cNvSpPr>
          <p:nvPr/>
        </p:nvSpPr>
        <p:spPr bwMode="auto">
          <a:xfrm>
            <a:off x="1803337" y="1881157"/>
            <a:ext cx="40894" cy="169200"/>
          </a:xfrm>
          <a:prstGeom prst="rect">
            <a:avLst/>
          </a:prstGeom>
          <a:solidFill>
            <a:schemeClr val="bg1">
              <a:lumMod val="95000"/>
            </a:schemeClr>
          </a:solidFill>
          <a:ln w="19050">
            <a:solidFill>
              <a:srgbClr val="0000FF"/>
            </a:solidFill>
            <a:miter lim="800000"/>
            <a:headEnd/>
            <a:tailEnd/>
          </a:ln>
        </p:spPr>
        <p:txBody>
          <a:bodyPr wrap="none" anchor="ctr"/>
          <a:lstStyle/>
          <a:p>
            <a:endParaRPr lang="en-GB" altLang="de-DE" dirty="0">
              <a:solidFill>
                <a:srgbClr val="0000FF"/>
              </a:solidFill>
              <a:latin typeface="Arial" panose="020B0604020202020204" pitchFamily="34" charset="0"/>
              <a:cs typeface="Arial" panose="020B0604020202020204" pitchFamily="34" charset="0"/>
            </a:endParaRPr>
          </a:p>
        </p:txBody>
      </p:sp>
      <p:sp>
        <p:nvSpPr>
          <p:cNvPr id="899" name="Rectangle 793"/>
          <p:cNvSpPr>
            <a:spLocks noChangeArrowheads="1"/>
          </p:cNvSpPr>
          <p:nvPr/>
        </p:nvSpPr>
        <p:spPr bwMode="auto">
          <a:xfrm>
            <a:off x="1765661" y="1900494"/>
            <a:ext cx="40894" cy="169200"/>
          </a:xfrm>
          <a:prstGeom prst="rect">
            <a:avLst/>
          </a:prstGeom>
          <a:solidFill>
            <a:schemeClr val="bg1">
              <a:lumMod val="95000"/>
            </a:schemeClr>
          </a:solidFill>
          <a:ln w="19050">
            <a:solidFill>
              <a:srgbClr val="0000FF"/>
            </a:solidFill>
            <a:miter lim="800000"/>
            <a:headEnd/>
            <a:tailEnd/>
          </a:ln>
        </p:spPr>
        <p:txBody>
          <a:bodyPr wrap="none" anchor="ctr"/>
          <a:lstStyle/>
          <a:p>
            <a:endParaRPr lang="en-GB" altLang="de-DE" dirty="0">
              <a:solidFill>
                <a:srgbClr val="0000FF"/>
              </a:solidFill>
              <a:latin typeface="Arial" panose="020B0604020202020204" pitchFamily="34" charset="0"/>
              <a:cs typeface="Arial" panose="020B0604020202020204" pitchFamily="34" charset="0"/>
            </a:endParaRPr>
          </a:p>
        </p:txBody>
      </p:sp>
      <p:sp>
        <p:nvSpPr>
          <p:cNvPr id="900" name="Rectangle 793"/>
          <p:cNvSpPr>
            <a:spLocks noChangeArrowheads="1"/>
          </p:cNvSpPr>
          <p:nvPr/>
        </p:nvSpPr>
        <p:spPr bwMode="auto">
          <a:xfrm>
            <a:off x="1740114" y="1922120"/>
            <a:ext cx="40894" cy="170867"/>
          </a:xfrm>
          <a:prstGeom prst="rect">
            <a:avLst/>
          </a:prstGeom>
          <a:solidFill>
            <a:schemeClr val="bg1">
              <a:lumMod val="95000"/>
            </a:schemeClr>
          </a:solidFill>
          <a:ln w="19050">
            <a:solidFill>
              <a:srgbClr val="0000FF"/>
            </a:solidFill>
            <a:miter lim="800000"/>
            <a:headEnd/>
            <a:tailEnd/>
          </a:ln>
        </p:spPr>
        <p:txBody>
          <a:bodyPr wrap="none" anchor="ctr"/>
          <a:lstStyle/>
          <a:p>
            <a:endParaRPr lang="en-GB" altLang="de-DE" dirty="0">
              <a:solidFill>
                <a:srgbClr val="0000FF"/>
              </a:solidFill>
              <a:latin typeface="Arial" panose="020B0604020202020204" pitchFamily="34" charset="0"/>
              <a:cs typeface="Arial" panose="020B0604020202020204" pitchFamily="34" charset="0"/>
            </a:endParaRPr>
          </a:p>
        </p:txBody>
      </p:sp>
      <p:sp>
        <p:nvSpPr>
          <p:cNvPr id="901" name="Rectangle 793"/>
          <p:cNvSpPr>
            <a:spLocks noChangeArrowheads="1"/>
          </p:cNvSpPr>
          <p:nvPr/>
        </p:nvSpPr>
        <p:spPr bwMode="auto">
          <a:xfrm>
            <a:off x="1718035" y="1941042"/>
            <a:ext cx="40894" cy="169200"/>
          </a:xfrm>
          <a:prstGeom prst="rect">
            <a:avLst/>
          </a:prstGeom>
          <a:solidFill>
            <a:schemeClr val="bg1">
              <a:lumMod val="95000"/>
            </a:schemeClr>
          </a:solidFill>
          <a:ln w="19050">
            <a:solidFill>
              <a:srgbClr val="0000FF"/>
            </a:solidFill>
            <a:miter lim="800000"/>
            <a:headEnd/>
            <a:tailEnd/>
          </a:ln>
        </p:spPr>
        <p:txBody>
          <a:bodyPr wrap="none" anchor="ctr"/>
          <a:lstStyle/>
          <a:p>
            <a:endParaRPr lang="en-GB" altLang="de-DE" dirty="0">
              <a:solidFill>
                <a:srgbClr val="0000FF"/>
              </a:solidFill>
              <a:latin typeface="Arial" panose="020B0604020202020204" pitchFamily="34" charset="0"/>
              <a:cs typeface="Arial" panose="020B0604020202020204" pitchFamily="34" charset="0"/>
            </a:endParaRPr>
          </a:p>
        </p:txBody>
      </p:sp>
      <p:sp>
        <p:nvSpPr>
          <p:cNvPr id="7" name="Text Box 7"/>
          <p:cNvSpPr txBox="1">
            <a:spLocks noChangeArrowheads="1"/>
          </p:cNvSpPr>
          <p:nvPr/>
        </p:nvSpPr>
        <p:spPr bwMode="auto">
          <a:xfrm>
            <a:off x="0" y="-33517"/>
            <a:ext cx="12111567" cy="830997"/>
          </a:xfrm>
          <a:prstGeom prst="rect">
            <a:avLst/>
          </a:prstGeom>
          <a:solidFill>
            <a:schemeClr val="bg1"/>
          </a:solidFill>
          <a:ln w="9525">
            <a:noFill/>
            <a:miter lim="800000"/>
            <a:headEnd/>
            <a:tailEnd/>
          </a:ln>
          <a:effectLst>
            <a:outerShdw blurRad="50800" dist="38100" dir="2700000" algn="tl" rotWithShape="0">
              <a:prstClr val="black">
                <a:alpha val="40000"/>
              </a:prstClr>
            </a:outerShdw>
          </a:effectLst>
        </p:spPr>
        <p:txBody>
          <a:bodyPr wrap="square">
            <a:spAutoFit/>
          </a:bodyPr>
          <a:lstStyle/>
          <a:p>
            <a:pPr>
              <a:spcBef>
                <a:spcPct val="50000"/>
              </a:spcBef>
            </a:pPr>
            <a:r>
              <a:rPr lang="en-GB" altLang="de-DE" sz="2400" dirty="0">
                <a:latin typeface="Arial" panose="020B0604020202020204" pitchFamily="34" charset="0"/>
                <a:cs typeface="Arial" panose="020B0604020202020204" pitchFamily="34" charset="0"/>
              </a:rPr>
              <a:t>There are of course full-sibs and half-sibs in the HWE-Population; in our </a:t>
            </a:r>
            <a:r>
              <a:rPr lang="en-GB" altLang="de-DE" sz="2400" dirty="0">
                <a:solidFill>
                  <a:schemeClr val="tx1">
                    <a:lumMod val="50000"/>
                    <a:lumOff val="50000"/>
                  </a:schemeClr>
                </a:solidFill>
                <a:latin typeface="Arial" panose="020B0604020202020204" pitchFamily="34" charset="0"/>
                <a:cs typeface="Arial" panose="020B0604020202020204" pitchFamily="34" charset="0"/>
              </a:rPr>
              <a:t>much-plagued and much-quoted </a:t>
            </a:r>
            <a:r>
              <a:rPr lang="en-GB" altLang="de-DE" sz="2400" dirty="0">
                <a:latin typeface="Arial" panose="020B0604020202020204" pitchFamily="34" charset="0"/>
                <a:cs typeface="Arial" panose="020B0604020202020204" pitchFamily="34" charset="0"/>
              </a:rPr>
              <a:t>Reference Population. This here should visualize it.</a:t>
            </a:r>
          </a:p>
        </p:txBody>
      </p:sp>
      <p:grpSp>
        <p:nvGrpSpPr>
          <p:cNvPr id="895" name="Group 894"/>
          <p:cNvGrpSpPr/>
          <p:nvPr/>
        </p:nvGrpSpPr>
        <p:grpSpPr>
          <a:xfrm>
            <a:off x="6055783" y="3550057"/>
            <a:ext cx="3275541" cy="3181879"/>
            <a:chOff x="8328026" y="720196"/>
            <a:chExt cx="3275541" cy="3181879"/>
          </a:xfrm>
          <a:solidFill>
            <a:schemeClr val="bg1"/>
          </a:solidFill>
          <a:effectLst>
            <a:outerShdw blurRad="50800" dist="38100" dir="2700000" algn="tl" rotWithShape="0">
              <a:prstClr val="black">
                <a:alpha val="40000"/>
              </a:prstClr>
            </a:outerShdw>
          </a:effectLst>
        </p:grpSpPr>
        <p:sp>
          <p:nvSpPr>
            <p:cNvPr id="2" name="Rectangle 2"/>
            <p:cNvSpPr>
              <a:spLocks noChangeArrowheads="1"/>
            </p:cNvSpPr>
            <p:nvPr/>
          </p:nvSpPr>
          <p:spPr bwMode="auto">
            <a:xfrm>
              <a:off x="8328026" y="720196"/>
              <a:ext cx="3275541" cy="3181879"/>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 name="Rectangle 3"/>
            <p:cNvSpPr>
              <a:spLocks noChangeAspect="1" noChangeArrowheads="1"/>
            </p:cNvSpPr>
            <p:nvPr/>
          </p:nvSpPr>
          <p:spPr bwMode="auto">
            <a:xfrm>
              <a:off x="8576207" y="1255713"/>
              <a:ext cx="215900" cy="215900"/>
            </a:xfrm>
            <a:prstGeom prst="rect">
              <a:avLst/>
            </a:prstGeom>
            <a:grpFill/>
            <a:ln w="38100">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 name="Rectangle 4"/>
            <p:cNvSpPr>
              <a:spLocks noChangeArrowheads="1"/>
            </p:cNvSpPr>
            <p:nvPr/>
          </p:nvSpPr>
          <p:spPr bwMode="auto">
            <a:xfrm>
              <a:off x="8548159" y="979487"/>
              <a:ext cx="36513" cy="153987"/>
            </a:xfrm>
            <a:prstGeom prst="rect">
              <a:avLst/>
            </a:prstGeom>
            <a:grpFill/>
            <a:ln w="19050">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 name="Rectangle 5"/>
            <p:cNvSpPr>
              <a:spLocks noChangeArrowheads="1"/>
            </p:cNvSpPr>
            <p:nvPr/>
          </p:nvSpPr>
          <p:spPr bwMode="auto">
            <a:xfrm rot="5400000">
              <a:off x="8764059" y="979487"/>
              <a:ext cx="36513" cy="153987"/>
            </a:xfrm>
            <a:prstGeom prst="rect">
              <a:avLst/>
            </a:prstGeom>
            <a:grpFill/>
            <a:ln w="19050">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 name="Text Box 6"/>
            <p:cNvSpPr txBox="1">
              <a:spLocks noChangeArrowheads="1"/>
            </p:cNvSpPr>
            <p:nvPr/>
          </p:nvSpPr>
          <p:spPr bwMode="auto">
            <a:xfrm>
              <a:off x="9097788" y="893145"/>
              <a:ext cx="2479145" cy="3000821"/>
            </a:xfrm>
            <a:prstGeom prst="rect">
              <a:avLst/>
            </a:prstGeom>
            <a:grpFill/>
            <a:ln w="9525">
              <a:noFill/>
              <a:miter lim="800000"/>
              <a:headEnd/>
              <a:tailEnd/>
            </a:ln>
          </p:spPr>
          <p:txBody>
            <a:bodyPr wrap="square">
              <a:spAutoFit/>
            </a:bodyPr>
            <a:lstStyle/>
            <a:p>
              <a:pPr>
                <a:spcBef>
                  <a:spcPct val="50000"/>
                </a:spcBef>
              </a:pPr>
              <a:r>
                <a:rPr lang="en-GB" altLang="de-DE" dirty="0">
                  <a:latin typeface="Arial" panose="020B0604020202020204" pitchFamily="34" charset="0"/>
                  <a:cs typeface="Arial" panose="020B0604020202020204" pitchFamily="34" charset="0"/>
                </a:rPr>
                <a:t>∙ Gametes</a:t>
              </a:r>
              <a:br>
                <a:rPr lang="en-GB" altLang="de-DE" dirty="0">
                  <a:latin typeface="Arial" panose="020B0604020202020204" pitchFamily="34" charset="0"/>
                  <a:cs typeface="Arial" panose="020B0604020202020204" pitchFamily="34" charset="0"/>
                </a:rPr>
              </a:br>
              <a:r>
                <a:rPr lang="en-GB" altLang="de-DE" dirty="0">
                  <a:latin typeface="Arial" panose="020B0604020202020204" pitchFamily="34" charset="0"/>
                  <a:cs typeface="Arial" panose="020B0604020202020204" pitchFamily="34" charset="0"/>
                </a:rPr>
                <a:t>∙ Non-inbred random member of the HWE Reference Population</a:t>
              </a:r>
              <a:br>
                <a:rPr lang="en-GB" altLang="de-DE" dirty="0">
                  <a:latin typeface="Arial" panose="020B0604020202020204" pitchFamily="34" charset="0"/>
                  <a:cs typeface="Arial" panose="020B0604020202020204" pitchFamily="34" charset="0"/>
                </a:rPr>
              </a:br>
              <a:r>
                <a:rPr lang="en-GB" altLang="de-DE" dirty="0">
                  <a:latin typeface="Arial" panose="020B0604020202020204" pitchFamily="34" charset="0"/>
                  <a:cs typeface="Arial" panose="020B0604020202020204" pitchFamily="34" charset="0"/>
                </a:rPr>
                <a:t>∙ Random gametes </a:t>
              </a:r>
            </a:p>
            <a:p>
              <a:pPr>
                <a:spcBef>
                  <a:spcPct val="50000"/>
                </a:spcBef>
              </a:pPr>
              <a:br>
                <a:rPr lang="en-GB" altLang="de-DE" dirty="0">
                  <a:latin typeface="Arial" panose="020B0604020202020204" pitchFamily="34" charset="0"/>
                  <a:cs typeface="Arial" panose="020B0604020202020204" pitchFamily="34" charset="0"/>
                </a:rPr>
              </a:br>
              <a:r>
                <a:rPr lang="en-GB" altLang="de-DE" dirty="0">
                  <a:latin typeface="Arial" panose="020B0604020202020204" pitchFamily="34" charset="0"/>
                  <a:cs typeface="Arial" panose="020B0604020202020204" pitchFamily="34" charset="0"/>
                </a:rPr>
                <a:t>∙ N=∞ offspring from crossing two random members from the HWE population</a:t>
              </a:r>
            </a:p>
          </p:txBody>
        </p:sp>
        <p:grpSp>
          <p:nvGrpSpPr>
            <p:cNvPr id="855" name="Group 855"/>
            <p:cNvGrpSpPr>
              <a:grpSpLocks/>
            </p:cNvGrpSpPr>
            <p:nvPr/>
          </p:nvGrpSpPr>
          <p:grpSpPr bwMode="auto">
            <a:xfrm>
              <a:off x="8584672" y="2054572"/>
              <a:ext cx="468312" cy="391587"/>
              <a:chOff x="295" y="358"/>
              <a:chExt cx="295" cy="221"/>
            </a:xfrm>
            <a:grpFill/>
            <a:effectLst>
              <a:outerShdw blurRad="50800" dist="38100" dir="2700000" algn="tl" rotWithShape="0">
                <a:prstClr val="black">
                  <a:alpha val="40000"/>
                </a:prstClr>
              </a:outerShdw>
            </a:effectLst>
          </p:grpSpPr>
          <p:sp>
            <p:nvSpPr>
              <p:cNvPr id="856" name="Rectangle 856"/>
              <p:cNvSpPr>
                <a:spLocks noChangeArrowheads="1"/>
              </p:cNvSpPr>
              <p:nvPr/>
            </p:nvSpPr>
            <p:spPr bwMode="auto">
              <a:xfrm>
                <a:off x="499" y="482"/>
                <a:ext cx="23" cy="96"/>
              </a:xfrm>
              <a:prstGeom prst="rect">
                <a:avLst/>
              </a:prstGeom>
              <a:grp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57" name="Rectangle 857"/>
              <p:cNvSpPr>
                <a:spLocks noChangeArrowheads="1"/>
              </p:cNvSpPr>
              <p:nvPr/>
            </p:nvSpPr>
            <p:spPr bwMode="auto">
              <a:xfrm>
                <a:off x="567" y="482"/>
                <a:ext cx="23" cy="97"/>
              </a:xfrm>
              <a:prstGeom prst="rect">
                <a:avLst/>
              </a:prstGeom>
              <a:grp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58" name="Rectangle 858"/>
              <p:cNvSpPr>
                <a:spLocks noChangeArrowheads="1"/>
              </p:cNvSpPr>
              <p:nvPr/>
            </p:nvSpPr>
            <p:spPr bwMode="auto">
              <a:xfrm>
                <a:off x="431" y="482"/>
                <a:ext cx="23" cy="96"/>
              </a:xfrm>
              <a:prstGeom prst="rect">
                <a:avLst/>
              </a:prstGeom>
              <a:grp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59" name="Rectangle 859"/>
              <p:cNvSpPr>
                <a:spLocks noChangeArrowheads="1"/>
              </p:cNvSpPr>
              <p:nvPr/>
            </p:nvSpPr>
            <p:spPr bwMode="auto">
              <a:xfrm>
                <a:off x="363" y="482"/>
                <a:ext cx="23" cy="96"/>
              </a:xfrm>
              <a:prstGeom prst="rect">
                <a:avLst/>
              </a:prstGeom>
              <a:grp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60" name="Rectangle 860"/>
              <p:cNvSpPr>
                <a:spLocks noChangeArrowheads="1"/>
              </p:cNvSpPr>
              <p:nvPr/>
            </p:nvSpPr>
            <p:spPr bwMode="auto">
              <a:xfrm>
                <a:off x="295" y="482"/>
                <a:ext cx="23" cy="97"/>
              </a:xfrm>
              <a:prstGeom prst="rect">
                <a:avLst/>
              </a:prstGeom>
              <a:grp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cxnSp>
            <p:nvCxnSpPr>
              <p:cNvPr id="861" name="AutoShape 861"/>
              <p:cNvCxnSpPr>
                <a:cxnSpLocks noChangeShapeType="1"/>
                <a:endCxn id="857" idx="0"/>
              </p:cNvCxnSpPr>
              <p:nvPr/>
            </p:nvCxnSpPr>
            <p:spPr bwMode="auto">
              <a:xfrm>
                <a:off x="455" y="358"/>
                <a:ext cx="123" cy="118"/>
              </a:xfrm>
              <a:prstGeom prst="straightConnector1">
                <a:avLst/>
              </a:prstGeom>
              <a:grpFill/>
              <a:ln w="6350">
                <a:solidFill>
                  <a:schemeClr val="tx1"/>
                </a:solidFill>
                <a:round/>
                <a:headEnd/>
                <a:tailEnd type="arrow" w="sm" len="med"/>
              </a:ln>
            </p:spPr>
          </p:cxnSp>
          <p:cxnSp>
            <p:nvCxnSpPr>
              <p:cNvPr id="862" name="AutoShape 862"/>
              <p:cNvCxnSpPr>
                <a:cxnSpLocks noChangeShapeType="1"/>
                <a:endCxn id="856" idx="0"/>
              </p:cNvCxnSpPr>
              <p:nvPr/>
            </p:nvCxnSpPr>
            <p:spPr bwMode="auto">
              <a:xfrm>
                <a:off x="455" y="358"/>
                <a:ext cx="55" cy="118"/>
              </a:xfrm>
              <a:prstGeom prst="straightConnector1">
                <a:avLst/>
              </a:prstGeom>
              <a:grpFill/>
              <a:ln w="6350">
                <a:solidFill>
                  <a:schemeClr val="tx1"/>
                </a:solidFill>
                <a:round/>
                <a:headEnd/>
                <a:tailEnd type="arrow" w="sm" len="med"/>
              </a:ln>
            </p:spPr>
          </p:cxnSp>
          <p:cxnSp>
            <p:nvCxnSpPr>
              <p:cNvPr id="863" name="AutoShape 863"/>
              <p:cNvCxnSpPr>
                <a:cxnSpLocks noChangeShapeType="1"/>
                <a:endCxn id="858" idx="0"/>
              </p:cNvCxnSpPr>
              <p:nvPr/>
            </p:nvCxnSpPr>
            <p:spPr bwMode="auto">
              <a:xfrm flipH="1">
                <a:off x="442" y="358"/>
                <a:ext cx="13" cy="118"/>
              </a:xfrm>
              <a:prstGeom prst="straightConnector1">
                <a:avLst/>
              </a:prstGeom>
              <a:grpFill/>
              <a:ln w="6350">
                <a:solidFill>
                  <a:schemeClr val="tx1"/>
                </a:solidFill>
                <a:round/>
                <a:headEnd/>
                <a:tailEnd type="arrow" w="sm" len="med"/>
              </a:ln>
            </p:spPr>
          </p:cxnSp>
          <p:cxnSp>
            <p:nvCxnSpPr>
              <p:cNvPr id="864" name="AutoShape 864"/>
              <p:cNvCxnSpPr>
                <a:cxnSpLocks noChangeShapeType="1"/>
                <a:endCxn id="859" idx="0"/>
              </p:cNvCxnSpPr>
              <p:nvPr/>
            </p:nvCxnSpPr>
            <p:spPr bwMode="auto">
              <a:xfrm flipH="1">
                <a:off x="374" y="358"/>
                <a:ext cx="81" cy="118"/>
              </a:xfrm>
              <a:prstGeom prst="straightConnector1">
                <a:avLst/>
              </a:prstGeom>
              <a:grpFill/>
              <a:ln w="6350">
                <a:solidFill>
                  <a:schemeClr val="tx1"/>
                </a:solidFill>
                <a:round/>
                <a:headEnd/>
                <a:tailEnd type="arrow" w="sm" len="med"/>
              </a:ln>
            </p:spPr>
          </p:cxnSp>
          <p:cxnSp>
            <p:nvCxnSpPr>
              <p:cNvPr id="865" name="AutoShape 865"/>
              <p:cNvCxnSpPr>
                <a:cxnSpLocks noChangeShapeType="1"/>
                <a:endCxn id="860" idx="0"/>
              </p:cNvCxnSpPr>
              <p:nvPr/>
            </p:nvCxnSpPr>
            <p:spPr bwMode="auto">
              <a:xfrm flipH="1">
                <a:off x="306" y="358"/>
                <a:ext cx="149" cy="118"/>
              </a:xfrm>
              <a:prstGeom prst="straightConnector1">
                <a:avLst/>
              </a:prstGeom>
              <a:grpFill/>
              <a:ln w="6350">
                <a:solidFill>
                  <a:schemeClr val="tx1"/>
                </a:solidFill>
                <a:round/>
                <a:headEnd/>
                <a:tailEnd type="arrow" w="sm" len="med"/>
              </a:ln>
            </p:spPr>
          </p:cxnSp>
        </p:grpSp>
        <p:grpSp>
          <p:nvGrpSpPr>
            <p:cNvPr id="866" name="Group 866"/>
            <p:cNvGrpSpPr>
              <a:grpSpLocks/>
            </p:cNvGrpSpPr>
            <p:nvPr/>
          </p:nvGrpSpPr>
          <p:grpSpPr bwMode="auto">
            <a:xfrm>
              <a:off x="8576207" y="2831305"/>
              <a:ext cx="539750" cy="541338"/>
              <a:chOff x="1018" y="1842"/>
              <a:chExt cx="340" cy="341"/>
            </a:xfrm>
            <a:grpFill/>
            <a:effectLst>
              <a:outerShdw blurRad="50800" dist="38100" dir="2700000" algn="tl" rotWithShape="0">
                <a:prstClr val="black">
                  <a:alpha val="40000"/>
                </a:prstClr>
              </a:outerShdw>
            </a:effectLst>
          </p:grpSpPr>
          <p:sp>
            <p:nvSpPr>
              <p:cNvPr id="867" name="Rectangle 867"/>
              <p:cNvSpPr>
                <a:spLocks noChangeArrowheads="1"/>
              </p:cNvSpPr>
              <p:nvPr/>
            </p:nvSpPr>
            <p:spPr bwMode="auto">
              <a:xfrm>
                <a:off x="1018"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68" name="Rectangle 868"/>
              <p:cNvSpPr>
                <a:spLocks noChangeArrowheads="1"/>
              </p:cNvSpPr>
              <p:nvPr/>
            </p:nvSpPr>
            <p:spPr bwMode="auto">
              <a:xfrm>
                <a:off x="1018"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69" name="Rectangle 869"/>
              <p:cNvSpPr>
                <a:spLocks noChangeArrowheads="1"/>
              </p:cNvSpPr>
              <p:nvPr/>
            </p:nvSpPr>
            <p:spPr bwMode="auto">
              <a:xfrm>
                <a:off x="1018"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70" name="Rectangle 870"/>
              <p:cNvSpPr>
                <a:spLocks noChangeArrowheads="1"/>
              </p:cNvSpPr>
              <p:nvPr/>
            </p:nvSpPr>
            <p:spPr bwMode="auto">
              <a:xfrm>
                <a:off x="1018"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71" name="Rectangle 871"/>
              <p:cNvSpPr>
                <a:spLocks noChangeArrowheads="1"/>
              </p:cNvSpPr>
              <p:nvPr/>
            </p:nvSpPr>
            <p:spPr bwMode="auto">
              <a:xfrm>
                <a:off x="1018"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72" name="Rectangle 872"/>
              <p:cNvSpPr>
                <a:spLocks noChangeArrowheads="1"/>
              </p:cNvSpPr>
              <p:nvPr/>
            </p:nvSpPr>
            <p:spPr bwMode="auto">
              <a:xfrm>
                <a:off x="1086"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73" name="Rectangle 873"/>
              <p:cNvSpPr>
                <a:spLocks noChangeArrowheads="1"/>
              </p:cNvSpPr>
              <p:nvPr/>
            </p:nvSpPr>
            <p:spPr bwMode="auto">
              <a:xfrm>
                <a:off x="1086"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74" name="Rectangle 874"/>
              <p:cNvSpPr>
                <a:spLocks noChangeArrowheads="1"/>
              </p:cNvSpPr>
              <p:nvPr/>
            </p:nvSpPr>
            <p:spPr bwMode="auto">
              <a:xfrm>
                <a:off x="1086"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75" name="Rectangle 875"/>
              <p:cNvSpPr>
                <a:spLocks noChangeArrowheads="1"/>
              </p:cNvSpPr>
              <p:nvPr/>
            </p:nvSpPr>
            <p:spPr bwMode="auto">
              <a:xfrm>
                <a:off x="1086"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76" name="Rectangle 876"/>
              <p:cNvSpPr>
                <a:spLocks noChangeArrowheads="1"/>
              </p:cNvSpPr>
              <p:nvPr/>
            </p:nvSpPr>
            <p:spPr bwMode="auto">
              <a:xfrm>
                <a:off x="1086"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77" name="Rectangle 877"/>
              <p:cNvSpPr>
                <a:spLocks noChangeArrowheads="1"/>
              </p:cNvSpPr>
              <p:nvPr/>
            </p:nvSpPr>
            <p:spPr bwMode="auto">
              <a:xfrm>
                <a:off x="1154"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78" name="Rectangle 878"/>
              <p:cNvSpPr>
                <a:spLocks noChangeArrowheads="1"/>
              </p:cNvSpPr>
              <p:nvPr/>
            </p:nvSpPr>
            <p:spPr bwMode="auto">
              <a:xfrm>
                <a:off x="1154"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79" name="Rectangle 879"/>
              <p:cNvSpPr>
                <a:spLocks noChangeArrowheads="1"/>
              </p:cNvSpPr>
              <p:nvPr/>
            </p:nvSpPr>
            <p:spPr bwMode="auto">
              <a:xfrm>
                <a:off x="1154"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80" name="Rectangle 880"/>
              <p:cNvSpPr>
                <a:spLocks noChangeArrowheads="1"/>
              </p:cNvSpPr>
              <p:nvPr/>
            </p:nvSpPr>
            <p:spPr bwMode="auto">
              <a:xfrm>
                <a:off x="1154"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81" name="Rectangle 881"/>
              <p:cNvSpPr>
                <a:spLocks noChangeArrowheads="1"/>
              </p:cNvSpPr>
              <p:nvPr/>
            </p:nvSpPr>
            <p:spPr bwMode="auto">
              <a:xfrm>
                <a:off x="1154"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82" name="Rectangle 882"/>
              <p:cNvSpPr>
                <a:spLocks noChangeArrowheads="1"/>
              </p:cNvSpPr>
              <p:nvPr/>
            </p:nvSpPr>
            <p:spPr bwMode="auto">
              <a:xfrm>
                <a:off x="1222"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83" name="Rectangle 883"/>
              <p:cNvSpPr>
                <a:spLocks noChangeArrowheads="1"/>
              </p:cNvSpPr>
              <p:nvPr/>
            </p:nvSpPr>
            <p:spPr bwMode="auto">
              <a:xfrm>
                <a:off x="1222"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84" name="Rectangle 884"/>
              <p:cNvSpPr>
                <a:spLocks noChangeArrowheads="1"/>
              </p:cNvSpPr>
              <p:nvPr/>
            </p:nvSpPr>
            <p:spPr bwMode="auto">
              <a:xfrm>
                <a:off x="1222"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85" name="Rectangle 885"/>
              <p:cNvSpPr>
                <a:spLocks noChangeArrowheads="1"/>
              </p:cNvSpPr>
              <p:nvPr/>
            </p:nvSpPr>
            <p:spPr bwMode="auto">
              <a:xfrm>
                <a:off x="1222"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86" name="Rectangle 886"/>
              <p:cNvSpPr>
                <a:spLocks noChangeArrowheads="1"/>
              </p:cNvSpPr>
              <p:nvPr/>
            </p:nvSpPr>
            <p:spPr bwMode="auto">
              <a:xfrm>
                <a:off x="1222"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87" name="Rectangle 887"/>
              <p:cNvSpPr>
                <a:spLocks noChangeArrowheads="1"/>
              </p:cNvSpPr>
              <p:nvPr/>
            </p:nvSpPr>
            <p:spPr bwMode="auto">
              <a:xfrm>
                <a:off x="1290" y="1842"/>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88" name="Rectangle 888"/>
              <p:cNvSpPr>
                <a:spLocks noChangeArrowheads="1"/>
              </p:cNvSpPr>
              <p:nvPr/>
            </p:nvSpPr>
            <p:spPr bwMode="auto">
              <a:xfrm>
                <a:off x="1290" y="1911"/>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89" name="Rectangle 889"/>
              <p:cNvSpPr>
                <a:spLocks noChangeArrowheads="1"/>
              </p:cNvSpPr>
              <p:nvPr/>
            </p:nvSpPr>
            <p:spPr bwMode="auto">
              <a:xfrm>
                <a:off x="1290" y="1979"/>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90" name="Rectangle 890"/>
              <p:cNvSpPr>
                <a:spLocks noChangeArrowheads="1"/>
              </p:cNvSpPr>
              <p:nvPr/>
            </p:nvSpPr>
            <p:spPr bwMode="auto">
              <a:xfrm>
                <a:off x="1290" y="2047"/>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91" name="Rectangle 891"/>
              <p:cNvSpPr>
                <a:spLocks noChangeArrowheads="1"/>
              </p:cNvSpPr>
              <p:nvPr/>
            </p:nvSpPr>
            <p:spPr bwMode="auto">
              <a:xfrm>
                <a:off x="1290" y="2115"/>
                <a:ext cx="68" cy="68"/>
              </a:xfrm>
              <a:prstGeom prst="rect">
                <a:avLst/>
              </a:prstGeom>
              <a:grp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grpSp>
      <p:grpSp>
        <p:nvGrpSpPr>
          <p:cNvPr id="8" name="Group 7"/>
          <p:cNvGrpSpPr/>
          <p:nvPr/>
        </p:nvGrpSpPr>
        <p:grpSpPr>
          <a:xfrm>
            <a:off x="114980" y="904775"/>
            <a:ext cx="5886069" cy="5832369"/>
            <a:chOff x="114980" y="904775"/>
            <a:chExt cx="5886069" cy="5832369"/>
          </a:xfrm>
        </p:grpSpPr>
        <p:cxnSp>
          <p:nvCxnSpPr>
            <p:cNvPr id="9" name="AutoShape 9"/>
            <p:cNvCxnSpPr>
              <a:cxnSpLocks noChangeShapeType="1"/>
              <a:stCxn id="850" idx="3"/>
              <a:endCxn id="730" idx="1"/>
            </p:cNvCxnSpPr>
            <p:nvPr/>
          </p:nvCxnSpPr>
          <p:spPr bwMode="auto">
            <a:xfrm>
              <a:off x="2407711" y="2641627"/>
              <a:ext cx="2706116" cy="0"/>
            </a:xfrm>
            <a:prstGeom prst="straightConnector1">
              <a:avLst/>
            </a:prstGeom>
            <a:noFill/>
            <a:ln w="9525">
              <a:solidFill>
                <a:schemeClr val="tx1"/>
              </a:solidFill>
              <a:round/>
              <a:headEnd/>
              <a:tailEnd/>
            </a:ln>
            <a:effectLst>
              <a:outerShdw blurRad="50800" dist="38100" dir="2700000" algn="tl" rotWithShape="0">
                <a:prstClr val="black">
                  <a:alpha val="40000"/>
                </a:prstClr>
              </a:outerShdw>
            </a:effectLst>
          </p:spPr>
        </p:cxnSp>
        <p:cxnSp>
          <p:nvCxnSpPr>
            <p:cNvPr id="10" name="AutoShape 10"/>
            <p:cNvCxnSpPr>
              <a:cxnSpLocks noChangeShapeType="1"/>
              <a:stCxn id="851" idx="3"/>
              <a:endCxn id="731" idx="1"/>
            </p:cNvCxnSpPr>
            <p:nvPr/>
          </p:nvCxnSpPr>
          <p:spPr bwMode="auto">
            <a:xfrm>
              <a:off x="2407711" y="2763172"/>
              <a:ext cx="2706116" cy="0"/>
            </a:xfrm>
            <a:prstGeom prst="straightConnector1">
              <a:avLst/>
            </a:prstGeom>
            <a:noFill/>
            <a:ln w="9525">
              <a:solidFill>
                <a:schemeClr val="tx1"/>
              </a:solidFill>
              <a:round/>
              <a:headEnd/>
              <a:tailEnd/>
            </a:ln>
            <a:effectLst>
              <a:outerShdw blurRad="50800" dist="38100" dir="2700000" algn="tl" rotWithShape="0">
                <a:prstClr val="black">
                  <a:alpha val="40000"/>
                </a:prstClr>
              </a:outerShdw>
            </a:effectLst>
          </p:spPr>
        </p:cxnSp>
        <p:cxnSp>
          <p:nvCxnSpPr>
            <p:cNvPr id="11" name="AutoShape 11"/>
            <p:cNvCxnSpPr>
              <a:cxnSpLocks noChangeShapeType="1"/>
              <a:stCxn id="852" idx="3"/>
              <a:endCxn id="732" idx="1"/>
            </p:cNvCxnSpPr>
            <p:nvPr/>
          </p:nvCxnSpPr>
          <p:spPr bwMode="auto">
            <a:xfrm>
              <a:off x="2407711" y="2882955"/>
              <a:ext cx="2706116" cy="0"/>
            </a:xfrm>
            <a:prstGeom prst="straightConnector1">
              <a:avLst/>
            </a:prstGeom>
            <a:noFill/>
            <a:ln w="9525">
              <a:solidFill>
                <a:schemeClr val="tx1"/>
              </a:solidFill>
              <a:round/>
              <a:headEnd/>
              <a:tailEnd/>
            </a:ln>
            <a:effectLst>
              <a:outerShdw blurRad="50800" dist="38100" dir="2700000" algn="tl" rotWithShape="0">
                <a:prstClr val="black">
                  <a:alpha val="40000"/>
                </a:prstClr>
              </a:outerShdw>
            </a:effectLst>
          </p:spPr>
        </p:cxnSp>
        <p:cxnSp>
          <p:nvCxnSpPr>
            <p:cNvPr id="12" name="AutoShape 12"/>
            <p:cNvCxnSpPr>
              <a:cxnSpLocks noChangeShapeType="1"/>
              <a:stCxn id="853" idx="3"/>
              <a:endCxn id="733" idx="1"/>
            </p:cNvCxnSpPr>
            <p:nvPr/>
          </p:nvCxnSpPr>
          <p:spPr bwMode="auto">
            <a:xfrm>
              <a:off x="2407711" y="3002738"/>
              <a:ext cx="2706116" cy="0"/>
            </a:xfrm>
            <a:prstGeom prst="straightConnector1">
              <a:avLst/>
            </a:prstGeom>
            <a:noFill/>
            <a:ln w="9525">
              <a:solidFill>
                <a:schemeClr val="tx1"/>
              </a:solidFill>
              <a:round/>
              <a:headEnd/>
              <a:tailEnd/>
            </a:ln>
            <a:effectLst>
              <a:outerShdw blurRad="50800" dist="38100" dir="2700000" algn="tl" rotWithShape="0">
                <a:prstClr val="black">
                  <a:alpha val="40000"/>
                </a:prstClr>
              </a:outerShdw>
            </a:effectLst>
          </p:spPr>
        </p:cxnSp>
        <p:cxnSp>
          <p:nvCxnSpPr>
            <p:cNvPr id="13" name="AutoShape 13"/>
            <p:cNvCxnSpPr>
              <a:cxnSpLocks noChangeShapeType="1"/>
              <a:stCxn id="854" idx="3"/>
              <a:endCxn id="734" idx="1"/>
            </p:cNvCxnSpPr>
            <p:nvPr/>
          </p:nvCxnSpPr>
          <p:spPr bwMode="auto">
            <a:xfrm>
              <a:off x="2407711" y="3122520"/>
              <a:ext cx="2706116" cy="0"/>
            </a:xfrm>
            <a:prstGeom prst="straightConnector1">
              <a:avLst/>
            </a:prstGeom>
            <a:noFill/>
            <a:ln w="9525">
              <a:solidFill>
                <a:schemeClr val="tx1"/>
              </a:solidFill>
              <a:round/>
              <a:headEnd/>
              <a:tailEnd/>
            </a:ln>
            <a:effectLst>
              <a:outerShdw blurRad="50800" dist="38100" dir="2700000" algn="tl" rotWithShape="0">
                <a:prstClr val="black">
                  <a:alpha val="40000"/>
                </a:prstClr>
              </a:outerShdw>
            </a:effectLst>
          </p:spPr>
        </p:cxnSp>
        <p:sp>
          <p:nvSpPr>
            <p:cNvPr id="14" name="Rectangle 14"/>
            <p:cNvSpPr>
              <a:spLocks noChangeArrowheads="1"/>
            </p:cNvSpPr>
            <p:nvPr/>
          </p:nvSpPr>
          <p:spPr bwMode="auto">
            <a:xfrm rot="5400000">
              <a:off x="-1558748" y="3935748"/>
              <a:ext cx="4234677" cy="887222"/>
            </a:xfrm>
            <a:prstGeom prst="rect">
              <a:avLst/>
            </a:prstGeom>
            <a:noFill/>
            <a:ln w="9525">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 name="Rectangle 15"/>
            <p:cNvSpPr>
              <a:spLocks noChangeAspect="1" noChangeArrowheads="1"/>
            </p:cNvSpPr>
            <p:nvPr/>
          </p:nvSpPr>
          <p:spPr bwMode="auto">
            <a:xfrm>
              <a:off x="1488485" y="2266424"/>
              <a:ext cx="4512564" cy="4470720"/>
            </a:xfrm>
            <a:prstGeom prst="rect">
              <a:avLst/>
            </a:prstGeom>
            <a:noFill/>
            <a:ln w="12700">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 name="Rectangle 16"/>
            <p:cNvSpPr>
              <a:spLocks noChangeArrowheads="1"/>
            </p:cNvSpPr>
            <p:nvPr/>
          </p:nvSpPr>
          <p:spPr bwMode="auto">
            <a:xfrm>
              <a:off x="1484929" y="904775"/>
              <a:ext cx="4274312" cy="878995"/>
            </a:xfrm>
            <a:prstGeom prst="rect">
              <a:avLst/>
            </a:prstGeom>
            <a:noFill/>
            <a:ln w="9525">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 name="Text Box 17"/>
            <p:cNvSpPr txBox="1">
              <a:spLocks noChangeArrowheads="1"/>
            </p:cNvSpPr>
            <p:nvPr/>
          </p:nvSpPr>
          <p:spPr bwMode="auto">
            <a:xfrm>
              <a:off x="1549667" y="928840"/>
              <a:ext cx="4162927" cy="365907"/>
            </a:xfrm>
            <a:prstGeom prst="rect">
              <a:avLst/>
            </a:prstGeom>
            <a:solidFill>
              <a:schemeClr val="bg1"/>
            </a:solidFill>
            <a:ln w="9525">
              <a:noFill/>
              <a:miter lim="800000"/>
              <a:headEnd/>
              <a:tailEnd/>
            </a:ln>
            <a:effectLst>
              <a:outerShdw blurRad="50800" dist="38100" dir="2700000" algn="tl" rotWithShape="0">
                <a:prstClr val="black">
                  <a:alpha val="40000"/>
                </a:prstClr>
              </a:outerShdw>
            </a:effectLst>
          </p:spPr>
          <p:txBody>
            <a:bodyPr wrap="square">
              <a:spAutoFit/>
            </a:bodyPr>
            <a:lstStyle/>
            <a:p>
              <a:pPr algn="ctr">
                <a:spcBef>
                  <a:spcPct val="50000"/>
                </a:spcBef>
              </a:pPr>
              <a:r>
                <a:rPr lang="en-GB" altLang="de-DE" dirty="0">
                  <a:latin typeface="Arial" panose="020B0604020202020204" pitchFamily="34" charset="0"/>
                  <a:cs typeface="Arial" panose="020B0604020202020204" pitchFamily="34" charset="0"/>
                </a:rPr>
                <a:t>N=∞ members of the Population</a:t>
              </a:r>
            </a:p>
          </p:txBody>
        </p:sp>
        <p:sp>
          <p:nvSpPr>
            <p:cNvPr id="19" name="Rectangle 19"/>
            <p:cNvSpPr>
              <a:spLocks noChangeAspect="1" noChangeArrowheads="1"/>
            </p:cNvSpPr>
            <p:nvPr/>
          </p:nvSpPr>
          <p:spPr bwMode="auto">
            <a:xfrm rot="5400000">
              <a:off x="598828" y="2740912"/>
              <a:ext cx="239566" cy="241808"/>
            </a:xfrm>
            <a:prstGeom prst="rect">
              <a:avLst/>
            </a:prstGeom>
            <a:solidFill>
              <a:schemeClr val="bg2"/>
            </a:solidFill>
            <a:ln w="38100">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0" name="Rectangle 20"/>
            <p:cNvSpPr>
              <a:spLocks noChangeArrowheads="1"/>
            </p:cNvSpPr>
            <p:nvPr/>
          </p:nvSpPr>
          <p:spPr bwMode="auto">
            <a:xfrm rot="16200000">
              <a:off x="1145521" y="2677828"/>
              <a:ext cx="40515" cy="170688"/>
            </a:xfrm>
            <a:prstGeom prst="rect">
              <a:avLst/>
            </a:prstGeom>
            <a:noFill/>
            <a:ln w="19050">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1" name="Rectangle 21"/>
            <p:cNvSpPr>
              <a:spLocks noChangeArrowheads="1"/>
            </p:cNvSpPr>
            <p:nvPr/>
          </p:nvSpPr>
          <p:spPr bwMode="auto">
            <a:xfrm rot="16200000">
              <a:off x="1147299" y="2556275"/>
              <a:ext cx="40515" cy="172466"/>
            </a:xfrm>
            <a:prstGeom prst="rect">
              <a:avLst/>
            </a:prstGeom>
            <a:noFill/>
            <a:ln w="19050">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2" name="Rectangle 22"/>
            <p:cNvSpPr>
              <a:spLocks noChangeArrowheads="1"/>
            </p:cNvSpPr>
            <p:nvPr/>
          </p:nvSpPr>
          <p:spPr bwMode="auto">
            <a:xfrm rot="16200000">
              <a:off x="1145521" y="2797611"/>
              <a:ext cx="40515" cy="170688"/>
            </a:xfrm>
            <a:prstGeom prst="rect">
              <a:avLst/>
            </a:prstGeom>
            <a:noFill/>
            <a:ln w="19050">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3" name="Rectangle 23"/>
            <p:cNvSpPr>
              <a:spLocks noChangeArrowheads="1"/>
            </p:cNvSpPr>
            <p:nvPr/>
          </p:nvSpPr>
          <p:spPr bwMode="auto">
            <a:xfrm rot="16200000">
              <a:off x="1145521" y="2917394"/>
              <a:ext cx="40515" cy="170688"/>
            </a:xfrm>
            <a:prstGeom prst="rect">
              <a:avLst/>
            </a:prstGeom>
            <a:noFill/>
            <a:ln w="19050">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4" name="Rectangle 24"/>
            <p:cNvSpPr>
              <a:spLocks noChangeArrowheads="1"/>
            </p:cNvSpPr>
            <p:nvPr/>
          </p:nvSpPr>
          <p:spPr bwMode="auto">
            <a:xfrm rot="16200000">
              <a:off x="1147299" y="3035407"/>
              <a:ext cx="40515" cy="172466"/>
            </a:xfrm>
            <a:prstGeom prst="rect">
              <a:avLst/>
            </a:prstGeom>
            <a:noFill/>
            <a:ln w="19050">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cxnSp>
          <p:nvCxnSpPr>
            <p:cNvPr id="25" name="AutoShape 25"/>
            <p:cNvCxnSpPr>
              <a:cxnSpLocks noChangeShapeType="1"/>
              <a:stCxn id="19" idx="0"/>
              <a:endCxn id="21" idx="0"/>
            </p:cNvCxnSpPr>
            <p:nvPr/>
          </p:nvCxnSpPr>
          <p:spPr bwMode="auto">
            <a:xfrm flipV="1">
              <a:off x="860851" y="2645150"/>
              <a:ext cx="211582" cy="216666"/>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26" name="AutoShape 26"/>
            <p:cNvCxnSpPr>
              <a:cxnSpLocks noChangeShapeType="1"/>
              <a:stCxn id="19" idx="0"/>
              <a:endCxn id="20" idx="0"/>
            </p:cNvCxnSpPr>
            <p:nvPr/>
          </p:nvCxnSpPr>
          <p:spPr bwMode="auto">
            <a:xfrm flipV="1">
              <a:off x="860851" y="2763172"/>
              <a:ext cx="211582" cy="98645"/>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27" name="AutoShape 27"/>
            <p:cNvCxnSpPr>
              <a:cxnSpLocks noChangeShapeType="1"/>
              <a:stCxn id="19" idx="0"/>
              <a:endCxn id="22" idx="0"/>
            </p:cNvCxnSpPr>
            <p:nvPr/>
          </p:nvCxnSpPr>
          <p:spPr bwMode="auto">
            <a:xfrm>
              <a:off x="860851" y="2861816"/>
              <a:ext cx="211582" cy="21138"/>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28" name="AutoShape 28"/>
            <p:cNvCxnSpPr>
              <a:cxnSpLocks noChangeShapeType="1"/>
              <a:stCxn id="19" idx="0"/>
              <a:endCxn id="23" idx="0"/>
            </p:cNvCxnSpPr>
            <p:nvPr/>
          </p:nvCxnSpPr>
          <p:spPr bwMode="auto">
            <a:xfrm>
              <a:off x="860851" y="2861816"/>
              <a:ext cx="211582" cy="140921"/>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29" name="AutoShape 29"/>
            <p:cNvCxnSpPr>
              <a:cxnSpLocks noChangeShapeType="1"/>
              <a:stCxn id="19" idx="0"/>
              <a:endCxn id="24" idx="0"/>
            </p:cNvCxnSpPr>
            <p:nvPr/>
          </p:nvCxnSpPr>
          <p:spPr bwMode="auto">
            <a:xfrm>
              <a:off x="860851" y="2861816"/>
              <a:ext cx="211582" cy="262466"/>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grpSp>
          <p:nvGrpSpPr>
            <p:cNvPr id="30" name="Group 30"/>
            <p:cNvGrpSpPr>
              <a:grpSpLocks/>
            </p:cNvGrpSpPr>
            <p:nvPr/>
          </p:nvGrpSpPr>
          <p:grpSpPr bwMode="auto">
            <a:xfrm>
              <a:off x="1803191" y="2581736"/>
              <a:ext cx="604520" cy="600676"/>
              <a:chOff x="1018" y="1842"/>
              <a:chExt cx="340" cy="341"/>
            </a:xfrm>
            <a:effectLst>
              <a:outerShdw blurRad="50800" dist="38100" dir="2700000" algn="tl" rotWithShape="0">
                <a:prstClr val="black">
                  <a:alpha val="40000"/>
                </a:prstClr>
              </a:outerShdw>
            </a:effectLst>
          </p:grpSpPr>
          <p:sp>
            <p:nvSpPr>
              <p:cNvPr id="830" name="Rectangle 31"/>
              <p:cNvSpPr>
                <a:spLocks noChangeArrowheads="1"/>
              </p:cNvSpPr>
              <p:nvPr/>
            </p:nvSpPr>
            <p:spPr bwMode="auto">
              <a:xfrm>
                <a:off x="1018"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31" name="Rectangle 32"/>
              <p:cNvSpPr>
                <a:spLocks noChangeArrowheads="1"/>
              </p:cNvSpPr>
              <p:nvPr/>
            </p:nvSpPr>
            <p:spPr bwMode="auto">
              <a:xfrm>
                <a:off x="1018"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32" name="Rectangle 33"/>
              <p:cNvSpPr>
                <a:spLocks noChangeArrowheads="1"/>
              </p:cNvSpPr>
              <p:nvPr/>
            </p:nvSpPr>
            <p:spPr bwMode="auto">
              <a:xfrm>
                <a:off x="1018"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33" name="Rectangle 34"/>
              <p:cNvSpPr>
                <a:spLocks noChangeArrowheads="1"/>
              </p:cNvSpPr>
              <p:nvPr/>
            </p:nvSpPr>
            <p:spPr bwMode="auto">
              <a:xfrm>
                <a:off x="1018"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34" name="Rectangle 35"/>
              <p:cNvSpPr>
                <a:spLocks noChangeArrowheads="1"/>
              </p:cNvSpPr>
              <p:nvPr/>
            </p:nvSpPr>
            <p:spPr bwMode="auto">
              <a:xfrm>
                <a:off x="1018"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35" name="Rectangle 36"/>
              <p:cNvSpPr>
                <a:spLocks noChangeArrowheads="1"/>
              </p:cNvSpPr>
              <p:nvPr/>
            </p:nvSpPr>
            <p:spPr bwMode="auto">
              <a:xfrm>
                <a:off x="1086"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36" name="Rectangle 37"/>
              <p:cNvSpPr>
                <a:spLocks noChangeArrowheads="1"/>
              </p:cNvSpPr>
              <p:nvPr/>
            </p:nvSpPr>
            <p:spPr bwMode="auto">
              <a:xfrm>
                <a:off x="1086"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37" name="Rectangle 38"/>
              <p:cNvSpPr>
                <a:spLocks noChangeArrowheads="1"/>
              </p:cNvSpPr>
              <p:nvPr/>
            </p:nvSpPr>
            <p:spPr bwMode="auto">
              <a:xfrm>
                <a:off x="1086"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38" name="Rectangle 39"/>
              <p:cNvSpPr>
                <a:spLocks noChangeArrowheads="1"/>
              </p:cNvSpPr>
              <p:nvPr/>
            </p:nvSpPr>
            <p:spPr bwMode="auto">
              <a:xfrm>
                <a:off x="1086"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39" name="Rectangle 40"/>
              <p:cNvSpPr>
                <a:spLocks noChangeArrowheads="1"/>
              </p:cNvSpPr>
              <p:nvPr/>
            </p:nvSpPr>
            <p:spPr bwMode="auto">
              <a:xfrm>
                <a:off x="1086"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40" name="Rectangle 41"/>
              <p:cNvSpPr>
                <a:spLocks noChangeArrowheads="1"/>
              </p:cNvSpPr>
              <p:nvPr/>
            </p:nvSpPr>
            <p:spPr bwMode="auto">
              <a:xfrm>
                <a:off x="1154"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41" name="Rectangle 42"/>
              <p:cNvSpPr>
                <a:spLocks noChangeArrowheads="1"/>
              </p:cNvSpPr>
              <p:nvPr/>
            </p:nvSpPr>
            <p:spPr bwMode="auto">
              <a:xfrm>
                <a:off x="1154"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42" name="Rectangle 43"/>
              <p:cNvSpPr>
                <a:spLocks noChangeArrowheads="1"/>
              </p:cNvSpPr>
              <p:nvPr/>
            </p:nvSpPr>
            <p:spPr bwMode="auto">
              <a:xfrm>
                <a:off x="1154"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43" name="Rectangle 44"/>
              <p:cNvSpPr>
                <a:spLocks noChangeArrowheads="1"/>
              </p:cNvSpPr>
              <p:nvPr/>
            </p:nvSpPr>
            <p:spPr bwMode="auto">
              <a:xfrm>
                <a:off x="1154"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44" name="Rectangle 45"/>
              <p:cNvSpPr>
                <a:spLocks noChangeArrowheads="1"/>
              </p:cNvSpPr>
              <p:nvPr/>
            </p:nvSpPr>
            <p:spPr bwMode="auto">
              <a:xfrm>
                <a:off x="1154"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45" name="Rectangle 46"/>
              <p:cNvSpPr>
                <a:spLocks noChangeArrowheads="1"/>
              </p:cNvSpPr>
              <p:nvPr/>
            </p:nvSpPr>
            <p:spPr bwMode="auto">
              <a:xfrm>
                <a:off x="1222"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46" name="Rectangle 47"/>
              <p:cNvSpPr>
                <a:spLocks noChangeArrowheads="1"/>
              </p:cNvSpPr>
              <p:nvPr/>
            </p:nvSpPr>
            <p:spPr bwMode="auto">
              <a:xfrm>
                <a:off x="1222"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47" name="Rectangle 48"/>
              <p:cNvSpPr>
                <a:spLocks noChangeArrowheads="1"/>
              </p:cNvSpPr>
              <p:nvPr/>
            </p:nvSpPr>
            <p:spPr bwMode="auto">
              <a:xfrm>
                <a:off x="1222"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48" name="Rectangle 49"/>
              <p:cNvSpPr>
                <a:spLocks noChangeArrowheads="1"/>
              </p:cNvSpPr>
              <p:nvPr/>
            </p:nvSpPr>
            <p:spPr bwMode="auto">
              <a:xfrm>
                <a:off x="1222"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49" name="Rectangle 50"/>
              <p:cNvSpPr>
                <a:spLocks noChangeArrowheads="1"/>
              </p:cNvSpPr>
              <p:nvPr/>
            </p:nvSpPr>
            <p:spPr bwMode="auto">
              <a:xfrm>
                <a:off x="1222"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50" name="Rectangle 51"/>
              <p:cNvSpPr>
                <a:spLocks noChangeArrowheads="1"/>
              </p:cNvSpPr>
              <p:nvPr/>
            </p:nvSpPr>
            <p:spPr bwMode="auto">
              <a:xfrm>
                <a:off x="1290"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51" name="Rectangle 52"/>
              <p:cNvSpPr>
                <a:spLocks noChangeArrowheads="1"/>
              </p:cNvSpPr>
              <p:nvPr/>
            </p:nvSpPr>
            <p:spPr bwMode="auto">
              <a:xfrm>
                <a:off x="1290"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52" name="Rectangle 53"/>
              <p:cNvSpPr>
                <a:spLocks noChangeArrowheads="1"/>
              </p:cNvSpPr>
              <p:nvPr/>
            </p:nvSpPr>
            <p:spPr bwMode="auto">
              <a:xfrm>
                <a:off x="1290"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53" name="Rectangle 54"/>
              <p:cNvSpPr>
                <a:spLocks noChangeArrowheads="1"/>
              </p:cNvSpPr>
              <p:nvPr/>
            </p:nvSpPr>
            <p:spPr bwMode="auto">
              <a:xfrm>
                <a:off x="1290"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54" name="Rectangle 55"/>
              <p:cNvSpPr>
                <a:spLocks noChangeArrowheads="1"/>
              </p:cNvSpPr>
              <p:nvPr/>
            </p:nvSpPr>
            <p:spPr bwMode="auto">
              <a:xfrm>
                <a:off x="1290"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cxnSp>
          <p:nvCxnSpPr>
            <p:cNvPr id="31" name="AutoShape 56"/>
            <p:cNvCxnSpPr>
              <a:cxnSpLocks noChangeShapeType="1"/>
              <a:stCxn id="21" idx="2"/>
              <a:endCxn id="830" idx="1"/>
            </p:cNvCxnSpPr>
            <p:nvPr/>
          </p:nvCxnSpPr>
          <p:spPr bwMode="auto">
            <a:xfrm flipV="1">
              <a:off x="1266235" y="2641627"/>
              <a:ext cx="536956" cy="3523"/>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32" name="AutoShape 57"/>
            <p:cNvCxnSpPr>
              <a:cxnSpLocks noChangeShapeType="1"/>
              <a:stCxn id="20" idx="2"/>
              <a:endCxn id="831" idx="1"/>
            </p:cNvCxnSpPr>
            <p:nvPr/>
          </p:nvCxnSpPr>
          <p:spPr bwMode="auto">
            <a:xfrm>
              <a:off x="1264457" y="2763172"/>
              <a:ext cx="538734" cy="0"/>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33" name="AutoShape 58"/>
            <p:cNvCxnSpPr>
              <a:cxnSpLocks noChangeShapeType="1"/>
              <a:stCxn id="22" idx="2"/>
              <a:endCxn id="832" idx="1"/>
            </p:cNvCxnSpPr>
            <p:nvPr/>
          </p:nvCxnSpPr>
          <p:spPr bwMode="auto">
            <a:xfrm>
              <a:off x="1264457" y="2882955"/>
              <a:ext cx="538734" cy="0"/>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34" name="AutoShape 59"/>
            <p:cNvCxnSpPr>
              <a:cxnSpLocks noChangeShapeType="1"/>
              <a:stCxn id="23" idx="2"/>
              <a:endCxn id="833" idx="1"/>
            </p:cNvCxnSpPr>
            <p:nvPr/>
          </p:nvCxnSpPr>
          <p:spPr bwMode="auto">
            <a:xfrm>
              <a:off x="1264457" y="3002738"/>
              <a:ext cx="538734" cy="0"/>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35" name="AutoShape 60"/>
            <p:cNvCxnSpPr>
              <a:cxnSpLocks noChangeShapeType="1"/>
              <a:stCxn id="24" idx="2"/>
              <a:endCxn id="834" idx="1"/>
            </p:cNvCxnSpPr>
            <p:nvPr/>
          </p:nvCxnSpPr>
          <p:spPr bwMode="auto">
            <a:xfrm flipV="1">
              <a:off x="1266235" y="3122520"/>
              <a:ext cx="536956" cy="1762"/>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grpSp>
          <p:nvGrpSpPr>
            <p:cNvPr id="36" name="Group 61"/>
            <p:cNvGrpSpPr>
              <a:grpSpLocks/>
            </p:cNvGrpSpPr>
            <p:nvPr/>
          </p:nvGrpSpPr>
          <p:grpSpPr bwMode="auto">
            <a:xfrm>
              <a:off x="2654853" y="2581736"/>
              <a:ext cx="604520" cy="600676"/>
              <a:chOff x="1018" y="1842"/>
              <a:chExt cx="340" cy="341"/>
            </a:xfrm>
            <a:effectLst>
              <a:outerShdw blurRad="50800" dist="38100" dir="2700000" algn="tl" rotWithShape="0">
                <a:prstClr val="black">
                  <a:alpha val="40000"/>
                </a:prstClr>
              </a:outerShdw>
            </a:effectLst>
          </p:grpSpPr>
          <p:sp>
            <p:nvSpPr>
              <p:cNvPr id="805" name="Rectangle 62"/>
              <p:cNvSpPr>
                <a:spLocks noChangeArrowheads="1"/>
              </p:cNvSpPr>
              <p:nvPr/>
            </p:nvSpPr>
            <p:spPr bwMode="auto">
              <a:xfrm>
                <a:off x="1018"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06" name="Rectangle 63"/>
              <p:cNvSpPr>
                <a:spLocks noChangeArrowheads="1"/>
              </p:cNvSpPr>
              <p:nvPr/>
            </p:nvSpPr>
            <p:spPr bwMode="auto">
              <a:xfrm>
                <a:off x="1018"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07" name="Rectangle 64"/>
              <p:cNvSpPr>
                <a:spLocks noChangeArrowheads="1"/>
              </p:cNvSpPr>
              <p:nvPr/>
            </p:nvSpPr>
            <p:spPr bwMode="auto">
              <a:xfrm>
                <a:off x="1018"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08" name="Rectangle 65"/>
              <p:cNvSpPr>
                <a:spLocks noChangeArrowheads="1"/>
              </p:cNvSpPr>
              <p:nvPr/>
            </p:nvSpPr>
            <p:spPr bwMode="auto">
              <a:xfrm>
                <a:off x="1018"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09" name="Rectangle 66"/>
              <p:cNvSpPr>
                <a:spLocks noChangeArrowheads="1"/>
              </p:cNvSpPr>
              <p:nvPr/>
            </p:nvSpPr>
            <p:spPr bwMode="auto">
              <a:xfrm>
                <a:off x="1018"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10" name="Rectangle 67"/>
              <p:cNvSpPr>
                <a:spLocks noChangeArrowheads="1"/>
              </p:cNvSpPr>
              <p:nvPr/>
            </p:nvSpPr>
            <p:spPr bwMode="auto">
              <a:xfrm>
                <a:off x="1086"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11" name="Rectangle 68"/>
              <p:cNvSpPr>
                <a:spLocks noChangeArrowheads="1"/>
              </p:cNvSpPr>
              <p:nvPr/>
            </p:nvSpPr>
            <p:spPr bwMode="auto">
              <a:xfrm>
                <a:off x="1086"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12" name="Rectangle 69"/>
              <p:cNvSpPr>
                <a:spLocks noChangeArrowheads="1"/>
              </p:cNvSpPr>
              <p:nvPr/>
            </p:nvSpPr>
            <p:spPr bwMode="auto">
              <a:xfrm>
                <a:off x="1086"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13" name="Rectangle 70"/>
              <p:cNvSpPr>
                <a:spLocks noChangeArrowheads="1"/>
              </p:cNvSpPr>
              <p:nvPr/>
            </p:nvSpPr>
            <p:spPr bwMode="auto">
              <a:xfrm>
                <a:off x="1086"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14" name="Rectangle 71"/>
              <p:cNvSpPr>
                <a:spLocks noChangeArrowheads="1"/>
              </p:cNvSpPr>
              <p:nvPr/>
            </p:nvSpPr>
            <p:spPr bwMode="auto">
              <a:xfrm>
                <a:off x="1086"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15" name="Rectangle 72"/>
              <p:cNvSpPr>
                <a:spLocks noChangeArrowheads="1"/>
              </p:cNvSpPr>
              <p:nvPr/>
            </p:nvSpPr>
            <p:spPr bwMode="auto">
              <a:xfrm>
                <a:off x="1154"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16" name="Rectangle 73"/>
              <p:cNvSpPr>
                <a:spLocks noChangeArrowheads="1"/>
              </p:cNvSpPr>
              <p:nvPr/>
            </p:nvSpPr>
            <p:spPr bwMode="auto">
              <a:xfrm>
                <a:off x="1154"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17" name="Rectangle 74"/>
              <p:cNvSpPr>
                <a:spLocks noChangeArrowheads="1"/>
              </p:cNvSpPr>
              <p:nvPr/>
            </p:nvSpPr>
            <p:spPr bwMode="auto">
              <a:xfrm>
                <a:off x="1154"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18" name="Rectangle 75"/>
              <p:cNvSpPr>
                <a:spLocks noChangeArrowheads="1"/>
              </p:cNvSpPr>
              <p:nvPr/>
            </p:nvSpPr>
            <p:spPr bwMode="auto">
              <a:xfrm>
                <a:off x="1154"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19" name="Rectangle 76"/>
              <p:cNvSpPr>
                <a:spLocks noChangeArrowheads="1"/>
              </p:cNvSpPr>
              <p:nvPr/>
            </p:nvSpPr>
            <p:spPr bwMode="auto">
              <a:xfrm>
                <a:off x="1154"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20" name="Rectangle 77"/>
              <p:cNvSpPr>
                <a:spLocks noChangeArrowheads="1"/>
              </p:cNvSpPr>
              <p:nvPr/>
            </p:nvSpPr>
            <p:spPr bwMode="auto">
              <a:xfrm>
                <a:off x="1222"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21" name="Rectangle 78"/>
              <p:cNvSpPr>
                <a:spLocks noChangeArrowheads="1"/>
              </p:cNvSpPr>
              <p:nvPr/>
            </p:nvSpPr>
            <p:spPr bwMode="auto">
              <a:xfrm>
                <a:off x="1222"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22" name="Rectangle 79"/>
              <p:cNvSpPr>
                <a:spLocks noChangeArrowheads="1"/>
              </p:cNvSpPr>
              <p:nvPr/>
            </p:nvSpPr>
            <p:spPr bwMode="auto">
              <a:xfrm>
                <a:off x="1222"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23" name="Rectangle 80"/>
              <p:cNvSpPr>
                <a:spLocks noChangeArrowheads="1"/>
              </p:cNvSpPr>
              <p:nvPr/>
            </p:nvSpPr>
            <p:spPr bwMode="auto">
              <a:xfrm>
                <a:off x="1222"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24" name="Rectangle 81"/>
              <p:cNvSpPr>
                <a:spLocks noChangeArrowheads="1"/>
              </p:cNvSpPr>
              <p:nvPr/>
            </p:nvSpPr>
            <p:spPr bwMode="auto">
              <a:xfrm>
                <a:off x="1222"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25" name="Rectangle 82"/>
              <p:cNvSpPr>
                <a:spLocks noChangeArrowheads="1"/>
              </p:cNvSpPr>
              <p:nvPr/>
            </p:nvSpPr>
            <p:spPr bwMode="auto">
              <a:xfrm>
                <a:off x="1290"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26" name="Rectangle 83"/>
              <p:cNvSpPr>
                <a:spLocks noChangeArrowheads="1"/>
              </p:cNvSpPr>
              <p:nvPr/>
            </p:nvSpPr>
            <p:spPr bwMode="auto">
              <a:xfrm>
                <a:off x="1290"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27" name="Rectangle 84"/>
              <p:cNvSpPr>
                <a:spLocks noChangeArrowheads="1"/>
              </p:cNvSpPr>
              <p:nvPr/>
            </p:nvSpPr>
            <p:spPr bwMode="auto">
              <a:xfrm>
                <a:off x="1290"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28" name="Rectangle 85"/>
              <p:cNvSpPr>
                <a:spLocks noChangeArrowheads="1"/>
              </p:cNvSpPr>
              <p:nvPr/>
            </p:nvSpPr>
            <p:spPr bwMode="auto">
              <a:xfrm>
                <a:off x="1290"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29" name="Rectangle 86"/>
              <p:cNvSpPr>
                <a:spLocks noChangeArrowheads="1"/>
              </p:cNvSpPr>
              <p:nvPr/>
            </p:nvSpPr>
            <p:spPr bwMode="auto">
              <a:xfrm>
                <a:off x="1290"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grpSp>
          <p:nvGrpSpPr>
            <p:cNvPr id="37" name="Group 87"/>
            <p:cNvGrpSpPr>
              <a:grpSpLocks/>
            </p:cNvGrpSpPr>
            <p:nvPr/>
          </p:nvGrpSpPr>
          <p:grpSpPr bwMode="auto">
            <a:xfrm>
              <a:off x="3460287" y="2581736"/>
              <a:ext cx="604520" cy="600676"/>
              <a:chOff x="1018" y="1842"/>
              <a:chExt cx="340" cy="341"/>
            </a:xfrm>
            <a:effectLst>
              <a:outerShdw blurRad="50800" dist="38100" dir="2700000" algn="tl" rotWithShape="0">
                <a:prstClr val="black">
                  <a:alpha val="40000"/>
                </a:prstClr>
              </a:outerShdw>
            </a:effectLst>
          </p:grpSpPr>
          <p:sp>
            <p:nvSpPr>
              <p:cNvPr id="780" name="Rectangle 88"/>
              <p:cNvSpPr>
                <a:spLocks noChangeArrowheads="1"/>
              </p:cNvSpPr>
              <p:nvPr/>
            </p:nvSpPr>
            <p:spPr bwMode="auto">
              <a:xfrm>
                <a:off x="1018"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81" name="Rectangle 89"/>
              <p:cNvSpPr>
                <a:spLocks noChangeArrowheads="1"/>
              </p:cNvSpPr>
              <p:nvPr/>
            </p:nvSpPr>
            <p:spPr bwMode="auto">
              <a:xfrm>
                <a:off x="1018"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82" name="Rectangle 90"/>
              <p:cNvSpPr>
                <a:spLocks noChangeArrowheads="1"/>
              </p:cNvSpPr>
              <p:nvPr/>
            </p:nvSpPr>
            <p:spPr bwMode="auto">
              <a:xfrm>
                <a:off x="1018"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83" name="Rectangle 91"/>
              <p:cNvSpPr>
                <a:spLocks noChangeArrowheads="1"/>
              </p:cNvSpPr>
              <p:nvPr/>
            </p:nvSpPr>
            <p:spPr bwMode="auto">
              <a:xfrm>
                <a:off x="1018"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84" name="Rectangle 92"/>
              <p:cNvSpPr>
                <a:spLocks noChangeArrowheads="1"/>
              </p:cNvSpPr>
              <p:nvPr/>
            </p:nvSpPr>
            <p:spPr bwMode="auto">
              <a:xfrm>
                <a:off x="1018"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85" name="Rectangle 93"/>
              <p:cNvSpPr>
                <a:spLocks noChangeArrowheads="1"/>
              </p:cNvSpPr>
              <p:nvPr/>
            </p:nvSpPr>
            <p:spPr bwMode="auto">
              <a:xfrm>
                <a:off x="1086"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86" name="Rectangle 94"/>
              <p:cNvSpPr>
                <a:spLocks noChangeArrowheads="1"/>
              </p:cNvSpPr>
              <p:nvPr/>
            </p:nvSpPr>
            <p:spPr bwMode="auto">
              <a:xfrm>
                <a:off x="1086"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87" name="Rectangle 95"/>
              <p:cNvSpPr>
                <a:spLocks noChangeArrowheads="1"/>
              </p:cNvSpPr>
              <p:nvPr/>
            </p:nvSpPr>
            <p:spPr bwMode="auto">
              <a:xfrm>
                <a:off x="1086"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88" name="Rectangle 96"/>
              <p:cNvSpPr>
                <a:spLocks noChangeArrowheads="1"/>
              </p:cNvSpPr>
              <p:nvPr/>
            </p:nvSpPr>
            <p:spPr bwMode="auto">
              <a:xfrm>
                <a:off x="1086"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89" name="Rectangle 97"/>
              <p:cNvSpPr>
                <a:spLocks noChangeArrowheads="1"/>
              </p:cNvSpPr>
              <p:nvPr/>
            </p:nvSpPr>
            <p:spPr bwMode="auto">
              <a:xfrm>
                <a:off x="1086"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90" name="Rectangle 98"/>
              <p:cNvSpPr>
                <a:spLocks noChangeArrowheads="1"/>
              </p:cNvSpPr>
              <p:nvPr/>
            </p:nvSpPr>
            <p:spPr bwMode="auto">
              <a:xfrm>
                <a:off x="1154"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91" name="Rectangle 99"/>
              <p:cNvSpPr>
                <a:spLocks noChangeArrowheads="1"/>
              </p:cNvSpPr>
              <p:nvPr/>
            </p:nvSpPr>
            <p:spPr bwMode="auto">
              <a:xfrm>
                <a:off x="1154"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92" name="Rectangle 100"/>
              <p:cNvSpPr>
                <a:spLocks noChangeArrowheads="1"/>
              </p:cNvSpPr>
              <p:nvPr/>
            </p:nvSpPr>
            <p:spPr bwMode="auto">
              <a:xfrm>
                <a:off x="1154"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93" name="Rectangle 101"/>
              <p:cNvSpPr>
                <a:spLocks noChangeArrowheads="1"/>
              </p:cNvSpPr>
              <p:nvPr/>
            </p:nvSpPr>
            <p:spPr bwMode="auto">
              <a:xfrm>
                <a:off x="1154"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94" name="Rectangle 102"/>
              <p:cNvSpPr>
                <a:spLocks noChangeArrowheads="1"/>
              </p:cNvSpPr>
              <p:nvPr/>
            </p:nvSpPr>
            <p:spPr bwMode="auto">
              <a:xfrm>
                <a:off x="1154"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95" name="Rectangle 103"/>
              <p:cNvSpPr>
                <a:spLocks noChangeArrowheads="1"/>
              </p:cNvSpPr>
              <p:nvPr/>
            </p:nvSpPr>
            <p:spPr bwMode="auto">
              <a:xfrm>
                <a:off x="1222"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96" name="Rectangle 104"/>
              <p:cNvSpPr>
                <a:spLocks noChangeArrowheads="1"/>
              </p:cNvSpPr>
              <p:nvPr/>
            </p:nvSpPr>
            <p:spPr bwMode="auto">
              <a:xfrm>
                <a:off x="1222"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97" name="Rectangle 105"/>
              <p:cNvSpPr>
                <a:spLocks noChangeArrowheads="1"/>
              </p:cNvSpPr>
              <p:nvPr/>
            </p:nvSpPr>
            <p:spPr bwMode="auto">
              <a:xfrm>
                <a:off x="1222"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98" name="Rectangle 106"/>
              <p:cNvSpPr>
                <a:spLocks noChangeArrowheads="1"/>
              </p:cNvSpPr>
              <p:nvPr/>
            </p:nvSpPr>
            <p:spPr bwMode="auto">
              <a:xfrm>
                <a:off x="1222"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99" name="Rectangle 107"/>
              <p:cNvSpPr>
                <a:spLocks noChangeArrowheads="1"/>
              </p:cNvSpPr>
              <p:nvPr/>
            </p:nvSpPr>
            <p:spPr bwMode="auto">
              <a:xfrm>
                <a:off x="1222"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00" name="Rectangle 108"/>
              <p:cNvSpPr>
                <a:spLocks noChangeArrowheads="1"/>
              </p:cNvSpPr>
              <p:nvPr/>
            </p:nvSpPr>
            <p:spPr bwMode="auto">
              <a:xfrm>
                <a:off x="1290"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01" name="Rectangle 109"/>
              <p:cNvSpPr>
                <a:spLocks noChangeArrowheads="1"/>
              </p:cNvSpPr>
              <p:nvPr/>
            </p:nvSpPr>
            <p:spPr bwMode="auto">
              <a:xfrm>
                <a:off x="1290"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02" name="Rectangle 110"/>
              <p:cNvSpPr>
                <a:spLocks noChangeArrowheads="1"/>
              </p:cNvSpPr>
              <p:nvPr/>
            </p:nvSpPr>
            <p:spPr bwMode="auto">
              <a:xfrm>
                <a:off x="1290"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03" name="Rectangle 111"/>
              <p:cNvSpPr>
                <a:spLocks noChangeArrowheads="1"/>
              </p:cNvSpPr>
              <p:nvPr/>
            </p:nvSpPr>
            <p:spPr bwMode="auto">
              <a:xfrm>
                <a:off x="1290"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04" name="Rectangle 112"/>
              <p:cNvSpPr>
                <a:spLocks noChangeArrowheads="1"/>
              </p:cNvSpPr>
              <p:nvPr/>
            </p:nvSpPr>
            <p:spPr bwMode="auto">
              <a:xfrm>
                <a:off x="1290"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grpSp>
          <p:nvGrpSpPr>
            <p:cNvPr id="38" name="Group 113"/>
            <p:cNvGrpSpPr>
              <a:grpSpLocks/>
            </p:cNvGrpSpPr>
            <p:nvPr/>
          </p:nvGrpSpPr>
          <p:grpSpPr bwMode="auto">
            <a:xfrm>
              <a:off x="4267499" y="2581736"/>
              <a:ext cx="604520" cy="600676"/>
              <a:chOff x="1018" y="1842"/>
              <a:chExt cx="340" cy="341"/>
            </a:xfrm>
            <a:effectLst>
              <a:outerShdw blurRad="50800" dist="38100" dir="2700000" algn="tl" rotWithShape="0">
                <a:prstClr val="black">
                  <a:alpha val="40000"/>
                </a:prstClr>
              </a:outerShdw>
            </a:effectLst>
          </p:grpSpPr>
          <p:sp>
            <p:nvSpPr>
              <p:cNvPr id="755" name="Rectangle 114"/>
              <p:cNvSpPr>
                <a:spLocks noChangeArrowheads="1"/>
              </p:cNvSpPr>
              <p:nvPr/>
            </p:nvSpPr>
            <p:spPr bwMode="auto">
              <a:xfrm>
                <a:off x="1018"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56" name="Rectangle 115"/>
              <p:cNvSpPr>
                <a:spLocks noChangeArrowheads="1"/>
              </p:cNvSpPr>
              <p:nvPr/>
            </p:nvSpPr>
            <p:spPr bwMode="auto">
              <a:xfrm>
                <a:off x="1018"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57" name="Rectangle 116"/>
              <p:cNvSpPr>
                <a:spLocks noChangeArrowheads="1"/>
              </p:cNvSpPr>
              <p:nvPr/>
            </p:nvSpPr>
            <p:spPr bwMode="auto">
              <a:xfrm>
                <a:off x="1018"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58" name="Rectangle 117"/>
              <p:cNvSpPr>
                <a:spLocks noChangeArrowheads="1"/>
              </p:cNvSpPr>
              <p:nvPr/>
            </p:nvSpPr>
            <p:spPr bwMode="auto">
              <a:xfrm>
                <a:off x="1018"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59" name="Rectangle 118"/>
              <p:cNvSpPr>
                <a:spLocks noChangeArrowheads="1"/>
              </p:cNvSpPr>
              <p:nvPr/>
            </p:nvSpPr>
            <p:spPr bwMode="auto">
              <a:xfrm>
                <a:off x="1018"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60" name="Rectangle 119"/>
              <p:cNvSpPr>
                <a:spLocks noChangeArrowheads="1"/>
              </p:cNvSpPr>
              <p:nvPr/>
            </p:nvSpPr>
            <p:spPr bwMode="auto">
              <a:xfrm>
                <a:off x="1086"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61" name="Rectangle 120"/>
              <p:cNvSpPr>
                <a:spLocks noChangeArrowheads="1"/>
              </p:cNvSpPr>
              <p:nvPr/>
            </p:nvSpPr>
            <p:spPr bwMode="auto">
              <a:xfrm>
                <a:off x="1086"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62" name="Rectangle 121"/>
              <p:cNvSpPr>
                <a:spLocks noChangeArrowheads="1"/>
              </p:cNvSpPr>
              <p:nvPr/>
            </p:nvSpPr>
            <p:spPr bwMode="auto">
              <a:xfrm>
                <a:off x="1086"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63" name="Rectangle 122"/>
              <p:cNvSpPr>
                <a:spLocks noChangeArrowheads="1"/>
              </p:cNvSpPr>
              <p:nvPr/>
            </p:nvSpPr>
            <p:spPr bwMode="auto">
              <a:xfrm>
                <a:off x="1086"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64" name="Rectangle 123"/>
              <p:cNvSpPr>
                <a:spLocks noChangeArrowheads="1"/>
              </p:cNvSpPr>
              <p:nvPr/>
            </p:nvSpPr>
            <p:spPr bwMode="auto">
              <a:xfrm>
                <a:off x="1086"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65" name="Rectangle 124"/>
              <p:cNvSpPr>
                <a:spLocks noChangeArrowheads="1"/>
              </p:cNvSpPr>
              <p:nvPr/>
            </p:nvSpPr>
            <p:spPr bwMode="auto">
              <a:xfrm>
                <a:off x="1154"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66" name="Rectangle 125"/>
              <p:cNvSpPr>
                <a:spLocks noChangeArrowheads="1"/>
              </p:cNvSpPr>
              <p:nvPr/>
            </p:nvSpPr>
            <p:spPr bwMode="auto">
              <a:xfrm>
                <a:off x="1154"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67" name="Rectangle 126"/>
              <p:cNvSpPr>
                <a:spLocks noChangeArrowheads="1"/>
              </p:cNvSpPr>
              <p:nvPr/>
            </p:nvSpPr>
            <p:spPr bwMode="auto">
              <a:xfrm>
                <a:off x="1154"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68" name="Rectangle 127"/>
              <p:cNvSpPr>
                <a:spLocks noChangeArrowheads="1"/>
              </p:cNvSpPr>
              <p:nvPr/>
            </p:nvSpPr>
            <p:spPr bwMode="auto">
              <a:xfrm>
                <a:off x="1154"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69" name="Rectangle 128"/>
              <p:cNvSpPr>
                <a:spLocks noChangeArrowheads="1"/>
              </p:cNvSpPr>
              <p:nvPr/>
            </p:nvSpPr>
            <p:spPr bwMode="auto">
              <a:xfrm>
                <a:off x="1154"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70" name="Rectangle 129"/>
              <p:cNvSpPr>
                <a:spLocks noChangeArrowheads="1"/>
              </p:cNvSpPr>
              <p:nvPr/>
            </p:nvSpPr>
            <p:spPr bwMode="auto">
              <a:xfrm>
                <a:off x="1222"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71" name="Rectangle 130"/>
              <p:cNvSpPr>
                <a:spLocks noChangeArrowheads="1"/>
              </p:cNvSpPr>
              <p:nvPr/>
            </p:nvSpPr>
            <p:spPr bwMode="auto">
              <a:xfrm>
                <a:off x="1222"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72" name="Rectangle 131"/>
              <p:cNvSpPr>
                <a:spLocks noChangeArrowheads="1"/>
              </p:cNvSpPr>
              <p:nvPr/>
            </p:nvSpPr>
            <p:spPr bwMode="auto">
              <a:xfrm>
                <a:off x="1222"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73" name="Rectangle 132"/>
              <p:cNvSpPr>
                <a:spLocks noChangeArrowheads="1"/>
              </p:cNvSpPr>
              <p:nvPr/>
            </p:nvSpPr>
            <p:spPr bwMode="auto">
              <a:xfrm>
                <a:off x="1222"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74" name="Rectangle 133"/>
              <p:cNvSpPr>
                <a:spLocks noChangeArrowheads="1"/>
              </p:cNvSpPr>
              <p:nvPr/>
            </p:nvSpPr>
            <p:spPr bwMode="auto">
              <a:xfrm>
                <a:off x="1222"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75" name="Rectangle 134"/>
              <p:cNvSpPr>
                <a:spLocks noChangeArrowheads="1"/>
              </p:cNvSpPr>
              <p:nvPr/>
            </p:nvSpPr>
            <p:spPr bwMode="auto">
              <a:xfrm>
                <a:off x="1290"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76" name="Rectangle 135"/>
              <p:cNvSpPr>
                <a:spLocks noChangeArrowheads="1"/>
              </p:cNvSpPr>
              <p:nvPr/>
            </p:nvSpPr>
            <p:spPr bwMode="auto">
              <a:xfrm>
                <a:off x="1290"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77" name="Rectangle 136"/>
              <p:cNvSpPr>
                <a:spLocks noChangeArrowheads="1"/>
              </p:cNvSpPr>
              <p:nvPr/>
            </p:nvSpPr>
            <p:spPr bwMode="auto">
              <a:xfrm>
                <a:off x="1290"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78" name="Rectangle 137"/>
              <p:cNvSpPr>
                <a:spLocks noChangeArrowheads="1"/>
              </p:cNvSpPr>
              <p:nvPr/>
            </p:nvSpPr>
            <p:spPr bwMode="auto">
              <a:xfrm>
                <a:off x="1290"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79" name="Rectangle 138"/>
              <p:cNvSpPr>
                <a:spLocks noChangeArrowheads="1"/>
              </p:cNvSpPr>
              <p:nvPr/>
            </p:nvSpPr>
            <p:spPr bwMode="auto">
              <a:xfrm>
                <a:off x="1290"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grpSp>
          <p:nvGrpSpPr>
            <p:cNvPr id="39" name="Group 139"/>
            <p:cNvGrpSpPr>
              <a:grpSpLocks/>
            </p:cNvGrpSpPr>
            <p:nvPr/>
          </p:nvGrpSpPr>
          <p:grpSpPr bwMode="auto">
            <a:xfrm>
              <a:off x="5113827" y="2581736"/>
              <a:ext cx="604520" cy="600676"/>
              <a:chOff x="1018" y="1842"/>
              <a:chExt cx="340" cy="341"/>
            </a:xfrm>
            <a:effectLst>
              <a:outerShdw blurRad="50800" dist="38100" dir="2700000" algn="tl" rotWithShape="0">
                <a:prstClr val="black">
                  <a:alpha val="40000"/>
                </a:prstClr>
              </a:outerShdw>
            </a:effectLst>
          </p:grpSpPr>
          <p:sp>
            <p:nvSpPr>
              <p:cNvPr id="730" name="Rectangle 140"/>
              <p:cNvSpPr>
                <a:spLocks noChangeArrowheads="1"/>
              </p:cNvSpPr>
              <p:nvPr/>
            </p:nvSpPr>
            <p:spPr bwMode="auto">
              <a:xfrm>
                <a:off x="1018"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31" name="Rectangle 141"/>
              <p:cNvSpPr>
                <a:spLocks noChangeArrowheads="1"/>
              </p:cNvSpPr>
              <p:nvPr/>
            </p:nvSpPr>
            <p:spPr bwMode="auto">
              <a:xfrm>
                <a:off x="1018"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32" name="Rectangle 142"/>
              <p:cNvSpPr>
                <a:spLocks noChangeArrowheads="1"/>
              </p:cNvSpPr>
              <p:nvPr/>
            </p:nvSpPr>
            <p:spPr bwMode="auto">
              <a:xfrm>
                <a:off x="1018"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33" name="Rectangle 143"/>
              <p:cNvSpPr>
                <a:spLocks noChangeArrowheads="1"/>
              </p:cNvSpPr>
              <p:nvPr/>
            </p:nvSpPr>
            <p:spPr bwMode="auto">
              <a:xfrm>
                <a:off x="1018"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34" name="Rectangle 144"/>
              <p:cNvSpPr>
                <a:spLocks noChangeArrowheads="1"/>
              </p:cNvSpPr>
              <p:nvPr/>
            </p:nvSpPr>
            <p:spPr bwMode="auto">
              <a:xfrm>
                <a:off x="1018"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35" name="Rectangle 145"/>
              <p:cNvSpPr>
                <a:spLocks noChangeArrowheads="1"/>
              </p:cNvSpPr>
              <p:nvPr/>
            </p:nvSpPr>
            <p:spPr bwMode="auto">
              <a:xfrm>
                <a:off x="1086"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36" name="Rectangle 146"/>
              <p:cNvSpPr>
                <a:spLocks noChangeArrowheads="1"/>
              </p:cNvSpPr>
              <p:nvPr/>
            </p:nvSpPr>
            <p:spPr bwMode="auto">
              <a:xfrm>
                <a:off x="1086"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37" name="Rectangle 147"/>
              <p:cNvSpPr>
                <a:spLocks noChangeArrowheads="1"/>
              </p:cNvSpPr>
              <p:nvPr/>
            </p:nvSpPr>
            <p:spPr bwMode="auto">
              <a:xfrm>
                <a:off x="1086"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38" name="Rectangle 148"/>
              <p:cNvSpPr>
                <a:spLocks noChangeArrowheads="1"/>
              </p:cNvSpPr>
              <p:nvPr/>
            </p:nvSpPr>
            <p:spPr bwMode="auto">
              <a:xfrm>
                <a:off x="1086"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39" name="Rectangle 149"/>
              <p:cNvSpPr>
                <a:spLocks noChangeArrowheads="1"/>
              </p:cNvSpPr>
              <p:nvPr/>
            </p:nvSpPr>
            <p:spPr bwMode="auto">
              <a:xfrm>
                <a:off x="1086"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40" name="Rectangle 150"/>
              <p:cNvSpPr>
                <a:spLocks noChangeArrowheads="1"/>
              </p:cNvSpPr>
              <p:nvPr/>
            </p:nvSpPr>
            <p:spPr bwMode="auto">
              <a:xfrm>
                <a:off x="1154"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41" name="Rectangle 151"/>
              <p:cNvSpPr>
                <a:spLocks noChangeArrowheads="1"/>
              </p:cNvSpPr>
              <p:nvPr/>
            </p:nvSpPr>
            <p:spPr bwMode="auto">
              <a:xfrm>
                <a:off x="1154"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42" name="Rectangle 152"/>
              <p:cNvSpPr>
                <a:spLocks noChangeArrowheads="1"/>
              </p:cNvSpPr>
              <p:nvPr/>
            </p:nvSpPr>
            <p:spPr bwMode="auto">
              <a:xfrm>
                <a:off x="1154"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43" name="Rectangle 153"/>
              <p:cNvSpPr>
                <a:spLocks noChangeArrowheads="1"/>
              </p:cNvSpPr>
              <p:nvPr/>
            </p:nvSpPr>
            <p:spPr bwMode="auto">
              <a:xfrm>
                <a:off x="1154"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44" name="Rectangle 154"/>
              <p:cNvSpPr>
                <a:spLocks noChangeArrowheads="1"/>
              </p:cNvSpPr>
              <p:nvPr/>
            </p:nvSpPr>
            <p:spPr bwMode="auto">
              <a:xfrm>
                <a:off x="1154"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45" name="Rectangle 155"/>
              <p:cNvSpPr>
                <a:spLocks noChangeArrowheads="1"/>
              </p:cNvSpPr>
              <p:nvPr/>
            </p:nvSpPr>
            <p:spPr bwMode="auto">
              <a:xfrm>
                <a:off x="1222"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46" name="Rectangle 156"/>
              <p:cNvSpPr>
                <a:spLocks noChangeArrowheads="1"/>
              </p:cNvSpPr>
              <p:nvPr/>
            </p:nvSpPr>
            <p:spPr bwMode="auto">
              <a:xfrm>
                <a:off x="1222"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47" name="Rectangle 157"/>
              <p:cNvSpPr>
                <a:spLocks noChangeArrowheads="1"/>
              </p:cNvSpPr>
              <p:nvPr/>
            </p:nvSpPr>
            <p:spPr bwMode="auto">
              <a:xfrm>
                <a:off x="1222"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48" name="Rectangle 158"/>
              <p:cNvSpPr>
                <a:spLocks noChangeArrowheads="1"/>
              </p:cNvSpPr>
              <p:nvPr/>
            </p:nvSpPr>
            <p:spPr bwMode="auto">
              <a:xfrm>
                <a:off x="1222"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49" name="Rectangle 159"/>
              <p:cNvSpPr>
                <a:spLocks noChangeArrowheads="1"/>
              </p:cNvSpPr>
              <p:nvPr/>
            </p:nvSpPr>
            <p:spPr bwMode="auto">
              <a:xfrm>
                <a:off x="1222"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50" name="Rectangle 160"/>
              <p:cNvSpPr>
                <a:spLocks noChangeArrowheads="1"/>
              </p:cNvSpPr>
              <p:nvPr/>
            </p:nvSpPr>
            <p:spPr bwMode="auto">
              <a:xfrm>
                <a:off x="1290"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51" name="Rectangle 161"/>
              <p:cNvSpPr>
                <a:spLocks noChangeArrowheads="1"/>
              </p:cNvSpPr>
              <p:nvPr/>
            </p:nvSpPr>
            <p:spPr bwMode="auto">
              <a:xfrm>
                <a:off x="1290"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52" name="Rectangle 162"/>
              <p:cNvSpPr>
                <a:spLocks noChangeArrowheads="1"/>
              </p:cNvSpPr>
              <p:nvPr/>
            </p:nvSpPr>
            <p:spPr bwMode="auto">
              <a:xfrm>
                <a:off x="1290"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53" name="Rectangle 163"/>
              <p:cNvSpPr>
                <a:spLocks noChangeArrowheads="1"/>
              </p:cNvSpPr>
              <p:nvPr/>
            </p:nvSpPr>
            <p:spPr bwMode="auto">
              <a:xfrm>
                <a:off x="1290"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54" name="Rectangle 164"/>
              <p:cNvSpPr>
                <a:spLocks noChangeArrowheads="1"/>
              </p:cNvSpPr>
              <p:nvPr/>
            </p:nvSpPr>
            <p:spPr bwMode="auto">
              <a:xfrm>
                <a:off x="1290"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sp>
          <p:nvSpPr>
            <p:cNvPr id="40" name="Rectangle 165"/>
            <p:cNvSpPr>
              <a:spLocks noChangeArrowheads="1"/>
            </p:cNvSpPr>
            <p:nvPr/>
          </p:nvSpPr>
          <p:spPr bwMode="auto">
            <a:xfrm>
              <a:off x="1726737" y="2502468"/>
              <a:ext cx="4032504" cy="3995111"/>
            </a:xfrm>
            <a:prstGeom prst="rect">
              <a:avLst/>
            </a:prstGeom>
            <a:noFill/>
            <a:ln w="9525">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cxnSp>
          <p:nvCxnSpPr>
            <p:cNvPr id="41" name="AutoShape 166"/>
            <p:cNvCxnSpPr>
              <a:cxnSpLocks noChangeShapeType="1"/>
              <a:stCxn id="725" idx="3"/>
              <a:endCxn id="605" idx="1"/>
            </p:cNvCxnSpPr>
            <p:nvPr/>
          </p:nvCxnSpPr>
          <p:spPr bwMode="auto">
            <a:xfrm>
              <a:off x="2407711" y="3480108"/>
              <a:ext cx="2706116" cy="0"/>
            </a:xfrm>
            <a:prstGeom prst="straightConnector1">
              <a:avLst/>
            </a:prstGeom>
            <a:noFill/>
            <a:ln w="9525">
              <a:solidFill>
                <a:schemeClr val="tx1"/>
              </a:solidFill>
              <a:round/>
              <a:headEnd/>
              <a:tailEnd/>
            </a:ln>
            <a:effectLst>
              <a:outerShdw blurRad="50800" dist="38100" dir="2700000" algn="tl" rotWithShape="0">
                <a:prstClr val="black">
                  <a:alpha val="40000"/>
                </a:prstClr>
              </a:outerShdw>
            </a:effectLst>
          </p:spPr>
        </p:cxnSp>
        <p:cxnSp>
          <p:nvCxnSpPr>
            <p:cNvPr id="42" name="AutoShape 167"/>
            <p:cNvCxnSpPr>
              <a:cxnSpLocks noChangeShapeType="1"/>
              <a:stCxn id="726" idx="3"/>
              <a:endCxn id="606" idx="1"/>
            </p:cNvCxnSpPr>
            <p:nvPr/>
          </p:nvCxnSpPr>
          <p:spPr bwMode="auto">
            <a:xfrm>
              <a:off x="2407711" y="3601652"/>
              <a:ext cx="2706116" cy="0"/>
            </a:xfrm>
            <a:prstGeom prst="straightConnector1">
              <a:avLst/>
            </a:prstGeom>
            <a:noFill/>
            <a:ln w="9525">
              <a:solidFill>
                <a:schemeClr val="tx1"/>
              </a:solidFill>
              <a:round/>
              <a:headEnd/>
              <a:tailEnd/>
            </a:ln>
            <a:effectLst>
              <a:outerShdw blurRad="50800" dist="38100" dir="2700000" algn="tl" rotWithShape="0">
                <a:prstClr val="black">
                  <a:alpha val="40000"/>
                </a:prstClr>
              </a:outerShdw>
            </a:effectLst>
          </p:spPr>
        </p:cxnSp>
        <p:cxnSp>
          <p:nvCxnSpPr>
            <p:cNvPr id="43" name="AutoShape 168"/>
            <p:cNvCxnSpPr>
              <a:cxnSpLocks noChangeShapeType="1"/>
              <a:stCxn id="727" idx="3"/>
              <a:endCxn id="607" idx="1"/>
            </p:cNvCxnSpPr>
            <p:nvPr/>
          </p:nvCxnSpPr>
          <p:spPr bwMode="auto">
            <a:xfrm>
              <a:off x="2407711" y="3721435"/>
              <a:ext cx="2706116" cy="0"/>
            </a:xfrm>
            <a:prstGeom prst="straightConnector1">
              <a:avLst/>
            </a:prstGeom>
            <a:noFill/>
            <a:ln w="9525">
              <a:solidFill>
                <a:schemeClr val="tx1"/>
              </a:solidFill>
              <a:round/>
              <a:headEnd/>
              <a:tailEnd/>
            </a:ln>
            <a:effectLst>
              <a:outerShdw blurRad="50800" dist="38100" dir="2700000" algn="tl" rotWithShape="0">
                <a:prstClr val="black">
                  <a:alpha val="40000"/>
                </a:prstClr>
              </a:outerShdw>
            </a:effectLst>
          </p:spPr>
        </p:cxnSp>
        <p:cxnSp>
          <p:nvCxnSpPr>
            <p:cNvPr id="44" name="AutoShape 169"/>
            <p:cNvCxnSpPr>
              <a:cxnSpLocks noChangeShapeType="1"/>
              <a:stCxn id="728" idx="3"/>
              <a:endCxn id="608" idx="1"/>
            </p:cNvCxnSpPr>
            <p:nvPr/>
          </p:nvCxnSpPr>
          <p:spPr bwMode="auto">
            <a:xfrm>
              <a:off x="2407711" y="3841217"/>
              <a:ext cx="2706116" cy="0"/>
            </a:xfrm>
            <a:prstGeom prst="straightConnector1">
              <a:avLst/>
            </a:prstGeom>
            <a:noFill/>
            <a:ln w="9525">
              <a:solidFill>
                <a:schemeClr val="tx1"/>
              </a:solidFill>
              <a:round/>
              <a:headEnd/>
              <a:tailEnd/>
            </a:ln>
            <a:effectLst>
              <a:outerShdw blurRad="50800" dist="38100" dir="2700000" algn="tl" rotWithShape="0">
                <a:prstClr val="black">
                  <a:alpha val="40000"/>
                </a:prstClr>
              </a:outerShdw>
            </a:effectLst>
          </p:spPr>
        </p:cxnSp>
        <p:cxnSp>
          <p:nvCxnSpPr>
            <p:cNvPr id="45" name="AutoShape 170"/>
            <p:cNvCxnSpPr>
              <a:cxnSpLocks noChangeShapeType="1"/>
              <a:stCxn id="729" idx="3"/>
              <a:endCxn id="609" idx="1"/>
            </p:cNvCxnSpPr>
            <p:nvPr/>
          </p:nvCxnSpPr>
          <p:spPr bwMode="auto">
            <a:xfrm>
              <a:off x="2407711" y="3961000"/>
              <a:ext cx="2706116" cy="0"/>
            </a:xfrm>
            <a:prstGeom prst="straightConnector1">
              <a:avLst/>
            </a:prstGeom>
            <a:noFill/>
            <a:ln w="9525">
              <a:solidFill>
                <a:schemeClr val="tx1"/>
              </a:solidFill>
              <a:round/>
              <a:headEnd/>
              <a:tailEnd/>
            </a:ln>
            <a:effectLst>
              <a:outerShdw blurRad="50800" dist="38100" dir="2700000" algn="tl" rotWithShape="0">
                <a:prstClr val="black">
                  <a:alpha val="40000"/>
                </a:prstClr>
              </a:outerShdw>
            </a:effectLst>
          </p:spPr>
        </p:cxnSp>
        <p:sp>
          <p:nvSpPr>
            <p:cNvPr id="46" name="Rectangle 171"/>
            <p:cNvSpPr>
              <a:spLocks noChangeAspect="1" noChangeArrowheads="1"/>
            </p:cNvSpPr>
            <p:nvPr/>
          </p:nvSpPr>
          <p:spPr bwMode="auto">
            <a:xfrm rot="5400000">
              <a:off x="598828" y="3579393"/>
              <a:ext cx="239566" cy="241808"/>
            </a:xfrm>
            <a:prstGeom prst="rect">
              <a:avLst/>
            </a:prstGeom>
            <a:solidFill>
              <a:schemeClr val="bg2"/>
            </a:solidFill>
            <a:ln w="38100">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7" name="Rectangle 172"/>
            <p:cNvSpPr>
              <a:spLocks noChangeArrowheads="1"/>
            </p:cNvSpPr>
            <p:nvPr/>
          </p:nvSpPr>
          <p:spPr bwMode="auto">
            <a:xfrm rot="16200000">
              <a:off x="1145521" y="3516308"/>
              <a:ext cx="40515" cy="170688"/>
            </a:xfrm>
            <a:prstGeom prst="rect">
              <a:avLst/>
            </a:prstGeom>
            <a:noFill/>
            <a:ln w="19050">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8" name="Rectangle 173"/>
            <p:cNvSpPr>
              <a:spLocks noChangeArrowheads="1"/>
            </p:cNvSpPr>
            <p:nvPr/>
          </p:nvSpPr>
          <p:spPr bwMode="auto">
            <a:xfrm rot="16200000">
              <a:off x="1147299" y="3394755"/>
              <a:ext cx="40515" cy="172466"/>
            </a:xfrm>
            <a:prstGeom prst="rect">
              <a:avLst/>
            </a:prstGeom>
            <a:noFill/>
            <a:ln w="19050">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9" name="Rectangle 174"/>
            <p:cNvSpPr>
              <a:spLocks noChangeArrowheads="1"/>
            </p:cNvSpPr>
            <p:nvPr/>
          </p:nvSpPr>
          <p:spPr bwMode="auto">
            <a:xfrm rot="16200000">
              <a:off x="1145521" y="3636091"/>
              <a:ext cx="40515" cy="170688"/>
            </a:xfrm>
            <a:prstGeom prst="rect">
              <a:avLst/>
            </a:prstGeom>
            <a:noFill/>
            <a:ln w="19050">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0" name="Rectangle 175"/>
            <p:cNvSpPr>
              <a:spLocks noChangeArrowheads="1"/>
            </p:cNvSpPr>
            <p:nvPr/>
          </p:nvSpPr>
          <p:spPr bwMode="auto">
            <a:xfrm rot="16200000">
              <a:off x="1145521" y="3755873"/>
              <a:ext cx="40515" cy="170688"/>
            </a:xfrm>
            <a:prstGeom prst="rect">
              <a:avLst/>
            </a:prstGeom>
            <a:noFill/>
            <a:ln w="19050">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1" name="Rectangle 176"/>
            <p:cNvSpPr>
              <a:spLocks noChangeArrowheads="1"/>
            </p:cNvSpPr>
            <p:nvPr/>
          </p:nvSpPr>
          <p:spPr bwMode="auto">
            <a:xfrm rot="16200000">
              <a:off x="1147299" y="3873886"/>
              <a:ext cx="40515" cy="172466"/>
            </a:xfrm>
            <a:prstGeom prst="rect">
              <a:avLst/>
            </a:prstGeom>
            <a:noFill/>
            <a:ln w="19050">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cxnSp>
          <p:nvCxnSpPr>
            <p:cNvPr id="52" name="AutoShape 177"/>
            <p:cNvCxnSpPr>
              <a:cxnSpLocks noChangeShapeType="1"/>
              <a:stCxn id="46" idx="0"/>
              <a:endCxn id="48" idx="0"/>
            </p:cNvCxnSpPr>
            <p:nvPr/>
          </p:nvCxnSpPr>
          <p:spPr bwMode="auto">
            <a:xfrm flipV="1">
              <a:off x="860851" y="3483631"/>
              <a:ext cx="211582" cy="216666"/>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53" name="AutoShape 178"/>
            <p:cNvCxnSpPr>
              <a:cxnSpLocks noChangeShapeType="1"/>
              <a:stCxn id="46" idx="0"/>
              <a:endCxn id="47" idx="0"/>
            </p:cNvCxnSpPr>
            <p:nvPr/>
          </p:nvCxnSpPr>
          <p:spPr bwMode="auto">
            <a:xfrm flipV="1">
              <a:off x="860851" y="3601652"/>
              <a:ext cx="211582" cy="98645"/>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54" name="AutoShape 179"/>
            <p:cNvCxnSpPr>
              <a:cxnSpLocks noChangeShapeType="1"/>
              <a:stCxn id="46" idx="0"/>
              <a:endCxn id="49" idx="0"/>
            </p:cNvCxnSpPr>
            <p:nvPr/>
          </p:nvCxnSpPr>
          <p:spPr bwMode="auto">
            <a:xfrm>
              <a:off x="860851" y="3700297"/>
              <a:ext cx="211582" cy="21138"/>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55" name="AutoShape 180"/>
            <p:cNvCxnSpPr>
              <a:cxnSpLocks noChangeShapeType="1"/>
              <a:stCxn id="46" idx="0"/>
              <a:endCxn id="50" idx="0"/>
            </p:cNvCxnSpPr>
            <p:nvPr/>
          </p:nvCxnSpPr>
          <p:spPr bwMode="auto">
            <a:xfrm>
              <a:off x="860851" y="3700297"/>
              <a:ext cx="211582" cy="140921"/>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56" name="AutoShape 181"/>
            <p:cNvCxnSpPr>
              <a:cxnSpLocks noChangeShapeType="1"/>
              <a:stCxn id="46" idx="0"/>
              <a:endCxn id="51" idx="0"/>
            </p:cNvCxnSpPr>
            <p:nvPr/>
          </p:nvCxnSpPr>
          <p:spPr bwMode="auto">
            <a:xfrm>
              <a:off x="860851" y="3700297"/>
              <a:ext cx="211582" cy="262466"/>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grpSp>
          <p:nvGrpSpPr>
            <p:cNvPr id="57" name="Group 182"/>
            <p:cNvGrpSpPr>
              <a:grpSpLocks/>
            </p:cNvGrpSpPr>
            <p:nvPr/>
          </p:nvGrpSpPr>
          <p:grpSpPr bwMode="auto">
            <a:xfrm>
              <a:off x="1803191" y="3420216"/>
              <a:ext cx="604520" cy="600676"/>
              <a:chOff x="1018" y="1842"/>
              <a:chExt cx="340" cy="341"/>
            </a:xfrm>
            <a:effectLst>
              <a:outerShdw blurRad="50800" dist="38100" dir="2700000" algn="tl" rotWithShape="0">
                <a:prstClr val="black">
                  <a:alpha val="40000"/>
                </a:prstClr>
              </a:outerShdw>
            </a:effectLst>
          </p:grpSpPr>
          <p:sp>
            <p:nvSpPr>
              <p:cNvPr id="705" name="Rectangle 183"/>
              <p:cNvSpPr>
                <a:spLocks noChangeArrowheads="1"/>
              </p:cNvSpPr>
              <p:nvPr/>
            </p:nvSpPr>
            <p:spPr bwMode="auto">
              <a:xfrm>
                <a:off x="1018"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06" name="Rectangle 184"/>
              <p:cNvSpPr>
                <a:spLocks noChangeArrowheads="1"/>
              </p:cNvSpPr>
              <p:nvPr/>
            </p:nvSpPr>
            <p:spPr bwMode="auto">
              <a:xfrm>
                <a:off x="1018"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07" name="Rectangle 185"/>
              <p:cNvSpPr>
                <a:spLocks noChangeArrowheads="1"/>
              </p:cNvSpPr>
              <p:nvPr/>
            </p:nvSpPr>
            <p:spPr bwMode="auto">
              <a:xfrm>
                <a:off x="1018"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08" name="Rectangle 186"/>
              <p:cNvSpPr>
                <a:spLocks noChangeArrowheads="1"/>
              </p:cNvSpPr>
              <p:nvPr/>
            </p:nvSpPr>
            <p:spPr bwMode="auto">
              <a:xfrm>
                <a:off x="1018"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09" name="Rectangle 187"/>
              <p:cNvSpPr>
                <a:spLocks noChangeArrowheads="1"/>
              </p:cNvSpPr>
              <p:nvPr/>
            </p:nvSpPr>
            <p:spPr bwMode="auto">
              <a:xfrm>
                <a:off x="1018"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10" name="Rectangle 188"/>
              <p:cNvSpPr>
                <a:spLocks noChangeArrowheads="1"/>
              </p:cNvSpPr>
              <p:nvPr/>
            </p:nvSpPr>
            <p:spPr bwMode="auto">
              <a:xfrm>
                <a:off x="1086"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11" name="Rectangle 189"/>
              <p:cNvSpPr>
                <a:spLocks noChangeArrowheads="1"/>
              </p:cNvSpPr>
              <p:nvPr/>
            </p:nvSpPr>
            <p:spPr bwMode="auto">
              <a:xfrm>
                <a:off x="1086"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12" name="Rectangle 190"/>
              <p:cNvSpPr>
                <a:spLocks noChangeArrowheads="1"/>
              </p:cNvSpPr>
              <p:nvPr/>
            </p:nvSpPr>
            <p:spPr bwMode="auto">
              <a:xfrm>
                <a:off x="1086"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13" name="Rectangle 191"/>
              <p:cNvSpPr>
                <a:spLocks noChangeArrowheads="1"/>
              </p:cNvSpPr>
              <p:nvPr/>
            </p:nvSpPr>
            <p:spPr bwMode="auto">
              <a:xfrm>
                <a:off x="1086"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14" name="Rectangle 192"/>
              <p:cNvSpPr>
                <a:spLocks noChangeArrowheads="1"/>
              </p:cNvSpPr>
              <p:nvPr/>
            </p:nvSpPr>
            <p:spPr bwMode="auto">
              <a:xfrm>
                <a:off x="1086"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15" name="Rectangle 193"/>
              <p:cNvSpPr>
                <a:spLocks noChangeArrowheads="1"/>
              </p:cNvSpPr>
              <p:nvPr/>
            </p:nvSpPr>
            <p:spPr bwMode="auto">
              <a:xfrm>
                <a:off x="1154"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16" name="Rectangle 194"/>
              <p:cNvSpPr>
                <a:spLocks noChangeArrowheads="1"/>
              </p:cNvSpPr>
              <p:nvPr/>
            </p:nvSpPr>
            <p:spPr bwMode="auto">
              <a:xfrm>
                <a:off x="1154"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17" name="Rectangle 195"/>
              <p:cNvSpPr>
                <a:spLocks noChangeArrowheads="1"/>
              </p:cNvSpPr>
              <p:nvPr/>
            </p:nvSpPr>
            <p:spPr bwMode="auto">
              <a:xfrm>
                <a:off x="1154"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18" name="Rectangle 196"/>
              <p:cNvSpPr>
                <a:spLocks noChangeArrowheads="1"/>
              </p:cNvSpPr>
              <p:nvPr/>
            </p:nvSpPr>
            <p:spPr bwMode="auto">
              <a:xfrm>
                <a:off x="1154"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19" name="Rectangle 197"/>
              <p:cNvSpPr>
                <a:spLocks noChangeArrowheads="1"/>
              </p:cNvSpPr>
              <p:nvPr/>
            </p:nvSpPr>
            <p:spPr bwMode="auto">
              <a:xfrm>
                <a:off x="1154"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20" name="Rectangle 198"/>
              <p:cNvSpPr>
                <a:spLocks noChangeArrowheads="1"/>
              </p:cNvSpPr>
              <p:nvPr/>
            </p:nvSpPr>
            <p:spPr bwMode="auto">
              <a:xfrm>
                <a:off x="1222"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21" name="Rectangle 199"/>
              <p:cNvSpPr>
                <a:spLocks noChangeArrowheads="1"/>
              </p:cNvSpPr>
              <p:nvPr/>
            </p:nvSpPr>
            <p:spPr bwMode="auto">
              <a:xfrm>
                <a:off x="1222"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22" name="Rectangle 200"/>
              <p:cNvSpPr>
                <a:spLocks noChangeArrowheads="1"/>
              </p:cNvSpPr>
              <p:nvPr/>
            </p:nvSpPr>
            <p:spPr bwMode="auto">
              <a:xfrm>
                <a:off x="1222"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23" name="Rectangle 201"/>
              <p:cNvSpPr>
                <a:spLocks noChangeArrowheads="1"/>
              </p:cNvSpPr>
              <p:nvPr/>
            </p:nvSpPr>
            <p:spPr bwMode="auto">
              <a:xfrm>
                <a:off x="1222"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24" name="Rectangle 202"/>
              <p:cNvSpPr>
                <a:spLocks noChangeArrowheads="1"/>
              </p:cNvSpPr>
              <p:nvPr/>
            </p:nvSpPr>
            <p:spPr bwMode="auto">
              <a:xfrm>
                <a:off x="1222"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25" name="Rectangle 203"/>
              <p:cNvSpPr>
                <a:spLocks noChangeArrowheads="1"/>
              </p:cNvSpPr>
              <p:nvPr/>
            </p:nvSpPr>
            <p:spPr bwMode="auto">
              <a:xfrm>
                <a:off x="1290"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26" name="Rectangle 204"/>
              <p:cNvSpPr>
                <a:spLocks noChangeArrowheads="1"/>
              </p:cNvSpPr>
              <p:nvPr/>
            </p:nvSpPr>
            <p:spPr bwMode="auto">
              <a:xfrm>
                <a:off x="1290"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27" name="Rectangle 205"/>
              <p:cNvSpPr>
                <a:spLocks noChangeArrowheads="1"/>
              </p:cNvSpPr>
              <p:nvPr/>
            </p:nvSpPr>
            <p:spPr bwMode="auto">
              <a:xfrm>
                <a:off x="1290"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28" name="Rectangle 206"/>
              <p:cNvSpPr>
                <a:spLocks noChangeArrowheads="1"/>
              </p:cNvSpPr>
              <p:nvPr/>
            </p:nvSpPr>
            <p:spPr bwMode="auto">
              <a:xfrm>
                <a:off x="1290"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29" name="Rectangle 207"/>
              <p:cNvSpPr>
                <a:spLocks noChangeArrowheads="1"/>
              </p:cNvSpPr>
              <p:nvPr/>
            </p:nvSpPr>
            <p:spPr bwMode="auto">
              <a:xfrm>
                <a:off x="1290"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cxnSp>
          <p:nvCxnSpPr>
            <p:cNvPr id="58" name="AutoShape 208"/>
            <p:cNvCxnSpPr>
              <a:cxnSpLocks noChangeShapeType="1"/>
              <a:stCxn id="48" idx="2"/>
              <a:endCxn id="705" idx="1"/>
            </p:cNvCxnSpPr>
            <p:nvPr/>
          </p:nvCxnSpPr>
          <p:spPr bwMode="auto">
            <a:xfrm flipV="1">
              <a:off x="1266235" y="3480108"/>
              <a:ext cx="536956" cy="3523"/>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59" name="AutoShape 209"/>
            <p:cNvCxnSpPr>
              <a:cxnSpLocks noChangeShapeType="1"/>
              <a:stCxn id="47" idx="2"/>
              <a:endCxn id="706" idx="1"/>
            </p:cNvCxnSpPr>
            <p:nvPr/>
          </p:nvCxnSpPr>
          <p:spPr bwMode="auto">
            <a:xfrm>
              <a:off x="1264457" y="3601652"/>
              <a:ext cx="538734" cy="0"/>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60" name="AutoShape 210"/>
            <p:cNvCxnSpPr>
              <a:cxnSpLocks noChangeShapeType="1"/>
              <a:stCxn id="49" idx="2"/>
              <a:endCxn id="707" idx="1"/>
            </p:cNvCxnSpPr>
            <p:nvPr/>
          </p:nvCxnSpPr>
          <p:spPr bwMode="auto">
            <a:xfrm>
              <a:off x="1264457" y="3721435"/>
              <a:ext cx="538734" cy="0"/>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61" name="AutoShape 211"/>
            <p:cNvCxnSpPr>
              <a:cxnSpLocks noChangeShapeType="1"/>
              <a:stCxn id="50" idx="2"/>
              <a:endCxn id="708" idx="1"/>
            </p:cNvCxnSpPr>
            <p:nvPr/>
          </p:nvCxnSpPr>
          <p:spPr bwMode="auto">
            <a:xfrm>
              <a:off x="1264457" y="3841217"/>
              <a:ext cx="538734" cy="0"/>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62" name="AutoShape 212"/>
            <p:cNvCxnSpPr>
              <a:cxnSpLocks noChangeShapeType="1"/>
              <a:stCxn id="51" idx="2"/>
              <a:endCxn id="709" idx="1"/>
            </p:cNvCxnSpPr>
            <p:nvPr/>
          </p:nvCxnSpPr>
          <p:spPr bwMode="auto">
            <a:xfrm flipV="1">
              <a:off x="1266235" y="3961000"/>
              <a:ext cx="536956" cy="1762"/>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grpSp>
          <p:nvGrpSpPr>
            <p:cNvPr id="63" name="Group 213"/>
            <p:cNvGrpSpPr>
              <a:grpSpLocks/>
            </p:cNvGrpSpPr>
            <p:nvPr/>
          </p:nvGrpSpPr>
          <p:grpSpPr bwMode="auto">
            <a:xfrm>
              <a:off x="2654853" y="3420216"/>
              <a:ext cx="604520" cy="600676"/>
              <a:chOff x="1018" y="1842"/>
              <a:chExt cx="340" cy="341"/>
            </a:xfrm>
            <a:effectLst>
              <a:outerShdw blurRad="50800" dist="38100" dir="2700000" algn="tl" rotWithShape="0">
                <a:prstClr val="black">
                  <a:alpha val="40000"/>
                </a:prstClr>
              </a:outerShdw>
            </a:effectLst>
          </p:grpSpPr>
          <p:sp>
            <p:nvSpPr>
              <p:cNvPr id="680" name="Rectangle 214"/>
              <p:cNvSpPr>
                <a:spLocks noChangeArrowheads="1"/>
              </p:cNvSpPr>
              <p:nvPr/>
            </p:nvSpPr>
            <p:spPr bwMode="auto">
              <a:xfrm>
                <a:off x="1018"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81" name="Rectangle 215"/>
              <p:cNvSpPr>
                <a:spLocks noChangeArrowheads="1"/>
              </p:cNvSpPr>
              <p:nvPr/>
            </p:nvSpPr>
            <p:spPr bwMode="auto">
              <a:xfrm>
                <a:off x="1018"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82" name="Rectangle 216"/>
              <p:cNvSpPr>
                <a:spLocks noChangeArrowheads="1"/>
              </p:cNvSpPr>
              <p:nvPr/>
            </p:nvSpPr>
            <p:spPr bwMode="auto">
              <a:xfrm>
                <a:off x="1018"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83" name="Rectangle 217"/>
              <p:cNvSpPr>
                <a:spLocks noChangeArrowheads="1"/>
              </p:cNvSpPr>
              <p:nvPr/>
            </p:nvSpPr>
            <p:spPr bwMode="auto">
              <a:xfrm>
                <a:off x="1018"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84" name="Rectangle 218"/>
              <p:cNvSpPr>
                <a:spLocks noChangeArrowheads="1"/>
              </p:cNvSpPr>
              <p:nvPr/>
            </p:nvSpPr>
            <p:spPr bwMode="auto">
              <a:xfrm>
                <a:off x="1018"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85" name="Rectangle 219"/>
              <p:cNvSpPr>
                <a:spLocks noChangeArrowheads="1"/>
              </p:cNvSpPr>
              <p:nvPr/>
            </p:nvSpPr>
            <p:spPr bwMode="auto">
              <a:xfrm>
                <a:off x="1086"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86" name="Rectangle 220"/>
              <p:cNvSpPr>
                <a:spLocks noChangeArrowheads="1"/>
              </p:cNvSpPr>
              <p:nvPr/>
            </p:nvSpPr>
            <p:spPr bwMode="auto">
              <a:xfrm>
                <a:off x="1086"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87" name="Rectangle 221"/>
              <p:cNvSpPr>
                <a:spLocks noChangeArrowheads="1"/>
              </p:cNvSpPr>
              <p:nvPr/>
            </p:nvSpPr>
            <p:spPr bwMode="auto">
              <a:xfrm>
                <a:off x="1086"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88" name="Rectangle 222"/>
              <p:cNvSpPr>
                <a:spLocks noChangeArrowheads="1"/>
              </p:cNvSpPr>
              <p:nvPr/>
            </p:nvSpPr>
            <p:spPr bwMode="auto">
              <a:xfrm>
                <a:off x="1086"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89" name="Rectangle 223"/>
              <p:cNvSpPr>
                <a:spLocks noChangeArrowheads="1"/>
              </p:cNvSpPr>
              <p:nvPr/>
            </p:nvSpPr>
            <p:spPr bwMode="auto">
              <a:xfrm>
                <a:off x="1086"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90" name="Rectangle 224"/>
              <p:cNvSpPr>
                <a:spLocks noChangeArrowheads="1"/>
              </p:cNvSpPr>
              <p:nvPr/>
            </p:nvSpPr>
            <p:spPr bwMode="auto">
              <a:xfrm>
                <a:off x="1154"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91" name="Rectangle 225"/>
              <p:cNvSpPr>
                <a:spLocks noChangeArrowheads="1"/>
              </p:cNvSpPr>
              <p:nvPr/>
            </p:nvSpPr>
            <p:spPr bwMode="auto">
              <a:xfrm>
                <a:off x="1154"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92" name="Rectangle 226"/>
              <p:cNvSpPr>
                <a:spLocks noChangeArrowheads="1"/>
              </p:cNvSpPr>
              <p:nvPr/>
            </p:nvSpPr>
            <p:spPr bwMode="auto">
              <a:xfrm>
                <a:off x="1154"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93" name="Rectangle 227"/>
              <p:cNvSpPr>
                <a:spLocks noChangeArrowheads="1"/>
              </p:cNvSpPr>
              <p:nvPr/>
            </p:nvSpPr>
            <p:spPr bwMode="auto">
              <a:xfrm>
                <a:off x="1154"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94" name="Rectangle 228"/>
              <p:cNvSpPr>
                <a:spLocks noChangeArrowheads="1"/>
              </p:cNvSpPr>
              <p:nvPr/>
            </p:nvSpPr>
            <p:spPr bwMode="auto">
              <a:xfrm>
                <a:off x="1154"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95" name="Rectangle 229"/>
              <p:cNvSpPr>
                <a:spLocks noChangeArrowheads="1"/>
              </p:cNvSpPr>
              <p:nvPr/>
            </p:nvSpPr>
            <p:spPr bwMode="auto">
              <a:xfrm>
                <a:off x="1222"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96" name="Rectangle 230"/>
              <p:cNvSpPr>
                <a:spLocks noChangeArrowheads="1"/>
              </p:cNvSpPr>
              <p:nvPr/>
            </p:nvSpPr>
            <p:spPr bwMode="auto">
              <a:xfrm>
                <a:off x="1222"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97" name="Rectangle 231"/>
              <p:cNvSpPr>
                <a:spLocks noChangeArrowheads="1"/>
              </p:cNvSpPr>
              <p:nvPr/>
            </p:nvSpPr>
            <p:spPr bwMode="auto">
              <a:xfrm>
                <a:off x="1222"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98" name="Rectangle 232"/>
              <p:cNvSpPr>
                <a:spLocks noChangeArrowheads="1"/>
              </p:cNvSpPr>
              <p:nvPr/>
            </p:nvSpPr>
            <p:spPr bwMode="auto">
              <a:xfrm>
                <a:off x="1222"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99" name="Rectangle 233"/>
              <p:cNvSpPr>
                <a:spLocks noChangeArrowheads="1"/>
              </p:cNvSpPr>
              <p:nvPr/>
            </p:nvSpPr>
            <p:spPr bwMode="auto">
              <a:xfrm>
                <a:off x="1222"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00" name="Rectangle 234"/>
              <p:cNvSpPr>
                <a:spLocks noChangeArrowheads="1"/>
              </p:cNvSpPr>
              <p:nvPr/>
            </p:nvSpPr>
            <p:spPr bwMode="auto">
              <a:xfrm>
                <a:off x="1290"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01" name="Rectangle 235"/>
              <p:cNvSpPr>
                <a:spLocks noChangeArrowheads="1"/>
              </p:cNvSpPr>
              <p:nvPr/>
            </p:nvSpPr>
            <p:spPr bwMode="auto">
              <a:xfrm>
                <a:off x="1290"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02" name="Rectangle 236"/>
              <p:cNvSpPr>
                <a:spLocks noChangeArrowheads="1"/>
              </p:cNvSpPr>
              <p:nvPr/>
            </p:nvSpPr>
            <p:spPr bwMode="auto">
              <a:xfrm>
                <a:off x="1290"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03" name="Rectangle 237"/>
              <p:cNvSpPr>
                <a:spLocks noChangeArrowheads="1"/>
              </p:cNvSpPr>
              <p:nvPr/>
            </p:nvSpPr>
            <p:spPr bwMode="auto">
              <a:xfrm>
                <a:off x="1290"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04" name="Rectangle 238"/>
              <p:cNvSpPr>
                <a:spLocks noChangeArrowheads="1"/>
              </p:cNvSpPr>
              <p:nvPr/>
            </p:nvSpPr>
            <p:spPr bwMode="auto">
              <a:xfrm>
                <a:off x="1290"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grpSp>
          <p:nvGrpSpPr>
            <p:cNvPr id="64" name="Group 239"/>
            <p:cNvGrpSpPr>
              <a:grpSpLocks/>
            </p:cNvGrpSpPr>
            <p:nvPr/>
          </p:nvGrpSpPr>
          <p:grpSpPr bwMode="auto">
            <a:xfrm>
              <a:off x="3460287" y="3420216"/>
              <a:ext cx="604520" cy="600676"/>
              <a:chOff x="1018" y="1842"/>
              <a:chExt cx="340" cy="341"/>
            </a:xfrm>
            <a:effectLst>
              <a:outerShdw blurRad="50800" dist="38100" dir="2700000" algn="tl" rotWithShape="0">
                <a:prstClr val="black">
                  <a:alpha val="40000"/>
                </a:prstClr>
              </a:outerShdw>
            </a:effectLst>
          </p:grpSpPr>
          <p:sp>
            <p:nvSpPr>
              <p:cNvPr id="655" name="Rectangle 240"/>
              <p:cNvSpPr>
                <a:spLocks noChangeArrowheads="1"/>
              </p:cNvSpPr>
              <p:nvPr/>
            </p:nvSpPr>
            <p:spPr bwMode="auto">
              <a:xfrm>
                <a:off x="1018"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56" name="Rectangle 241"/>
              <p:cNvSpPr>
                <a:spLocks noChangeArrowheads="1"/>
              </p:cNvSpPr>
              <p:nvPr/>
            </p:nvSpPr>
            <p:spPr bwMode="auto">
              <a:xfrm>
                <a:off x="1018"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57" name="Rectangle 242"/>
              <p:cNvSpPr>
                <a:spLocks noChangeArrowheads="1"/>
              </p:cNvSpPr>
              <p:nvPr/>
            </p:nvSpPr>
            <p:spPr bwMode="auto">
              <a:xfrm>
                <a:off x="1018"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58" name="Rectangle 243"/>
              <p:cNvSpPr>
                <a:spLocks noChangeArrowheads="1"/>
              </p:cNvSpPr>
              <p:nvPr/>
            </p:nvSpPr>
            <p:spPr bwMode="auto">
              <a:xfrm>
                <a:off x="1018"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59" name="Rectangle 244"/>
              <p:cNvSpPr>
                <a:spLocks noChangeArrowheads="1"/>
              </p:cNvSpPr>
              <p:nvPr/>
            </p:nvSpPr>
            <p:spPr bwMode="auto">
              <a:xfrm>
                <a:off x="1018"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60" name="Rectangle 245"/>
              <p:cNvSpPr>
                <a:spLocks noChangeArrowheads="1"/>
              </p:cNvSpPr>
              <p:nvPr/>
            </p:nvSpPr>
            <p:spPr bwMode="auto">
              <a:xfrm>
                <a:off x="1086"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61" name="Rectangle 246"/>
              <p:cNvSpPr>
                <a:spLocks noChangeArrowheads="1"/>
              </p:cNvSpPr>
              <p:nvPr/>
            </p:nvSpPr>
            <p:spPr bwMode="auto">
              <a:xfrm>
                <a:off x="1086"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62" name="Rectangle 247"/>
              <p:cNvSpPr>
                <a:spLocks noChangeArrowheads="1"/>
              </p:cNvSpPr>
              <p:nvPr/>
            </p:nvSpPr>
            <p:spPr bwMode="auto">
              <a:xfrm>
                <a:off x="1086"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63" name="Rectangle 248"/>
              <p:cNvSpPr>
                <a:spLocks noChangeArrowheads="1"/>
              </p:cNvSpPr>
              <p:nvPr/>
            </p:nvSpPr>
            <p:spPr bwMode="auto">
              <a:xfrm>
                <a:off x="1086"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64" name="Rectangle 249"/>
              <p:cNvSpPr>
                <a:spLocks noChangeArrowheads="1"/>
              </p:cNvSpPr>
              <p:nvPr/>
            </p:nvSpPr>
            <p:spPr bwMode="auto">
              <a:xfrm>
                <a:off x="1086"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65" name="Rectangle 250"/>
              <p:cNvSpPr>
                <a:spLocks noChangeArrowheads="1"/>
              </p:cNvSpPr>
              <p:nvPr/>
            </p:nvSpPr>
            <p:spPr bwMode="auto">
              <a:xfrm>
                <a:off x="1154"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66" name="Rectangle 251"/>
              <p:cNvSpPr>
                <a:spLocks noChangeArrowheads="1"/>
              </p:cNvSpPr>
              <p:nvPr/>
            </p:nvSpPr>
            <p:spPr bwMode="auto">
              <a:xfrm>
                <a:off x="1154"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67" name="Rectangle 252"/>
              <p:cNvSpPr>
                <a:spLocks noChangeArrowheads="1"/>
              </p:cNvSpPr>
              <p:nvPr/>
            </p:nvSpPr>
            <p:spPr bwMode="auto">
              <a:xfrm>
                <a:off x="1154"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68" name="Rectangle 253"/>
              <p:cNvSpPr>
                <a:spLocks noChangeArrowheads="1"/>
              </p:cNvSpPr>
              <p:nvPr/>
            </p:nvSpPr>
            <p:spPr bwMode="auto">
              <a:xfrm>
                <a:off x="1154"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69" name="Rectangle 254"/>
              <p:cNvSpPr>
                <a:spLocks noChangeArrowheads="1"/>
              </p:cNvSpPr>
              <p:nvPr/>
            </p:nvSpPr>
            <p:spPr bwMode="auto">
              <a:xfrm>
                <a:off x="1154"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70" name="Rectangle 255"/>
              <p:cNvSpPr>
                <a:spLocks noChangeArrowheads="1"/>
              </p:cNvSpPr>
              <p:nvPr/>
            </p:nvSpPr>
            <p:spPr bwMode="auto">
              <a:xfrm>
                <a:off x="1222"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71" name="Rectangle 256"/>
              <p:cNvSpPr>
                <a:spLocks noChangeArrowheads="1"/>
              </p:cNvSpPr>
              <p:nvPr/>
            </p:nvSpPr>
            <p:spPr bwMode="auto">
              <a:xfrm>
                <a:off x="1222"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72" name="Rectangle 257"/>
              <p:cNvSpPr>
                <a:spLocks noChangeArrowheads="1"/>
              </p:cNvSpPr>
              <p:nvPr/>
            </p:nvSpPr>
            <p:spPr bwMode="auto">
              <a:xfrm>
                <a:off x="1222"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73" name="Rectangle 258"/>
              <p:cNvSpPr>
                <a:spLocks noChangeArrowheads="1"/>
              </p:cNvSpPr>
              <p:nvPr/>
            </p:nvSpPr>
            <p:spPr bwMode="auto">
              <a:xfrm>
                <a:off x="1222"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74" name="Rectangle 259"/>
              <p:cNvSpPr>
                <a:spLocks noChangeArrowheads="1"/>
              </p:cNvSpPr>
              <p:nvPr/>
            </p:nvSpPr>
            <p:spPr bwMode="auto">
              <a:xfrm>
                <a:off x="1222"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75" name="Rectangle 260"/>
              <p:cNvSpPr>
                <a:spLocks noChangeArrowheads="1"/>
              </p:cNvSpPr>
              <p:nvPr/>
            </p:nvSpPr>
            <p:spPr bwMode="auto">
              <a:xfrm>
                <a:off x="1290"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76" name="Rectangle 261"/>
              <p:cNvSpPr>
                <a:spLocks noChangeArrowheads="1"/>
              </p:cNvSpPr>
              <p:nvPr/>
            </p:nvSpPr>
            <p:spPr bwMode="auto">
              <a:xfrm>
                <a:off x="1290"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77" name="Rectangle 262"/>
              <p:cNvSpPr>
                <a:spLocks noChangeArrowheads="1"/>
              </p:cNvSpPr>
              <p:nvPr/>
            </p:nvSpPr>
            <p:spPr bwMode="auto">
              <a:xfrm>
                <a:off x="1290"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78" name="Rectangle 263"/>
              <p:cNvSpPr>
                <a:spLocks noChangeArrowheads="1"/>
              </p:cNvSpPr>
              <p:nvPr/>
            </p:nvSpPr>
            <p:spPr bwMode="auto">
              <a:xfrm>
                <a:off x="1290"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79" name="Rectangle 264"/>
              <p:cNvSpPr>
                <a:spLocks noChangeArrowheads="1"/>
              </p:cNvSpPr>
              <p:nvPr/>
            </p:nvSpPr>
            <p:spPr bwMode="auto">
              <a:xfrm>
                <a:off x="1290"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grpSp>
          <p:nvGrpSpPr>
            <p:cNvPr id="65" name="Group 265"/>
            <p:cNvGrpSpPr>
              <a:grpSpLocks/>
            </p:cNvGrpSpPr>
            <p:nvPr/>
          </p:nvGrpSpPr>
          <p:grpSpPr bwMode="auto">
            <a:xfrm>
              <a:off x="4267499" y="3420216"/>
              <a:ext cx="604520" cy="600676"/>
              <a:chOff x="1018" y="1842"/>
              <a:chExt cx="340" cy="341"/>
            </a:xfrm>
            <a:effectLst>
              <a:outerShdw blurRad="50800" dist="38100" dir="2700000" algn="tl" rotWithShape="0">
                <a:prstClr val="black">
                  <a:alpha val="40000"/>
                </a:prstClr>
              </a:outerShdw>
            </a:effectLst>
          </p:grpSpPr>
          <p:sp>
            <p:nvSpPr>
              <p:cNvPr id="630" name="Rectangle 266"/>
              <p:cNvSpPr>
                <a:spLocks noChangeArrowheads="1"/>
              </p:cNvSpPr>
              <p:nvPr/>
            </p:nvSpPr>
            <p:spPr bwMode="auto">
              <a:xfrm>
                <a:off x="1018"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31" name="Rectangle 267"/>
              <p:cNvSpPr>
                <a:spLocks noChangeArrowheads="1"/>
              </p:cNvSpPr>
              <p:nvPr/>
            </p:nvSpPr>
            <p:spPr bwMode="auto">
              <a:xfrm>
                <a:off x="1018"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32" name="Rectangle 268"/>
              <p:cNvSpPr>
                <a:spLocks noChangeArrowheads="1"/>
              </p:cNvSpPr>
              <p:nvPr/>
            </p:nvSpPr>
            <p:spPr bwMode="auto">
              <a:xfrm>
                <a:off x="1018"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33" name="Rectangle 269"/>
              <p:cNvSpPr>
                <a:spLocks noChangeArrowheads="1"/>
              </p:cNvSpPr>
              <p:nvPr/>
            </p:nvSpPr>
            <p:spPr bwMode="auto">
              <a:xfrm>
                <a:off x="1018"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34" name="Rectangle 270"/>
              <p:cNvSpPr>
                <a:spLocks noChangeArrowheads="1"/>
              </p:cNvSpPr>
              <p:nvPr/>
            </p:nvSpPr>
            <p:spPr bwMode="auto">
              <a:xfrm>
                <a:off x="1018"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35" name="Rectangle 271"/>
              <p:cNvSpPr>
                <a:spLocks noChangeArrowheads="1"/>
              </p:cNvSpPr>
              <p:nvPr/>
            </p:nvSpPr>
            <p:spPr bwMode="auto">
              <a:xfrm>
                <a:off x="1086"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36" name="Rectangle 272"/>
              <p:cNvSpPr>
                <a:spLocks noChangeArrowheads="1"/>
              </p:cNvSpPr>
              <p:nvPr/>
            </p:nvSpPr>
            <p:spPr bwMode="auto">
              <a:xfrm>
                <a:off x="1086"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37" name="Rectangle 273"/>
              <p:cNvSpPr>
                <a:spLocks noChangeArrowheads="1"/>
              </p:cNvSpPr>
              <p:nvPr/>
            </p:nvSpPr>
            <p:spPr bwMode="auto">
              <a:xfrm>
                <a:off x="1086"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38" name="Rectangle 274"/>
              <p:cNvSpPr>
                <a:spLocks noChangeArrowheads="1"/>
              </p:cNvSpPr>
              <p:nvPr/>
            </p:nvSpPr>
            <p:spPr bwMode="auto">
              <a:xfrm>
                <a:off x="1086"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39" name="Rectangle 275"/>
              <p:cNvSpPr>
                <a:spLocks noChangeArrowheads="1"/>
              </p:cNvSpPr>
              <p:nvPr/>
            </p:nvSpPr>
            <p:spPr bwMode="auto">
              <a:xfrm>
                <a:off x="1086"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40" name="Rectangle 276"/>
              <p:cNvSpPr>
                <a:spLocks noChangeArrowheads="1"/>
              </p:cNvSpPr>
              <p:nvPr/>
            </p:nvSpPr>
            <p:spPr bwMode="auto">
              <a:xfrm>
                <a:off x="1154"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41" name="Rectangle 277"/>
              <p:cNvSpPr>
                <a:spLocks noChangeArrowheads="1"/>
              </p:cNvSpPr>
              <p:nvPr/>
            </p:nvSpPr>
            <p:spPr bwMode="auto">
              <a:xfrm>
                <a:off x="1154"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42" name="Rectangle 278"/>
              <p:cNvSpPr>
                <a:spLocks noChangeArrowheads="1"/>
              </p:cNvSpPr>
              <p:nvPr/>
            </p:nvSpPr>
            <p:spPr bwMode="auto">
              <a:xfrm>
                <a:off x="1154"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43" name="Rectangle 279"/>
              <p:cNvSpPr>
                <a:spLocks noChangeArrowheads="1"/>
              </p:cNvSpPr>
              <p:nvPr/>
            </p:nvSpPr>
            <p:spPr bwMode="auto">
              <a:xfrm>
                <a:off x="1154"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44" name="Rectangle 280"/>
              <p:cNvSpPr>
                <a:spLocks noChangeArrowheads="1"/>
              </p:cNvSpPr>
              <p:nvPr/>
            </p:nvSpPr>
            <p:spPr bwMode="auto">
              <a:xfrm>
                <a:off x="1154"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45" name="Rectangle 281"/>
              <p:cNvSpPr>
                <a:spLocks noChangeArrowheads="1"/>
              </p:cNvSpPr>
              <p:nvPr/>
            </p:nvSpPr>
            <p:spPr bwMode="auto">
              <a:xfrm>
                <a:off x="1222"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46" name="Rectangle 282"/>
              <p:cNvSpPr>
                <a:spLocks noChangeArrowheads="1"/>
              </p:cNvSpPr>
              <p:nvPr/>
            </p:nvSpPr>
            <p:spPr bwMode="auto">
              <a:xfrm>
                <a:off x="1222"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47" name="Rectangle 283"/>
              <p:cNvSpPr>
                <a:spLocks noChangeArrowheads="1"/>
              </p:cNvSpPr>
              <p:nvPr/>
            </p:nvSpPr>
            <p:spPr bwMode="auto">
              <a:xfrm>
                <a:off x="1222"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48" name="Rectangle 284"/>
              <p:cNvSpPr>
                <a:spLocks noChangeArrowheads="1"/>
              </p:cNvSpPr>
              <p:nvPr/>
            </p:nvSpPr>
            <p:spPr bwMode="auto">
              <a:xfrm>
                <a:off x="1222"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49" name="Rectangle 285"/>
              <p:cNvSpPr>
                <a:spLocks noChangeArrowheads="1"/>
              </p:cNvSpPr>
              <p:nvPr/>
            </p:nvSpPr>
            <p:spPr bwMode="auto">
              <a:xfrm>
                <a:off x="1222"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50" name="Rectangle 286"/>
              <p:cNvSpPr>
                <a:spLocks noChangeArrowheads="1"/>
              </p:cNvSpPr>
              <p:nvPr/>
            </p:nvSpPr>
            <p:spPr bwMode="auto">
              <a:xfrm>
                <a:off x="1290"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51" name="Rectangle 287"/>
              <p:cNvSpPr>
                <a:spLocks noChangeArrowheads="1"/>
              </p:cNvSpPr>
              <p:nvPr/>
            </p:nvSpPr>
            <p:spPr bwMode="auto">
              <a:xfrm>
                <a:off x="1290"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52" name="Rectangle 288"/>
              <p:cNvSpPr>
                <a:spLocks noChangeArrowheads="1"/>
              </p:cNvSpPr>
              <p:nvPr/>
            </p:nvSpPr>
            <p:spPr bwMode="auto">
              <a:xfrm>
                <a:off x="1290"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53" name="Rectangle 289"/>
              <p:cNvSpPr>
                <a:spLocks noChangeArrowheads="1"/>
              </p:cNvSpPr>
              <p:nvPr/>
            </p:nvSpPr>
            <p:spPr bwMode="auto">
              <a:xfrm>
                <a:off x="1290"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54" name="Rectangle 290"/>
              <p:cNvSpPr>
                <a:spLocks noChangeArrowheads="1"/>
              </p:cNvSpPr>
              <p:nvPr/>
            </p:nvSpPr>
            <p:spPr bwMode="auto">
              <a:xfrm>
                <a:off x="1290"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grpSp>
          <p:nvGrpSpPr>
            <p:cNvPr id="66" name="Group 291"/>
            <p:cNvGrpSpPr>
              <a:grpSpLocks/>
            </p:cNvGrpSpPr>
            <p:nvPr/>
          </p:nvGrpSpPr>
          <p:grpSpPr bwMode="auto">
            <a:xfrm>
              <a:off x="5113827" y="3420216"/>
              <a:ext cx="604520" cy="600676"/>
              <a:chOff x="1018" y="1842"/>
              <a:chExt cx="340" cy="341"/>
            </a:xfrm>
            <a:effectLst>
              <a:outerShdw blurRad="50800" dist="38100" dir="2700000" algn="tl" rotWithShape="0">
                <a:prstClr val="black">
                  <a:alpha val="40000"/>
                </a:prstClr>
              </a:outerShdw>
            </a:effectLst>
          </p:grpSpPr>
          <p:sp>
            <p:nvSpPr>
              <p:cNvPr id="605" name="Rectangle 292"/>
              <p:cNvSpPr>
                <a:spLocks noChangeArrowheads="1"/>
              </p:cNvSpPr>
              <p:nvPr/>
            </p:nvSpPr>
            <p:spPr bwMode="auto">
              <a:xfrm>
                <a:off x="1018"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06" name="Rectangle 293"/>
              <p:cNvSpPr>
                <a:spLocks noChangeArrowheads="1"/>
              </p:cNvSpPr>
              <p:nvPr/>
            </p:nvSpPr>
            <p:spPr bwMode="auto">
              <a:xfrm>
                <a:off x="1018"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07" name="Rectangle 294"/>
              <p:cNvSpPr>
                <a:spLocks noChangeArrowheads="1"/>
              </p:cNvSpPr>
              <p:nvPr/>
            </p:nvSpPr>
            <p:spPr bwMode="auto">
              <a:xfrm>
                <a:off x="1018"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08" name="Rectangle 295"/>
              <p:cNvSpPr>
                <a:spLocks noChangeArrowheads="1"/>
              </p:cNvSpPr>
              <p:nvPr/>
            </p:nvSpPr>
            <p:spPr bwMode="auto">
              <a:xfrm>
                <a:off x="1018"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09" name="Rectangle 296"/>
              <p:cNvSpPr>
                <a:spLocks noChangeArrowheads="1"/>
              </p:cNvSpPr>
              <p:nvPr/>
            </p:nvSpPr>
            <p:spPr bwMode="auto">
              <a:xfrm>
                <a:off x="1018"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10" name="Rectangle 297"/>
              <p:cNvSpPr>
                <a:spLocks noChangeArrowheads="1"/>
              </p:cNvSpPr>
              <p:nvPr/>
            </p:nvSpPr>
            <p:spPr bwMode="auto">
              <a:xfrm>
                <a:off x="1086"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11" name="Rectangle 298"/>
              <p:cNvSpPr>
                <a:spLocks noChangeArrowheads="1"/>
              </p:cNvSpPr>
              <p:nvPr/>
            </p:nvSpPr>
            <p:spPr bwMode="auto">
              <a:xfrm>
                <a:off x="1086"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12" name="Rectangle 299"/>
              <p:cNvSpPr>
                <a:spLocks noChangeArrowheads="1"/>
              </p:cNvSpPr>
              <p:nvPr/>
            </p:nvSpPr>
            <p:spPr bwMode="auto">
              <a:xfrm>
                <a:off x="1086"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13" name="Rectangle 300"/>
              <p:cNvSpPr>
                <a:spLocks noChangeArrowheads="1"/>
              </p:cNvSpPr>
              <p:nvPr/>
            </p:nvSpPr>
            <p:spPr bwMode="auto">
              <a:xfrm>
                <a:off x="1086"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14" name="Rectangle 301"/>
              <p:cNvSpPr>
                <a:spLocks noChangeArrowheads="1"/>
              </p:cNvSpPr>
              <p:nvPr/>
            </p:nvSpPr>
            <p:spPr bwMode="auto">
              <a:xfrm>
                <a:off x="1086"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15" name="Rectangle 302"/>
              <p:cNvSpPr>
                <a:spLocks noChangeArrowheads="1"/>
              </p:cNvSpPr>
              <p:nvPr/>
            </p:nvSpPr>
            <p:spPr bwMode="auto">
              <a:xfrm>
                <a:off x="1154"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16" name="Rectangle 303"/>
              <p:cNvSpPr>
                <a:spLocks noChangeArrowheads="1"/>
              </p:cNvSpPr>
              <p:nvPr/>
            </p:nvSpPr>
            <p:spPr bwMode="auto">
              <a:xfrm>
                <a:off x="1154"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17" name="Rectangle 304"/>
              <p:cNvSpPr>
                <a:spLocks noChangeArrowheads="1"/>
              </p:cNvSpPr>
              <p:nvPr/>
            </p:nvSpPr>
            <p:spPr bwMode="auto">
              <a:xfrm>
                <a:off x="1154"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18" name="Rectangle 305"/>
              <p:cNvSpPr>
                <a:spLocks noChangeArrowheads="1"/>
              </p:cNvSpPr>
              <p:nvPr/>
            </p:nvSpPr>
            <p:spPr bwMode="auto">
              <a:xfrm>
                <a:off x="1154"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19" name="Rectangle 306"/>
              <p:cNvSpPr>
                <a:spLocks noChangeArrowheads="1"/>
              </p:cNvSpPr>
              <p:nvPr/>
            </p:nvSpPr>
            <p:spPr bwMode="auto">
              <a:xfrm>
                <a:off x="1154"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20" name="Rectangle 307"/>
              <p:cNvSpPr>
                <a:spLocks noChangeArrowheads="1"/>
              </p:cNvSpPr>
              <p:nvPr/>
            </p:nvSpPr>
            <p:spPr bwMode="auto">
              <a:xfrm>
                <a:off x="1222"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21" name="Rectangle 308"/>
              <p:cNvSpPr>
                <a:spLocks noChangeArrowheads="1"/>
              </p:cNvSpPr>
              <p:nvPr/>
            </p:nvSpPr>
            <p:spPr bwMode="auto">
              <a:xfrm>
                <a:off x="1222"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22" name="Rectangle 309"/>
              <p:cNvSpPr>
                <a:spLocks noChangeArrowheads="1"/>
              </p:cNvSpPr>
              <p:nvPr/>
            </p:nvSpPr>
            <p:spPr bwMode="auto">
              <a:xfrm>
                <a:off x="1222"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23" name="Rectangle 310"/>
              <p:cNvSpPr>
                <a:spLocks noChangeArrowheads="1"/>
              </p:cNvSpPr>
              <p:nvPr/>
            </p:nvSpPr>
            <p:spPr bwMode="auto">
              <a:xfrm>
                <a:off x="1222"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24" name="Rectangle 311"/>
              <p:cNvSpPr>
                <a:spLocks noChangeArrowheads="1"/>
              </p:cNvSpPr>
              <p:nvPr/>
            </p:nvSpPr>
            <p:spPr bwMode="auto">
              <a:xfrm>
                <a:off x="1222"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25" name="Rectangle 312"/>
              <p:cNvSpPr>
                <a:spLocks noChangeArrowheads="1"/>
              </p:cNvSpPr>
              <p:nvPr/>
            </p:nvSpPr>
            <p:spPr bwMode="auto">
              <a:xfrm>
                <a:off x="1290"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26" name="Rectangle 313"/>
              <p:cNvSpPr>
                <a:spLocks noChangeArrowheads="1"/>
              </p:cNvSpPr>
              <p:nvPr/>
            </p:nvSpPr>
            <p:spPr bwMode="auto">
              <a:xfrm>
                <a:off x="1290"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27" name="Rectangle 314"/>
              <p:cNvSpPr>
                <a:spLocks noChangeArrowheads="1"/>
              </p:cNvSpPr>
              <p:nvPr/>
            </p:nvSpPr>
            <p:spPr bwMode="auto">
              <a:xfrm>
                <a:off x="1290"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28" name="Rectangle 315"/>
              <p:cNvSpPr>
                <a:spLocks noChangeArrowheads="1"/>
              </p:cNvSpPr>
              <p:nvPr/>
            </p:nvSpPr>
            <p:spPr bwMode="auto">
              <a:xfrm>
                <a:off x="1290"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29" name="Rectangle 316"/>
              <p:cNvSpPr>
                <a:spLocks noChangeArrowheads="1"/>
              </p:cNvSpPr>
              <p:nvPr/>
            </p:nvSpPr>
            <p:spPr bwMode="auto">
              <a:xfrm>
                <a:off x="1290"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cxnSp>
          <p:nvCxnSpPr>
            <p:cNvPr id="67" name="AutoShape 317"/>
            <p:cNvCxnSpPr>
              <a:cxnSpLocks noChangeShapeType="1"/>
              <a:stCxn id="600" idx="3"/>
              <a:endCxn id="480" idx="1"/>
            </p:cNvCxnSpPr>
            <p:nvPr/>
          </p:nvCxnSpPr>
          <p:spPr bwMode="auto">
            <a:xfrm>
              <a:off x="2407711" y="4279834"/>
              <a:ext cx="2706116" cy="0"/>
            </a:xfrm>
            <a:prstGeom prst="straightConnector1">
              <a:avLst/>
            </a:prstGeom>
            <a:noFill/>
            <a:ln w="9525">
              <a:solidFill>
                <a:schemeClr val="tx1"/>
              </a:solidFill>
              <a:round/>
              <a:headEnd/>
              <a:tailEnd/>
            </a:ln>
            <a:effectLst>
              <a:outerShdw blurRad="50800" dist="38100" dir="2700000" algn="tl" rotWithShape="0">
                <a:prstClr val="black">
                  <a:alpha val="40000"/>
                </a:prstClr>
              </a:outerShdw>
            </a:effectLst>
          </p:spPr>
        </p:cxnSp>
        <p:cxnSp>
          <p:nvCxnSpPr>
            <p:cNvPr id="68" name="AutoShape 318"/>
            <p:cNvCxnSpPr>
              <a:cxnSpLocks noChangeShapeType="1"/>
              <a:stCxn id="601" idx="3"/>
              <a:endCxn id="481" idx="1"/>
            </p:cNvCxnSpPr>
            <p:nvPr/>
          </p:nvCxnSpPr>
          <p:spPr bwMode="auto">
            <a:xfrm>
              <a:off x="2407711" y="4401378"/>
              <a:ext cx="2706116" cy="0"/>
            </a:xfrm>
            <a:prstGeom prst="straightConnector1">
              <a:avLst/>
            </a:prstGeom>
            <a:noFill/>
            <a:ln w="9525">
              <a:solidFill>
                <a:schemeClr val="tx1"/>
              </a:solidFill>
              <a:round/>
              <a:headEnd/>
              <a:tailEnd/>
            </a:ln>
            <a:effectLst>
              <a:outerShdw blurRad="50800" dist="38100" dir="2700000" algn="tl" rotWithShape="0">
                <a:prstClr val="black">
                  <a:alpha val="40000"/>
                </a:prstClr>
              </a:outerShdw>
            </a:effectLst>
          </p:spPr>
        </p:cxnSp>
        <p:cxnSp>
          <p:nvCxnSpPr>
            <p:cNvPr id="69" name="AutoShape 319"/>
            <p:cNvCxnSpPr>
              <a:cxnSpLocks noChangeShapeType="1"/>
              <a:stCxn id="602" idx="3"/>
              <a:endCxn id="482" idx="1"/>
            </p:cNvCxnSpPr>
            <p:nvPr/>
          </p:nvCxnSpPr>
          <p:spPr bwMode="auto">
            <a:xfrm>
              <a:off x="2407711" y="4521161"/>
              <a:ext cx="2706116" cy="0"/>
            </a:xfrm>
            <a:prstGeom prst="straightConnector1">
              <a:avLst/>
            </a:prstGeom>
            <a:noFill/>
            <a:ln w="9525">
              <a:solidFill>
                <a:schemeClr val="tx1"/>
              </a:solidFill>
              <a:round/>
              <a:headEnd/>
              <a:tailEnd/>
            </a:ln>
            <a:effectLst>
              <a:outerShdw blurRad="50800" dist="38100" dir="2700000" algn="tl" rotWithShape="0">
                <a:prstClr val="black">
                  <a:alpha val="40000"/>
                </a:prstClr>
              </a:outerShdw>
            </a:effectLst>
          </p:spPr>
        </p:cxnSp>
        <p:cxnSp>
          <p:nvCxnSpPr>
            <p:cNvPr id="70" name="AutoShape 320"/>
            <p:cNvCxnSpPr>
              <a:cxnSpLocks noChangeShapeType="1"/>
              <a:stCxn id="603" idx="3"/>
              <a:endCxn id="483" idx="1"/>
            </p:cNvCxnSpPr>
            <p:nvPr/>
          </p:nvCxnSpPr>
          <p:spPr bwMode="auto">
            <a:xfrm>
              <a:off x="2407711" y="4640944"/>
              <a:ext cx="2706116" cy="0"/>
            </a:xfrm>
            <a:prstGeom prst="straightConnector1">
              <a:avLst/>
            </a:prstGeom>
            <a:noFill/>
            <a:ln w="9525">
              <a:solidFill>
                <a:schemeClr val="tx1"/>
              </a:solidFill>
              <a:round/>
              <a:headEnd/>
              <a:tailEnd/>
            </a:ln>
            <a:effectLst>
              <a:outerShdw blurRad="50800" dist="38100" dir="2700000" algn="tl" rotWithShape="0">
                <a:prstClr val="black">
                  <a:alpha val="40000"/>
                </a:prstClr>
              </a:outerShdw>
            </a:effectLst>
          </p:spPr>
        </p:cxnSp>
        <p:cxnSp>
          <p:nvCxnSpPr>
            <p:cNvPr id="71" name="AutoShape 321"/>
            <p:cNvCxnSpPr>
              <a:cxnSpLocks noChangeShapeType="1"/>
              <a:stCxn id="604" idx="3"/>
              <a:endCxn id="484" idx="1"/>
            </p:cNvCxnSpPr>
            <p:nvPr/>
          </p:nvCxnSpPr>
          <p:spPr bwMode="auto">
            <a:xfrm>
              <a:off x="2407711" y="4760727"/>
              <a:ext cx="2706116" cy="0"/>
            </a:xfrm>
            <a:prstGeom prst="straightConnector1">
              <a:avLst/>
            </a:prstGeom>
            <a:noFill/>
            <a:ln w="9525">
              <a:solidFill>
                <a:schemeClr val="tx1"/>
              </a:solidFill>
              <a:round/>
              <a:headEnd/>
              <a:tailEnd/>
            </a:ln>
            <a:effectLst>
              <a:outerShdw blurRad="50800" dist="38100" dir="2700000" algn="tl" rotWithShape="0">
                <a:prstClr val="black">
                  <a:alpha val="40000"/>
                </a:prstClr>
              </a:outerShdw>
            </a:effectLst>
          </p:spPr>
        </p:cxnSp>
        <p:sp>
          <p:nvSpPr>
            <p:cNvPr id="72" name="Rectangle 322"/>
            <p:cNvSpPr>
              <a:spLocks noChangeAspect="1" noChangeArrowheads="1"/>
            </p:cNvSpPr>
            <p:nvPr/>
          </p:nvSpPr>
          <p:spPr bwMode="auto">
            <a:xfrm rot="5400000">
              <a:off x="598828" y="4379119"/>
              <a:ext cx="239566" cy="241808"/>
            </a:xfrm>
            <a:prstGeom prst="rect">
              <a:avLst/>
            </a:prstGeom>
            <a:solidFill>
              <a:schemeClr val="bg2"/>
            </a:solidFill>
            <a:ln w="38100">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3" name="Rectangle 323"/>
            <p:cNvSpPr>
              <a:spLocks noChangeArrowheads="1"/>
            </p:cNvSpPr>
            <p:nvPr/>
          </p:nvSpPr>
          <p:spPr bwMode="auto">
            <a:xfrm rot="16200000">
              <a:off x="1145521" y="4316034"/>
              <a:ext cx="40515" cy="170688"/>
            </a:xfrm>
            <a:prstGeom prst="rect">
              <a:avLst/>
            </a:prstGeom>
            <a:noFill/>
            <a:ln w="19050">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4" name="Rectangle 324"/>
            <p:cNvSpPr>
              <a:spLocks noChangeArrowheads="1"/>
            </p:cNvSpPr>
            <p:nvPr/>
          </p:nvSpPr>
          <p:spPr bwMode="auto">
            <a:xfrm rot="16200000">
              <a:off x="1147299" y="4194482"/>
              <a:ext cx="40515" cy="172466"/>
            </a:xfrm>
            <a:prstGeom prst="rect">
              <a:avLst/>
            </a:prstGeom>
            <a:noFill/>
            <a:ln w="19050">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5" name="Rectangle 325"/>
            <p:cNvSpPr>
              <a:spLocks noChangeArrowheads="1"/>
            </p:cNvSpPr>
            <p:nvPr/>
          </p:nvSpPr>
          <p:spPr bwMode="auto">
            <a:xfrm rot="16200000">
              <a:off x="1145521" y="4435817"/>
              <a:ext cx="40515" cy="170688"/>
            </a:xfrm>
            <a:prstGeom prst="rect">
              <a:avLst/>
            </a:prstGeom>
            <a:noFill/>
            <a:ln w="19050">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6" name="Rectangle 326"/>
            <p:cNvSpPr>
              <a:spLocks noChangeArrowheads="1"/>
            </p:cNvSpPr>
            <p:nvPr/>
          </p:nvSpPr>
          <p:spPr bwMode="auto">
            <a:xfrm rot="16200000">
              <a:off x="1145521" y="4555600"/>
              <a:ext cx="40515" cy="170688"/>
            </a:xfrm>
            <a:prstGeom prst="rect">
              <a:avLst/>
            </a:prstGeom>
            <a:noFill/>
            <a:ln w="19050">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7" name="Rectangle 327"/>
            <p:cNvSpPr>
              <a:spLocks noChangeArrowheads="1"/>
            </p:cNvSpPr>
            <p:nvPr/>
          </p:nvSpPr>
          <p:spPr bwMode="auto">
            <a:xfrm rot="16200000">
              <a:off x="1147299" y="4673613"/>
              <a:ext cx="40515" cy="172466"/>
            </a:xfrm>
            <a:prstGeom prst="rect">
              <a:avLst/>
            </a:prstGeom>
            <a:noFill/>
            <a:ln w="19050">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cxnSp>
          <p:nvCxnSpPr>
            <p:cNvPr id="78" name="AutoShape 328"/>
            <p:cNvCxnSpPr>
              <a:cxnSpLocks noChangeShapeType="1"/>
              <a:stCxn id="72" idx="0"/>
              <a:endCxn id="74" idx="0"/>
            </p:cNvCxnSpPr>
            <p:nvPr/>
          </p:nvCxnSpPr>
          <p:spPr bwMode="auto">
            <a:xfrm flipV="1">
              <a:off x="860851" y="4283357"/>
              <a:ext cx="211582" cy="216666"/>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79" name="AutoShape 329"/>
            <p:cNvCxnSpPr>
              <a:cxnSpLocks noChangeShapeType="1"/>
              <a:stCxn id="72" idx="0"/>
              <a:endCxn id="73" idx="0"/>
            </p:cNvCxnSpPr>
            <p:nvPr/>
          </p:nvCxnSpPr>
          <p:spPr bwMode="auto">
            <a:xfrm flipV="1">
              <a:off x="860851" y="4401378"/>
              <a:ext cx="211582" cy="98645"/>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80" name="AutoShape 330"/>
            <p:cNvCxnSpPr>
              <a:cxnSpLocks noChangeShapeType="1"/>
              <a:stCxn id="72" idx="0"/>
              <a:endCxn id="75" idx="0"/>
            </p:cNvCxnSpPr>
            <p:nvPr/>
          </p:nvCxnSpPr>
          <p:spPr bwMode="auto">
            <a:xfrm>
              <a:off x="860851" y="4500023"/>
              <a:ext cx="211582" cy="21138"/>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81" name="AutoShape 331"/>
            <p:cNvCxnSpPr>
              <a:cxnSpLocks noChangeShapeType="1"/>
              <a:stCxn id="72" idx="0"/>
              <a:endCxn id="76" idx="0"/>
            </p:cNvCxnSpPr>
            <p:nvPr/>
          </p:nvCxnSpPr>
          <p:spPr bwMode="auto">
            <a:xfrm>
              <a:off x="860851" y="4500023"/>
              <a:ext cx="211582" cy="140921"/>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82" name="AutoShape 332"/>
            <p:cNvCxnSpPr>
              <a:cxnSpLocks noChangeShapeType="1"/>
              <a:stCxn id="72" idx="0"/>
              <a:endCxn id="77" idx="0"/>
            </p:cNvCxnSpPr>
            <p:nvPr/>
          </p:nvCxnSpPr>
          <p:spPr bwMode="auto">
            <a:xfrm>
              <a:off x="860851" y="4500023"/>
              <a:ext cx="211582" cy="262466"/>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grpSp>
          <p:nvGrpSpPr>
            <p:cNvPr id="83" name="Group 333"/>
            <p:cNvGrpSpPr>
              <a:grpSpLocks/>
            </p:cNvGrpSpPr>
            <p:nvPr/>
          </p:nvGrpSpPr>
          <p:grpSpPr bwMode="auto">
            <a:xfrm>
              <a:off x="1803191" y="4219942"/>
              <a:ext cx="604520" cy="600676"/>
              <a:chOff x="1018" y="1842"/>
              <a:chExt cx="340" cy="341"/>
            </a:xfrm>
            <a:effectLst>
              <a:outerShdw blurRad="50800" dist="38100" dir="2700000" algn="tl" rotWithShape="0">
                <a:prstClr val="black">
                  <a:alpha val="40000"/>
                </a:prstClr>
              </a:outerShdw>
            </a:effectLst>
          </p:grpSpPr>
          <p:sp>
            <p:nvSpPr>
              <p:cNvPr id="580" name="Rectangle 334"/>
              <p:cNvSpPr>
                <a:spLocks noChangeArrowheads="1"/>
              </p:cNvSpPr>
              <p:nvPr/>
            </p:nvSpPr>
            <p:spPr bwMode="auto">
              <a:xfrm>
                <a:off x="1018"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81" name="Rectangle 335"/>
              <p:cNvSpPr>
                <a:spLocks noChangeArrowheads="1"/>
              </p:cNvSpPr>
              <p:nvPr/>
            </p:nvSpPr>
            <p:spPr bwMode="auto">
              <a:xfrm>
                <a:off x="1018"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82" name="Rectangle 336"/>
              <p:cNvSpPr>
                <a:spLocks noChangeArrowheads="1"/>
              </p:cNvSpPr>
              <p:nvPr/>
            </p:nvSpPr>
            <p:spPr bwMode="auto">
              <a:xfrm>
                <a:off x="1018"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83" name="Rectangle 337"/>
              <p:cNvSpPr>
                <a:spLocks noChangeArrowheads="1"/>
              </p:cNvSpPr>
              <p:nvPr/>
            </p:nvSpPr>
            <p:spPr bwMode="auto">
              <a:xfrm>
                <a:off x="1018"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84" name="Rectangle 338"/>
              <p:cNvSpPr>
                <a:spLocks noChangeArrowheads="1"/>
              </p:cNvSpPr>
              <p:nvPr/>
            </p:nvSpPr>
            <p:spPr bwMode="auto">
              <a:xfrm>
                <a:off x="1018"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85" name="Rectangle 339"/>
              <p:cNvSpPr>
                <a:spLocks noChangeArrowheads="1"/>
              </p:cNvSpPr>
              <p:nvPr/>
            </p:nvSpPr>
            <p:spPr bwMode="auto">
              <a:xfrm>
                <a:off x="1086"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86" name="Rectangle 340"/>
              <p:cNvSpPr>
                <a:spLocks noChangeArrowheads="1"/>
              </p:cNvSpPr>
              <p:nvPr/>
            </p:nvSpPr>
            <p:spPr bwMode="auto">
              <a:xfrm>
                <a:off x="1086"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87" name="Rectangle 341"/>
              <p:cNvSpPr>
                <a:spLocks noChangeArrowheads="1"/>
              </p:cNvSpPr>
              <p:nvPr/>
            </p:nvSpPr>
            <p:spPr bwMode="auto">
              <a:xfrm>
                <a:off x="1086"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88" name="Rectangle 342"/>
              <p:cNvSpPr>
                <a:spLocks noChangeArrowheads="1"/>
              </p:cNvSpPr>
              <p:nvPr/>
            </p:nvSpPr>
            <p:spPr bwMode="auto">
              <a:xfrm>
                <a:off x="1086"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89" name="Rectangle 343"/>
              <p:cNvSpPr>
                <a:spLocks noChangeArrowheads="1"/>
              </p:cNvSpPr>
              <p:nvPr/>
            </p:nvSpPr>
            <p:spPr bwMode="auto">
              <a:xfrm>
                <a:off x="1086"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90" name="Rectangle 344"/>
              <p:cNvSpPr>
                <a:spLocks noChangeArrowheads="1"/>
              </p:cNvSpPr>
              <p:nvPr/>
            </p:nvSpPr>
            <p:spPr bwMode="auto">
              <a:xfrm>
                <a:off x="1154"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91" name="Rectangle 345"/>
              <p:cNvSpPr>
                <a:spLocks noChangeArrowheads="1"/>
              </p:cNvSpPr>
              <p:nvPr/>
            </p:nvSpPr>
            <p:spPr bwMode="auto">
              <a:xfrm>
                <a:off x="1154"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92" name="Rectangle 346"/>
              <p:cNvSpPr>
                <a:spLocks noChangeArrowheads="1"/>
              </p:cNvSpPr>
              <p:nvPr/>
            </p:nvSpPr>
            <p:spPr bwMode="auto">
              <a:xfrm>
                <a:off x="1154"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93" name="Rectangle 347"/>
              <p:cNvSpPr>
                <a:spLocks noChangeArrowheads="1"/>
              </p:cNvSpPr>
              <p:nvPr/>
            </p:nvSpPr>
            <p:spPr bwMode="auto">
              <a:xfrm>
                <a:off x="1154"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94" name="Rectangle 348"/>
              <p:cNvSpPr>
                <a:spLocks noChangeArrowheads="1"/>
              </p:cNvSpPr>
              <p:nvPr/>
            </p:nvSpPr>
            <p:spPr bwMode="auto">
              <a:xfrm>
                <a:off x="1154"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95" name="Rectangle 349"/>
              <p:cNvSpPr>
                <a:spLocks noChangeArrowheads="1"/>
              </p:cNvSpPr>
              <p:nvPr/>
            </p:nvSpPr>
            <p:spPr bwMode="auto">
              <a:xfrm>
                <a:off x="1222"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96" name="Rectangle 350"/>
              <p:cNvSpPr>
                <a:spLocks noChangeArrowheads="1"/>
              </p:cNvSpPr>
              <p:nvPr/>
            </p:nvSpPr>
            <p:spPr bwMode="auto">
              <a:xfrm>
                <a:off x="1222"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97" name="Rectangle 351"/>
              <p:cNvSpPr>
                <a:spLocks noChangeArrowheads="1"/>
              </p:cNvSpPr>
              <p:nvPr/>
            </p:nvSpPr>
            <p:spPr bwMode="auto">
              <a:xfrm>
                <a:off x="1222"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98" name="Rectangle 352"/>
              <p:cNvSpPr>
                <a:spLocks noChangeArrowheads="1"/>
              </p:cNvSpPr>
              <p:nvPr/>
            </p:nvSpPr>
            <p:spPr bwMode="auto">
              <a:xfrm>
                <a:off x="1222"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99" name="Rectangle 353"/>
              <p:cNvSpPr>
                <a:spLocks noChangeArrowheads="1"/>
              </p:cNvSpPr>
              <p:nvPr/>
            </p:nvSpPr>
            <p:spPr bwMode="auto">
              <a:xfrm>
                <a:off x="1222"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00" name="Rectangle 354"/>
              <p:cNvSpPr>
                <a:spLocks noChangeArrowheads="1"/>
              </p:cNvSpPr>
              <p:nvPr/>
            </p:nvSpPr>
            <p:spPr bwMode="auto">
              <a:xfrm>
                <a:off x="1290"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01" name="Rectangle 355"/>
              <p:cNvSpPr>
                <a:spLocks noChangeArrowheads="1"/>
              </p:cNvSpPr>
              <p:nvPr/>
            </p:nvSpPr>
            <p:spPr bwMode="auto">
              <a:xfrm>
                <a:off x="1290"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02" name="Rectangle 356"/>
              <p:cNvSpPr>
                <a:spLocks noChangeArrowheads="1"/>
              </p:cNvSpPr>
              <p:nvPr/>
            </p:nvSpPr>
            <p:spPr bwMode="auto">
              <a:xfrm>
                <a:off x="1290"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03" name="Rectangle 357"/>
              <p:cNvSpPr>
                <a:spLocks noChangeArrowheads="1"/>
              </p:cNvSpPr>
              <p:nvPr/>
            </p:nvSpPr>
            <p:spPr bwMode="auto">
              <a:xfrm>
                <a:off x="1290"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04" name="Rectangle 358"/>
              <p:cNvSpPr>
                <a:spLocks noChangeArrowheads="1"/>
              </p:cNvSpPr>
              <p:nvPr/>
            </p:nvSpPr>
            <p:spPr bwMode="auto">
              <a:xfrm>
                <a:off x="1290"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cxnSp>
          <p:nvCxnSpPr>
            <p:cNvPr id="84" name="AutoShape 359"/>
            <p:cNvCxnSpPr>
              <a:cxnSpLocks noChangeShapeType="1"/>
              <a:stCxn id="74" idx="2"/>
              <a:endCxn id="580" idx="1"/>
            </p:cNvCxnSpPr>
            <p:nvPr/>
          </p:nvCxnSpPr>
          <p:spPr bwMode="auto">
            <a:xfrm flipV="1">
              <a:off x="1266235" y="4279834"/>
              <a:ext cx="536956" cy="3523"/>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85" name="AutoShape 360"/>
            <p:cNvCxnSpPr>
              <a:cxnSpLocks noChangeShapeType="1"/>
              <a:stCxn id="73" idx="2"/>
              <a:endCxn id="581" idx="1"/>
            </p:cNvCxnSpPr>
            <p:nvPr/>
          </p:nvCxnSpPr>
          <p:spPr bwMode="auto">
            <a:xfrm>
              <a:off x="1264457" y="4401378"/>
              <a:ext cx="538734" cy="0"/>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86" name="AutoShape 361"/>
            <p:cNvCxnSpPr>
              <a:cxnSpLocks noChangeShapeType="1"/>
              <a:stCxn id="75" idx="2"/>
              <a:endCxn id="582" idx="1"/>
            </p:cNvCxnSpPr>
            <p:nvPr/>
          </p:nvCxnSpPr>
          <p:spPr bwMode="auto">
            <a:xfrm>
              <a:off x="1264457" y="4521161"/>
              <a:ext cx="538734" cy="0"/>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87" name="AutoShape 362"/>
            <p:cNvCxnSpPr>
              <a:cxnSpLocks noChangeShapeType="1"/>
              <a:stCxn id="76" idx="2"/>
              <a:endCxn id="583" idx="1"/>
            </p:cNvCxnSpPr>
            <p:nvPr/>
          </p:nvCxnSpPr>
          <p:spPr bwMode="auto">
            <a:xfrm>
              <a:off x="1264457" y="4640944"/>
              <a:ext cx="538734" cy="0"/>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88" name="AutoShape 363"/>
            <p:cNvCxnSpPr>
              <a:cxnSpLocks noChangeShapeType="1"/>
              <a:stCxn id="77" idx="2"/>
              <a:endCxn id="584" idx="1"/>
            </p:cNvCxnSpPr>
            <p:nvPr/>
          </p:nvCxnSpPr>
          <p:spPr bwMode="auto">
            <a:xfrm flipV="1">
              <a:off x="1266235" y="4760727"/>
              <a:ext cx="536956" cy="1762"/>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grpSp>
          <p:nvGrpSpPr>
            <p:cNvPr id="89" name="Group 364"/>
            <p:cNvGrpSpPr>
              <a:grpSpLocks/>
            </p:cNvGrpSpPr>
            <p:nvPr/>
          </p:nvGrpSpPr>
          <p:grpSpPr bwMode="auto">
            <a:xfrm>
              <a:off x="2654853" y="4219942"/>
              <a:ext cx="604520" cy="600676"/>
              <a:chOff x="1018" y="1842"/>
              <a:chExt cx="340" cy="341"/>
            </a:xfrm>
            <a:effectLst>
              <a:outerShdw blurRad="50800" dist="38100" dir="2700000" algn="tl" rotWithShape="0">
                <a:prstClr val="black">
                  <a:alpha val="40000"/>
                </a:prstClr>
              </a:outerShdw>
            </a:effectLst>
          </p:grpSpPr>
          <p:sp>
            <p:nvSpPr>
              <p:cNvPr id="555" name="Rectangle 365"/>
              <p:cNvSpPr>
                <a:spLocks noChangeArrowheads="1"/>
              </p:cNvSpPr>
              <p:nvPr/>
            </p:nvSpPr>
            <p:spPr bwMode="auto">
              <a:xfrm>
                <a:off x="1018"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56" name="Rectangle 366"/>
              <p:cNvSpPr>
                <a:spLocks noChangeArrowheads="1"/>
              </p:cNvSpPr>
              <p:nvPr/>
            </p:nvSpPr>
            <p:spPr bwMode="auto">
              <a:xfrm>
                <a:off x="1018"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57" name="Rectangle 367"/>
              <p:cNvSpPr>
                <a:spLocks noChangeArrowheads="1"/>
              </p:cNvSpPr>
              <p:nvPr/>
            </p:nvSpPr>
            <p:spPr bwMode="auto">
              <a:xfrm>
                <a:off x="1018"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58" name="Rectangle 368"/>
              <p:cNvSpPr>
                <a:spLocks noChangeArrowheads="1"/>
              </p:cNvSpPr>
              <p:nvPr/>
            </p:nvSpPr>
            <p:spPr bwMode="auto">
              <a:xfrm>
                <a:off x="1018"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59" name="Rectangle 369"/>
              <p:cNvSpPr>
                <a:spLocks noChangeArrowheads="1"/>
              </p:cNvSpPr>
              <p:nvPr/>
            </p:nvSpPr>
            <p:spPr bwMode="auto">
              <a:xfrm>
                <a:off x="1018"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60" name="Rectangle 370"/>
              <p:cNvSpPr>
                <a:spLocks noChangeArrowheads="1"/>
              </p:cNvSpPr>
              <p:nvPr/>
            </p:nvSpPr>
            <p:spPr bwMode="auto">
              <a:xfrm>
                <a:off x="1086"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61" name="Rectangle 371"/>
              <p:cNvSpPr>
                <a:spLocks noChangeArrowheads="1"/>
              </p:cNvSpPr>
              <p:nvPr/>
            </p:nvSpPr>
            <p:spPr bwMode="auto">
              <a:xfrm>
                <a:off x="1086"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62" name="Rectangle 372"/>
              <p:cNvSpPr>
                <a:spLocks noChangeArrowheads="1"/>
              </p:cNvSpPr>
              <p:nvPr/>
            </p:nvSpPr>
            <p:spPr bwMode="auto">
              <a:xfrm>
                <a:off x="1086"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63" name="Rectangle 373"/>
              <p:cNvSpPr>
                <a:spLocks noChangeArrowheads="1"/>
              </p:cNvSpPr>
              <p:nvPr/>
            </p:nvSpPr>
            <p:spPr bwMode="auto">
              <a:xfrm>
                <a:off x="1086"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64" name="Rectangle 374"/>
              <p:cNvSpPr>
                <a:spLocks noChangeArrowheads="1"/>
              </p:cNvSpPr>
              <p:nvPr/>
            </p:nvSpPr>
            <p:spPr bwMode="auto">
              <a:xfrm>
                <a:off x="1086"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65" name="Rectangle 375"/>
              <p:cNvSpPr>
                <a:spLocks noChangeArrowheads="1"/>
              </p:cNvSpPr>
              <p:nvPr/>
            </p:nvSpPr>
            <p:spPr bwMode="auto">
              <a:xfrm>
                <a:off x="1154"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66" name="Rectangle 376"/>
              <p:cNvSpPr>
                <a:spLocks noChangeArrowheads="1"/>
              </p:cNvSpPr>
              <p:nvPr/>
            </p:nvSpPr>
            <p:spPr bwMode="auto">
              <a:xfrm>
                <a:off x="1154"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67" name="Rectangle 377"/>
              <p:cNvSpPr>
                <a:spLocks noChangeArrowheads="1"/>
              </p:cNvSpPr>
              <p:nvPr/>
            </p:nvSpPr>
            <p:spPr bwMode="auto">
              <a:xfrm>
                <a:off x="1154"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68" name="Rectangle 378"/>
              <p:cNvSpPr>
                <a:spLocks noChangeArrowheads="1"/>
              </p:cNvSpPr>
              <p:nvPr/>
            </p:nvSpPr>
            <p:spPr bwMode="auto">
              <a:xfrm>
                <a:off x="1154"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69" name="Rectangle 379"/>
              <p:cNvSpPr>
                <a:spLocks noChangeArrowheads="1"/>
              </p:cNvSpPr>
              <p:nvPr/>
            </p:nvSpPr>
            <p:spPr bwMode="auto">
              <a:xfrm>
                <a:off x="1154"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70" name="Rectangle 380"/>
              <p:cNvSpPr>
                <a:spLocks noChangeArrowheads="1"/>
              </p:cNvSpPr>
              <p:nvPr/>
            </p:nvSpPr>
            <p:spPr bwMode="auto">
              <a:xfrm>
                <a:off x="1222"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71" name="Rectangle 381"/>
              <p:cNvSpPr>
                <a:spLocks noChangeArrowheads="1"/>
              </p:cNvSpPr>
              <p:nvPr/>
            </p:nvSpPr>
            <p:spPr bwMode="auto">
              <a:xfrm>
                <a:off x="1222"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72" name="Rectangle 382"/>
              <p:cNvSpPr>
                <a:spLocks noChangeArrowheads="1"/>
              </p:cNvSpPr>
              <p:nvPr/>
            </p:nvSpPr>
            <p:spPr bwMode="auto">
              <a:xfrm>
                <a:off x="1222"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73" name="Rectangle 383"/>
              <p:cNvSpPr>
                <a:spLocks noChangeArrowheads="1"/>
              </p:cNvSpPr>
              <p:nvPr/>
            </p:nvSpPr>
            <p:spPr bwMode="auto">
              <a:xfrm>
                <a:off x="1222"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74" name="Rectangle 384"/>
              <p:cNvSpPr>
                <a:spLocks noChangeArrowheads="1"/>
              </p:cNvSpPr>
              <p:nvPr/>
            </p:nvSpPr>
            <p:spPr bwMode="auto">
              <a:xfrm>
                <a:off x="1222"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75" name="Rectangle 385"/>
              <p:cNvSpPr>
                <a:spLocks noChangeArrowheads="1"/>
              </p:cNvSpPr>
              <p:nvPr/>
            </p:nvSpPr>
            <p:spPr bwMode="auto">
              <a:xfrm>
                <a:off x="1290"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76" name="Rectangle 386"/>
              <p:cNvSpPr>
                <a:spLocks noChangeArrowheads="1"/>
              </p:cNvSpPr>
              <p:nvPr/>
            </p:nvSpPr>
            <p:spPr bwMode="auto">
              <a:xfrm>
                <a:off x="1290"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77" name="Rectangle 387"/>
              <p:cNvSpPr>
                <a:spLocks noChangeArrowheads="1"/>
              </p:cNvSpPr>
              <p:nvPr/>
            </p:nvSpPr>
            <p:spPr bwMode="auto">
              <a:xfrm>
                <a:off x="1290"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78" name="Rectangle 388"/>
              <p:cNvSpPr>
                <a:spLocks noChangeArrowheads="1"/>
              </p:cNvSpPr>
              <p:nvPr/>
            </p:nvSpPr>
            <p:spPr bwMode="auto">
              <a:xfrm>
                <a:off x="1290"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79" name="Rectangle 389"/>
              <p:cNvSpPr>
                <a:spLocks noChangeArrowheads="1"/>
              </p:cNvSpPr>
              <p:nvPr/>
            </p:nvSpPr>
            <p:spPr bwMode="auto">
              <a:xfrm>
                <a:off x="1290"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grpSp>
          <p:nvGrpSpPr>
            <p:cNvPr id="90" name="Group 390"/>
            <p:cNvGrpSpPr>
              <a:grpSpLocks/>
            </p:cNvGrpSpPr>
            <p:nvPr/>
          </p:nvGrpSpPr>
          <p:grpSpPr bwMode="auto">
            <a:xfrm>
              <a:off x="3460287" y="4219942"/>
              <a:ext cx="604520" cy="600676"/>
              <a:chOff x="1018" y="1842"/>
              <a:chExt cx="340" cy="341"/>
            </a:xfrm>
            <a:effectLst>
              <a:outerShdw blurRad="50800" dist="38100" dir="2700000" algn="tl" rotWithShape="0">
                <a:prstClr val="black">
                  <a:alpha val="40000"/>
                </a:prstClr>
              </a:outerShdw>
            </a:effectLst>
          </p:grpSpPr>
          <p:sp>
            <p:nvSpPr>
              <p:cNvPr id="530" name="Rectangle 391"/>
              <p:cNvSpPr>
                <a:spLocks noChangeArrowheads="1"/>
              </p:cNvSpPr>
              <p:nvPr/>
            </p:nvSpPr>
            <p:spPr bwMode="auto">
              <a:xfrm>
                <a:off x="1018"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31" name="Rectangle 392"/>
              <p:cNvSpPr>
                <a:spLocks noChangeArrowheads="1"/>
              </p:cNvSpPr>
              <p:nvPr/>
            </p:nvSpPr>
            <p:spPr bwMode="auto">
              <a:xfrm>
                <a:off x="1018"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32" name="Rectangle 393"/>
              <p:cNvSpPr>
                <a:spLocks noChangeArrowheads="1"/>
              </p:cNvSpPr>
              <p:nvPr/>
            </p:nvSpPr>
            <p:spPr bwMode="auto">
              <a:xfrm>
                <a:off x="1018"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33" name="Rectangle 394"/>
              <p:cNvSpPr>
                <a:spLocks noChangeArrowheads="1"/>
              </p:cNvSpPr>
              <p:nvPr/>
            </p:nvSpPr>
            <p:spPr bwMode="auto">
              <a:xfrm>
                <a:off x="1018"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34" name="Rectangle 395"/>
              <p:cNvSpPr>
                <a:spLocks noChangeArrowheads="1"/>
              </p:cNvSpPr>
              <p:nvPr/>
            </p:nvSpPr>
            <p:spPr bwMode="auto">
              <a:xfrm>
                <a:off x="1018"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35" name="Rectangle 396"/>
              <p:cNvSpPr>
                <a:spLocks noChangeArrowheads="1"/>
              </p:cNvSpPr>
              <p:nvPr/>
            </p:nvSpPr>
            <p:spPr bwMode="auto">
              <a:xfrm>
                <a:off x="1086"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36" name="Rectangle 397"/>
              <p:cNvSpPr>
                <a:spLocks noChangeArrowheads="1"/>
              </p:cNvSpPr>
              <p:nvPr/>
            </p:nvSpPr>
            <p:spPr bwMode="auto">
              <a:xfrm>
                <a:off x="1086"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37" name="Rectangle 398"/>
              <p:cNvSpPr>
                <a:spLocks noChangeArrowheads="1"/>
              </p:cNvSpPr>
              <p:nvPr/>
            </p:nvSpPr>
            <p:spPr bwMode="auto">
              <a:xfrm>
                <a:off x="1086"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38" name="Rectangle 399"/>
              <p:cNvSpPr>
                <a:spLocks noChangeArrowheads="1"/>
              </p:cNvSpPr>
              <p:nvPr/>
            </p:nvSpPr>
            <p:spPr bwMode="auto">
              <a:xfrm>
                <a:off x="1086"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39" name="Rectangle 400"/>
              <p:cNvSpPr>
                <a:spLocks noChangeArrowheads="1"/>
              </p:cNvSpPr>
              <p:nvPr/>
            </p:nvSpPr>
            <p:spPr bwMode="auto">
              <a:xfrm>
                <a:off x="1086"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40" name="Rectangle 401"/>
              <p:cNvSpPr>
                <a:spLocks noChangeArrowheads="1"/>
              </p:cNvSpPr>
              <p:nvPr/>
            </p:nvSpPr>
            <p:spPr bwMode="auto">
              <a:xfrm>
                <a:off x="1154"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41" name="Rectangle 402"/>
              <p:cNvSpPr>
                <a:spLocks noChangeArrowheads="1"/>
              </p:cNvSpPr>
              <p:nvPr/>
            </p:nvSpPr>
            <p:spPr bwMode="auto">
              <a:xfrm>
                <a:off x="1154"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42" name="Rectangle 403"/>
              <p:cNvSpPr>
                <a:spLocks noChangeArrowheads="1"/>
              </p:cNvSpPr>
              <p:nvPr/>
            </p:nvSpPr>
            <p:spPr bwMode="auto">
              <a:xfrm>
                <a:off x="1154"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43" name="Rectangle 404"/>
              <p:cNvSpPr>
                <a:spLocks noChangeArrowheads="1"/>
              </p:cNvSpPr>
              <p:nvPr/>
            </p:nvSpPr>
            <p:spPr bwMode="auto">
              <a:xfrm>
                <a:off x="1154"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44" name="Rectangle 405"/>
              <p:cNvSpPr>
                <a:spLocks noChangeArrowheads="1"/>
              </p:cNvSpPr>
              <p:nvPr/>
            </p:nvSpPr>
            <p:spPr bwMode="auto">
              <a:xfrm>
                <a:off x="1154"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45" name="Rectangle 406"/>
              <p:cNvSpPr>
                <a:spLocks noChangeArrowheads="1"/>
              </p:cNvSpPr>
              <p:nvPr/>
            </p:nvSpPr>
            <p:spPr bwMode="auto">
              <a:xfrm>
                <a:off x="1222"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46" name="Rectangle 407"/>
              <p:cNvSpPr>
                <a:spLocks noChangeArrowheads="1"/>
              </p:cNvSpPr>
              <p:nvPr/>
            </p:nvSpPr>
            <p:spPr bwMode="auto">
              <a:xfrm>
                <a:off x="1222"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47" name="Rectangle 408"/>
              <p:cNvSpPr>
                <a:spLocks noChangeArrowheads="1"/>
              </p:cNvSpPr>
              <p:nvPr/>
            </p:nvSpPr>
            <p:spPr bwMode="auto">
              <a:xfrm>
                <a:off x="1222"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48" name="Rectangle 409"/>
              <p:cNvSpPr>
                <a:spLocks noChangeArrowheads="1"/>
              </p:cNvSpPr>
              <p:nvPr/>
            </p:nvSpPr>
            <p:spPr bwMode="auto">
              <a:xfrm>
                <a:off x="1222"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49" name="Rectangle 410"/>
              <p:cNvSpPr>
                <a:spLocks noChangeArrowheads="1"/>
              </p:cNvSpPr>
              <p:nvPr/>
            </p:nvSpPr>
            <p:spPr bwMode="auto">
              <a:xfrm>
                <a:off x="1222"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50" name="Rectangle 411"/>
              <p:cNvSpPr>
                <a:spLocks noChangeArrowheads="1"/>
              </p:cNvSpPr>
              <p:nvPr/>
            </p:nvSpPr>
            <p:spPr bwMode="auto">
              <a:xfrm>
                <a:off x="1290"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51" name="Rectangle 412"/>
              <p:cNvSpPr>
                <a:spLocks noChangeArrowheads="1"/>
              </p:cNvSpPr>
              <p:nvPr/>
            </p:nvSpPr>
            <p:spPr bwMode="auto">
              <a:xfrm>
                <a:off x="1290"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52" name="Rectangle 413"/>
              <p:cNvSpPr>
                <a:spLocks noChangeArrowheads="1"/>
              </p:cNvSpPr>
              <p:nvPr/>
            </p:nvSpPr>
            <p:spPr bwMode="auto">
              <a:xfrm>
                <a:off x="1290"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53" name="Rectangle 414"/>
              <p:cNvSpPr>
                <a:spLocks noChangeArrowheads="1"/>
              </p:cNvSpPr>
              <p:nvPr/>
            </p:nvSpPr>
            <p:spPr bwMode="auto">
              <a:xfrm>
                <a:off x="1290"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54" name="Rectangle 415"/>
              <p:cNvSpPr>
                <a:spLocks noChangeArrowheads="1"/>
              </p:cNvSpPr>
              <p:nvPr/>
            </p:nvSpPr>
            <p:spPr bwMode="auto">
              <a:xfrm>
                <a:off x="1290"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grpSp>
          <p:nvGrpSpPr>
            <p:cNvPr id="91" name="Group 416"/>
            <p:cNvGrpSpPr>
              <a:grpSpLocks/>
            </p:cNvGrpSpPr>
            <p:nvPr/>
          </p:nvGrpSpPr>
          <p:grpSpPr bwMode="auto">
            <a:xfrm>
              <a:off x="4267499" y="4219942"/>
              <a:ext cx="604520" cy="600676"/>
              <a:chOff x="1018" y="1842"/>
              <a:chExt cx="340" cy="341"/>
            </a:xfrm>
            <a:effectLst>
              <a:outerShdw blurRad="50800" dist="38100" dir="2700000" algn="tl" rotWithShape="0">
                <a:prstClr val="black">
                  <a:alpha val="40000"/>
                </a:prstClr>
              </a:outerShdw>
            </a:effectLst>
          </p:grpSpPr>
          <p:sp>
            <p:nvSpPr>
              <p:cNvPr id="505" name="Rectangle 417"/>
              <p:cNvSpPr>
                <a:spLocks noChangeArrowheads="1"/>
              </p:cNvSpPr>
              <p:nvPr/>
            </p:nvSpPr>
            <p:spPr bwMode="auto">
              <a:xfrm>
                <a:off x="1018"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06" name="Rectangle 418"/>
              <p:cNvSpPr>
                <a:spLocks noChangeArrowheads="1"/>
              </p:cNvSpPr>
              <p:nvPr/>
            </p:nvSpPr>
            <p:spPr bwMode="auto">
              <a:xfrm>
                <a:off x="1018"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07" name="Rectangle 419"/>
              <p:cNvSpPr>
                <a:spLocks noChangeArrowheads="1"/>
              </p:cNvSpPr>
              <p:nvPr/>
            </p:nvSpPr>
            <p:spPr bwMode="auto">
              <a:xfrm>
                <a:off x="1018"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08" name="Rectangle 420"/>
              <p:cNvSpPr>
                <a:spLocks noChangeArrowheads="1"/>
              </p:cNvSpPr>
              <p:nvPr/>
            </p:nvSpPr>
            <p:spPr bwMode="auto">
              <a:xfrm>
                <a:off x="1018"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09" name="Rectangle 421"/>
              <p:cNvSpPr>
                <a:spLocks noChangeArrowheads="1"/>
              </p:cNvSpPr>
              <p:nvPr/>
            </p:nvSpPr>
            <p:spPr bwMode="auto">
              <a:xfrm>
                <a:off x="1018"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10" name="Rectangle 422"/>
              <p:cNvSpPr>
                <a:spLocks noChangeArrowheads="1"/>
              </p:cNvSpPr>
              <p:nvPr/>
            </p:nvSpPr>
            <p:spPr bwMode="auto">
              <a:xfrm>
                <a:off x="1086"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11" name="Rectangle 423"/>
              <p:cNvSpPr>
                <a:spLocks noChangeArrowheads="1"/>
              </p:cNvSpPr>
              <p:nvPr/>
            </p:nvSpPr>
            <p:spPr bwMode="auto">
              <a:xfrm>
                <a:off x="1086"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12" name="Rectangle 424"/>
              <p:cNvSpPr>
                <a:spLocks noChangeArrowheads="1"/>
              </p:cNvSpPr>
              <p:nvPr/>
            </p:nvSpPr>
            <p:spPr bwMode="auto">
              <a:xfrm>
                <a:off x="1086"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13" name="Rectangle 425"/>
              <p:cNvSpPr>
                <a:spLocks noChangeArrowheads="1"/>
              </p:cNvSpPr>
              <p:nvPr/>
            </p:nvSpPr>
            <p:spPr bwMode="auto">
              <a:xfrm>
                <a:off x="1086"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14" name="Rectangle 426"/>
              <p:cNvSpPr>
                <a:spLocks noChangeArrowheads="1"/>
              </p:cNvSpPr>
              <p:nvPr/>
            </p:nvSpPr>
            <p:spPr bwMode="auto">
              <a:xfrm>
                <a:off x="1086"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15" name="Rectangle 427"/>
              <p:cNvSpPr>
                <a:spLocks noChangeArrowheads="1"/>
              </p:cNvSpPr>
              <p:nvPr/>
            </p:nvSpPr>
            <p:spPr bwMode="auto">
              <a:xfrm>
                <a:off x="1154"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16" name="Rectangle 428"/>
              <p:cNvSpPr>
                <a:spLocks noChangeArrowheads="1"/>
              </p:cNvSpPr>
              <p:nvPr/>
            </p:nvSpPr>
            <p:spPr bwMode="auto">
              <a:xfrm>
                <a:off x="1154"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17" name="Rectangle 429"/>
              <p:cNvSpPr>
                <a:spLocks noChangeArrowheads="1"/>
              </p:cNvSpPr>
              <p:nvPr/>
            </p:nvSpPr>
            <p:spPr bwMode="auto">
              <a:xfrm>
                <a:off x="1154"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18" name="Rectangle 430"/>
              <p:cNvSpPr>
                <a:spLocks noChangeArrowheads="1"/>
              </p:cNvSpPr>
              <p:nvPr/>
            </p:nvSpPr>
            <p:spPr bwMode="auto">
              <a:xfrm>
                <a:off x="1154"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19" name="Rectangle 431"/>
              <p:cNvSpPr>
                <a:spLocks noChangeArrowheads="1"/>
              </p:cNvSpPr>
              <p:nvPr/>
            </p:nvSpPr>
            <p:spPr bwMode="auto">
              <a:xfrm>
                <a:off x="1154"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20" name="Rectangle 432"/>
              <p:cNvSpPr>
                <a:spLocks noChangeArrowheads="1"/>
              </p:cNvSpPr>
              <p:nvPr/>
            </p:nvSpPr>
            <p:spPr bwMode="auto">
              <a:xfrm>
                <a:off x="1222"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21" name="Rectangle 433"/>
              <p:cNvSpPr>
                <a:spLocks noChangeArrowheads="1"/>
              </p:cNvSpPr>
              <p:nvPr/>
            </p:nvSpPr>
            <p:spPr bwMode="auto">
              <a:xfrm>
                <a:off x="1222"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22" name="Rectangle 434"/>
              <p:cNvSpPr>
                <a:spLocks noChangeArrowheads="1"/>
              </p:cNvSpPr>
              <p:nvPr/>
            </p:nvSpPr>
            <p:spPr bwMode="auto">
              <a:xfrm>
                <a:off x="1222"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23" name="Rectangle 435"/>
              <p:cNvSpPr>
                <a:spLocks noChangeArrowheads="1"/>
              </p:cNvSpPr>
              <p:nvPr/>
            </p:nvSpPr>
            <p:spPr bwMode="auto">
              <a:xfrm>
                <a:off x="1222"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24" name="Rectangle 436"/>
              <p:cNvSpPr>
                <a:spLocks noChangeArrowheads="1"/>
              </p:cNvSpPr>
              <p:nvPr/>
            </p:nvSpPr>
            <p:spPr bwMode="auto">
              <a:xfrm>
                <a:off x="1222"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25" name="Rectangle 437"/>
              <p:cNvSpPr>
                <a:spLocks noChangeArrowheads="1"/>
              </p:cNvSpPr>
              <p:nvPr/>
            </p:nvSpPr>
            <p:spPr bwMode="auto">
              <a:xfrm>
                <a:off x="1290"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26" name="Rectangle 438"/>
              <p:cNvSpPr>
                <a:spLocks noChangeArrowheads="1"/>
              </p:cNvSpPr>
              <p:nvPr/>
            </p:nvSpPr>
            <p:spPr bwMode="auto">
              <a:xfrm>
                <a:off x="1290"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27" name="Rectangle 439"/>
              <p:cNvSpPr>
                <a:spLocks noChangeArrowheads="1"/>
              </p:cNvSpPr>
              <p:nvPr/>
            </p:nvSpPr>
            <p:spPr bwMode="auto">
              <a:xfrm>
                <a:off x="1290"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28" name="Rectangle 440"/>
              <p:cNvSpPr>
                <a:spLocks noChangeArrowheads="1"/>
              </p:cNvSpPr>
              <p:nvPr/>
            </p:nvSpPr>
            <p:spPr bwMode="auto">
              <a:xfrm>
                <a:off x="1290"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29" name="Rectangle 441"/>
              <p:cNvSpPr>
                <a:spLocks noChangeArrowheads="1"/>
              </p:cNvSpPr>
              <p:nvPr/>
            </p:nvSpPr>
            <p:spPr bwMode="auto">
              <a:xfrm>
                <a:off x="1290"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grpSp>
          <p:nvGrpSpPr>
            <p:cNvPr id="92" name="Group 442"/>
            <p:cNvGrpSpPr>
              <a:grpSpLocks/>
            </p:cNvGrpSpPr>
            <p:nvPr/>
          </p:nvGrpSpPr>
          <p:grpSpPr bwMode="auto">
            <a:xfrm>
              <a:off x="5113827" y="4219942"/>
              <a:ext cx="604520" cy="600676"/>
              <a:chOff x="1018" y="1842"/>
              <a:chExt cx="340" cy="341"/>
            </a:xfrm>
            <a:effectLst>
              <a:outerShdw blurRad="50800" dist="38100" dir="2700000" algn="tl" rotWithShape="0">
                <a:prstClr val="black">
                  <a:alpha val="40000"/>
                </a:prstClr>
              </a:outerShdw>
            </a:effectLst>
          </p:grpSpPr>
          <p:sp>
            <p:nvSpPr>
              <p:cNvPr id="480" name="Rectangle 443"/>
              <p:cNvSpPr>
                <a:spLocks noChangeArrowheads="1"/>
              </p:cNvSpPr>
              <p:nvPr/>
            </p:nvSpPr>
            <p:spPr bwMode="auto">
              <a:xfrm>
                <a:off x="1018"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81" name="Rectangle 444"/>
              <p:cNvSpPr>
                <a:spLocks noChangeArrowheads="1"/>
              </p:cNvSpPr>
              <p:nvPr/>
            </p:nvSpPr>
            <p:spPr bwMode="auto">
              <a:xfrm>
                <a:off x="1018"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82" name="Rectangle 445"/>
              <p:cNvSpPr>
                <a:spLocks noChangeArrowheads="1"/>
              </p:cNvSpPr>
              <p:nvPr/>
            </p:nvSpPr>
            <p:spPr bwMode="auto">
              <a:xfrm>
                <a:off x="1018"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83" name="Rectangle 446"/>
              <p:cNvSpPr>
                <a:spLocks noChangeArrowheads="1"/>
              </p:cNvSpPr>
              <p:nvPr/>
            </p:nvSpPr>
            <p:spPr bwMode="auto">
              <a:xfrm>
                <a:off x="1018"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84" name="Rectangle 447"/>
              <p:cNvSpPr>
                <a:spLocks noChangeArrowheads="1"/>
              </p:cNvSpPr>
              <p:nvPr/>
            </p:nvSpPr>
            <p:spPr bwMode="auto">
              <a:xfrm>
                <a:off x="1018"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85" name="Rectangle 448"/>
              <p:cNvSpPr>
                <a:spLocks noChangeArrowheads="1"/>
              </p:cNvSpPr>
              <p:nvPr/>
            </p:nvSpPr>
            <p:spPr bwMode="auto">
              <a:xfrm>
                <a:off x="1086"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86" name="Rectangle 449"/>
              <p:cNvSpPr>
                <a:spLocks noChangeArrowheads="1"/>
              </p:cNvSpPr>
              <p:nvPr/>
            </p:nvSpPr>
            <p:spPr bwMode="auto">
              <a:xfrm>
                <a:off x="1086"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87" name="Rectangle 450"/>
              <p:cNvSpPr>
                <a:spLocks noChangeArrowheads="1"/>
              </p:cNvSpPr>
              <p:nvPr/>
            </p:nvSpPr>
            <p:spPr bwMode="auto">
              <a:xfrm>
                <a:off x="1086"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88" name="Rectangle 451"/>
              <p:cNvSpPr>
                <a:spLocks noChangeArrowheads="1"/>
              </p:cNvSpPr>
              <p:nvPr/>
            </p:nvSpPr>
            <p:spPr bwMode="auto">
              <a:xfrm>
                <a:off x="1086"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89" name="Rectangle 452"/>
              <p:cNvSpPr>
                <a:spLocks noChangeArrowheads="1"/>
              </p:cNvSpPr>
              <p:nvPr/>
            </p:nvSpPr>
            <p:spPr bwMode="auto">
              <a:xfrm>
                <a:off x="1086"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90" name="Rectangle 453"/>
              <p:cNvSpPr>
                <a:spLocks noChangeArrowheads="1"/>
              </p:cNvSpPr>
              <p:nvPr/>
            </p:nvSpPr>
            <p:spPr bwMode="auto">
              <a:xfrm>
                <a:off x="1154"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91" name="Rectangle 454"/>
              <p:cNvSpPr>
                <a:spLocks noChangeArrowheads="1"/>
              </p:cNvSpPr>
              <p:nvPr/>
            </p:nvSpPr>
            <p:spPr bwMode="auto">
              <a:xfrm>
                <a:off x="1154"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92" name="Rectangle 455"/>
              <p:cNvSpPr>
                <a:spLocks noChangeArrowheads="1"/>
              </p:cNvSpPr>
              <p:nvPr/>
            </p:nvSpPr>
            <p:spPr bwMode="auto">
              <a:xfrm>
                <a:off x="1154"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93" name="Rectangle 456"/>
              <p:cNvSpPr>
                <a:spLocks noChangeArrowheads="1"/>
              </p:cNvSpPr>
              <p:nvPr/>
            </p:nvSpPr>
            <p:spPr bwMode="auto">
              <a:xfrm>
                <a:off x="1154"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94" name="Rectangle 457"/>
              <p:cNvSpPr>
                <a:spLocks noChangeArrowheads="1"/>
              </p:cNvSpPr>
              <p:nvPr/>
            </p:nvSpPr>
            <p:spPr bwMode="auto">
              <a:xfrm>
                <a:off x="1154"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95" name="Rectangle 458"/>
              <p:cNvSpPr>
                <a:spLocks noChangeArrowheads="1"/>
              </p:cNvSpPr>
              <p:nvPr/>
            </p:nvSpPr>
            <p:spPr bwMode="auto">
              <a:xfrm>
                <a:off x="1222"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96" name="Rectangle 459"/>
              <p:cNvSpPr>
                <a:spLocks noChangeArrowheads="1"/>
              </p:cNvSpPr>
              <p:nvPr/>
            </p:nvSpPr>
            <p:spPr bwMode="auto">
              <a:xfrm>
                <a:off x="1222"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97" name="Rectangle 460"/>
              <p:cNvSpPr>
                <a:spLocks noChangeArrowheads="1"/>
              </p:cNvSpPr>
              <p:nvPr/>
            </p:nvSpPr>
            <p:spPr bwMode="auto">
              <a:xfrm>
                <a:off x="1222"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98" name="Rectangle 461"/>
              <p:cNvSpPr>
                <a:spLocks noChangeArrowheads="1"/>
              </p:cNvSpPr>
              <p:nvPr/>
            </p:nvSpPr>
            <p:spPr bwMode="auto">
              <a:xfrm>
                <a:off x="1222"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99" name="Rectangle 462"/>
              <p:cNvSpPr>
                <a:spLocks noChangeArrowheads="1"/>
              </p:cNvSpPr>
              <p:nvPr/>
            </p:nvSpPr>
            <p:spPr bwMode="auto">
              <a:xfrm>
                <a:off x="1222"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00" name="Rectangle 463"/>
              <p:cNvSpPr>
                <a:spLocks noChangeArrowheads="1"/>
              </p:cNvSpPr>
              <p:nvPr/>
            </p:nvSpPr>
            <p:spPr bwMode="auto">
              <a:xfrm>
                <a:off x="1290"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01" name="Rectangle 464"/>
              <p:cNvSpPr>
                <a:spLocks noChangeArrowheads="1"/>
              </p:cNvSpPr>
              <p:nvPr/>
            </p:nvSpPr>
            <p:spPr bwMode="auto">
              <a:xfrm>
                <a:off x="1290"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02" name="Rectangle 465"/>
              <p:cNvSpPr>
                <a:spLocks noChangeArrowheads="1"/>
              </p:cNvSpPr>
              <p:nvPr/>
            </p:nvSpPr>
            <p:spPr bwMode="auto">
              <a:xfrm>
                <a:off x="1290"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03" name="Rectangle 466"/>
              <p:cNvSpPr>
                <a:spLocks noChangeArrowheads="1"/>
              </p:cNvSpPr>
              <p:nvPr/>
            </p:nvSpPr>
            <p:spPr bwMode="auto">
              <a:xfrm>
                <a:off x="1290"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04" name="Rectangle 467"/>
              <p:cNvSpPr>
                <a:spLocks noChangeArrowheads="1"/>
              </p:cNvSpPr>
              <p:nvPr/>
            </p:nvSpPr>
            <p:spPr bwMode="auto">
              <a:xfrm>
                <a:off x="1290"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cxnSp>
          <p:nvCxnSpPr>
            <p:cNvPr id="93" name="AutoShape 468"/>
            <p:cNvCxnSpPr>
              <a:cxnSpLocks noChangeShapeType="1"/>
              <a:stCxn id="475" idx="3"/>
              <a:endCxn id="355" idx="1"/>
            </p:cNvCxnSpPr>
            <p:nvPr/>
          </p:nvCxnSpPr>
          <p:spPr bwMode="auto">
            <a:xfrm>
              <a:off x="2407711" y="5077799"/>
              <a:ext cx="2706116" cy="0"/>
            </a:xfrm>
            <a:prstGeom prst="straightConnector1">
              <a:avLst/>
            </a:prstGeom>
            <a:noFill/>
            <a:ln w="9525">
              <a:solidFill>
                <a:schemeClr val="tx1"/>
              </a:solidFill>
              <a:round/>
              <a:headEnd/>
              <a:tailEnd/>
            </a:ln>
            <a:effectLst>
              <a:outerShdw blurRad="50800" dist="38100" dir="2700000" algn="tl" rotWithShape="0">
                <a:prstClr val="black">
                  <a:alpha val="40000"/>
                </a:prstClr>
              </a:outerShdw>
            </a:effectLst>
          </p:spPr>
        </p:cxnSp>
        <p:cxnSp>
          <p:nvCxnSpPr>
            <p:cNvPr id="94" name="AutoShape 469"/>
            <p:cNvCxnSpPr>
              <a:cxnSpLocks noChangeShapeType="1"/>
              <a:stCxn id="476" idx="3"/>
              <a:endCxn id="356" idx="1"/>
            </p:cNvCxnSpPr>
            <p:nvPr/>
          </p:nvCxnSpPr>
          <p:spPr bwMode="auto">
            <a:xfrm>
              <a:off x="2407711" y="5199344"/>
              <a:ext cx="2706116" cy="0"/>
            </a:xfrm>
            <a:prstGeom prst="straightConnector1">
              <a:avLst/>
            </a:prstGeom>
            <a:noFill/>
            <a:ln w="9525">
              <a:solidFill>
                <a:schemeClr val="tx1"/>
              </a:solidFill>
              <a:round/>
              <a:headEnd/>
              <a:tailEnd/>
            </a:ln>
            <a:effectLst>
              <a:outerShdw blurRad="50800" dist="38100" dir="2700000" algn="tl" rotWithShape="0">
                <a:prstClr val="black">
                  <a:alpha val="40000"/>
                </a:prstClr>
              </a:outerShdw>
            </a:effectLst>
          </p:spPr>
        </p:cxnSp>
        <p:cxnSp>
          <p:nvCxnSpPr>
            <p:cNvPr id="95" name="AutoShape 470"/>
            <p:cNvCxnSpPr>
              <a:cxnSpLocks noChangeShapeType="1"/>
              <a:stCxn id="477" idx="3"/>
              <a:endCxn id="357" idx="1"/>
            </p:cNvCxnSpPr>
            <p:nvPr/>
          </p:nvCxnSpPr>
          <p:spPr bwMode="auto">
            <a:xfrm>
              <a:off x="2407711" y="5319127"/>
              <a:ext cx="2706116" cy="0"/>
            </a:xfrm>
            <a:prstGeom prst="straightConnector1">
              <a:avLst/>
            </a:prstGeom>
            <a:noFill/>
            <a:ln w="9525">
              <a:solidFill>
                <a:schemeClr val="tx1"/>
              </a:solidFill>
              <a:round/>
              <a:headEnd/>
              <a:tailEnd/>
            </a:ln>
            <a:effectLst>
              <a:outerShdw blurRad="50800" dist="38100" dir="2700000" algn="tl" rotWithShape="0">
                <a:prstClr val="black">
                  <a:alpha val="40000"/>
                </a:prstClr>
              </a:outerShdw>
            </a:effectLst>
          </p:spPr>
        </p:cxnSp>
        <p:cxnSp>
          <p:nvCxnSpPr>
            <p:cNvPr id="96" name="AutoShape 471"/>
            <p:cNvCxnSpPr>
              <a:cxnSpLocks noChangeShapeType="1"/>
              <a:stCxn id="478" idx="3"/>
              <a:endCxn id="358" idx="1"/>
            </p:cNvCxnSpPr>
            <p:nvPr/>
          </p:nvCxnSpPr>
          <p:spPr bwMode="auto">
            <a:xfrm>
              <a:off x="2407711" y="5438910"/>
              <a:ext cx="2706116" cy="0"/>
            </a:xfrm>
            <a:prstGeom prst="straightConnector1">
              <a:avLst/>
            </a:prstGeom>
            <a:noFill/>
            <a:ln w="9525">
              <a:solidFill>
                <a:schemeClr val="tx1"/>
              </a:solidFill>
              <a:round/>
              <a:headEnd/>
              <a:tailEnd/>
            </a:ln>
            <a:effectLst>
              <a:outerShdw blurRad="50800" dist="38100" dir="2700000" algn="tl" rotWithShape="0">
                <a:prstClr val="black">
                  <a:alpha val="40000"/>
                </a:prstClr>
              </a:outerShdw>
            </a:effectLst>
          </p:spPr>
        </p:cxnSp>
        <p:cxnSp>
          <p:nvCxnSpPr>
            <p:cNvPr id="97" name="AutoShape 472"/>
            <p:cNvCxnSpPr>
              <a:cxnSpLocks noChangeShapeType="1"/>
              <a:stCxn id="479" idx="3"/>
              <a:endCxn id="359" idx="1"/>
            </p:cNvCxnSpPr>
            <p:nvPr/>
          </p:nvCxnSpPr>
          <p:spPr bwMode="auto">
            <a:xfrm>
              <a:off x="2407711" y="5558693"/>
              <a:ext cx="2706116" cy="0"/>
            </a:xfrm>
            <a:prstGeom prst="straightConnector1">
              <a:avLst/>
            </a:prstGeom>
            <a:noFill/>
            <a:ln w="9525">
              <a:solidFill>
                <a:schemeClr val="tx1"/>
              </a:solidFill>
              <a:round/>
              <a:headEnd/>
              <a:tailEnd/>
            </a:ln>
            <a:effectLst>
              <a:outerShdw blurRad="50800" dist="38100" dir="2700000" algn="tl" rotWithShape="0">
                <a:prstClr val="black">
                  <a:alpha val="40000"/>
                </a:prstClr>
              </a:outerShdw>
            </a:effectLst>
          </p:spPr>
        </p:cxnSp>
        <p:sp>
          <p:nvSpPr>
            <p:cNvPr id="98" name="Rectangle 473"/>
            <p:cNvSpPr>
              <a:spLocks noChangeAspect="1" noChangeArrowheads="1"/>
            </p:cNvSpPr>
            <p:nvPr/>
          </p:nvSpPr>
          <p:spPr bwMode="auto">
            <a:xfrm rot="5400000">
              <a:off x="598828" y="5177085"/>
              <a:ext cx="239566" cy="241808"/>
            </a:xfrm>
            <a:prstGeom prst="rect">
              <a:avLst/>
            </a:prstGeom>
            <a:solidFill>
              <a:schemeClr val="bg2"/>
            </a:solidFill>
            <a:ln w="38100">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99" name="Rectangle 474"/>
            <p:cNvSpPr>
              <a:spLocks noChangeArrowheads="1"/>
            </p:cNvSpPr>
            <p:nvPr/>
          </p:nvSpPr>
          <p:spPr bwMode="auto">
            <a:xfrm rot="16200000">
              <a:off x="1145521" y="5114000"/>
              <a:ext cx="40515" cy="170688"/>
            </a:xfrm>
            <a:prstGeom prst="rect">
              <a:avLst/>
            </a:prstGeom>
            <a:noFill/>
            <a:ln w="19050">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0" name="Rectangle 475"/>
            <p:cNvSpPr>
              <a:spLocks noChangeArrowheads="1"/>
            </p:cNvSpPr>
            <p:nvPr/>
          </p:nvSpPr>
          <p:spPr bwMode="auto">
            <a:xfrm rot="16200000">
              <a:off x="1147299" y="4992447"/>
              <a:ext cx="40515" cy="172466"/>
            </a:xfrm>
            <a:prstGeom prst="rect">
              <a:avLst/>
            </a:prstGeom>
            <a:noFill/>
            <a:ln w="19050">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1" name="Rectangle 476"/>
            <p:cNvSpPr>
              <a:spLocks noChangeArrowheads="1"/>
            </p:cNvSpPr>
            <p:nvPr/>
          </p:nvSpPr>
          <p:spPr bwMode="auto">
            <a:xfrm rot="16200000">
              <a:off x="1145521" y="5233783"/>
              <a:ext cx="40515" cy="170688"/>
            </a:xfrm>
            <a:prstGeom prst="rect">
              <a:avLst/>
            </a:prstGeom>
            <a:noFill/>
            <a:ln w="19050">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2" name="Rectangle 477"/>
            <p:cNvSpPr>
              <a:spLocks noChangeArrowheads="1"/>
            </p:cNvSpPr>
            <p:nvPr/>
          </p:nvSpPr>
          <p:spPr bwMode="auto">
            <a:xfrm rot="16200000">
              <a:off x="1145521" y="5353566"/>
              <a:ext cx="40515" cy="170688"/>
            </a:xfrm>
            <a:prstGeom prst="rect">
              <a:avLst/>
            </a:prstGeom>
            <a:noFill/>
            <a:ln w="19050">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3" name="Rectangle 478"/>
            <p:cNvSpPr>
              <a:spLocks noChangeArrowheads="1"/>
            </p:cNvSpPr>
            <p:nvPr/>
          </p:nvSpPr>
          <p:spPr bwMode="auto">
            <a:xfrm rot="16200000">
              <a:off x="1147299" y="5471579"/>
              <a:ext cx="40515" cy="172466"/>
            </a:xfrm>
            <a:prstGeom prst="rect">
              <a:avLst/>
            </a:prstGeom>
            <a:noFill/>
            <a:ln w="19050">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cxnSp>
          <p:nvCxnSpPr>
            <p:cNvPr id="104" name="AutoShape 479"/>
            <p:cNvCxnSpPr>
              <a:cxnSpLocks noChangeShapeType="1"/>
              <a:stCxn id="98" idx="0"/>
              <a:endCxn id="100" idx="0"/>
            </p:cNvCxnSpPr>
            <p:nvPr/>
          </p:nvCxnSpPr>
          <p:spPr bwMode="auto">
            <a:xfrm flipV="1">
              <a:off x="860851" y="5081322"/>
              <a:ext cx="211582" cy="216666"/>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105" name="AutoShape 480"/>
            <p:cNvCxnSpPr>
              <a:cxnSpLocks noChangeShapeType="1"/>
              <a:stCxn id="98" idx="0"/>
              <a:endCxn id="99" idx="0"/>
            </p:cNvCxnSpPr>
            <p:nvPr/>
          </p:nvCxnSpPr>
          <p:spPr bwMode="auto">
            <a:xfrm flipV="1">
              <a:off x="860851" y="5199344"/>
              <a:ext cx="211582" cy="98645"/>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106" name="AutoShape 481"/>
            <p:cNvCxnSpPr>
              <a:cxnSpLocks noChangeShapeType="1"/>
              <a:stCxn id="98" idx="0"/>
              <a:endCxn id="101" idx="0"/>
            </p:cNvCxnSpPr>
            <p:nvPr/>
          </p:nvCxnSpPr>
          <p:spPr bwMode="auto">
            <a:xfrm>
              <a:off x="860851" y="5297989"/>
              <a:ext cx="211582" cy="21138"/>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107" name="AutoShape 482"/>
            <p:cNvCxnSpPr>
              <a:cxnSpLocks noChangeShapeType="1"/>
              <a:stCxn id="98" idx="0"/>
              <a:endCxn id="102" idx="0"/>
            </p:cNvCxnSpPr>
            <p:nvPr/>
          </p:nvCxnSpPr>
          <p:spPr bwMode="auto">
            <a:xfrm>
              <a:off x="860851" y="5297989"/>
              <a:ext cx="211582" cy="140921"/>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108" name="AutoShape 483"/>
            <p:cNvCxnSpPr>
              <a:cxnSpLocks noChangeShapeType="1"/>
              <a:stCxn id="98" idx="0"/>
              <a:endCxn id="103" idx="0"/>
            </p:cNvCxnSpPr>
            <p:nvPr/>
          </p:nvCxnSpPr>
          <p:spPr bwMode="auto">
            <a:xfrm>
              <a:off x="860851" y="5297989"/>
              <a:ext cx="211582" cy="262466"/>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grpSp>
          <p:nvGrpSpPr>
            <p:cNvPr id="109" name="Group 484"/>
            <p:cNvGrpSpPr>
              <a:grpSpLocks/>
            </p:cNvGrpSpPr>
            <p:nvPr/>
          </p:nvGrpSpPr>
          <p:grpSpPr bwMode="auto">
            <a:xfrm>
              <a:off x="1803191" y="5017908"/>
              <a:ext cx="604520" cy="600676"/>
              <a:chOff x="1018" y="1842"/>
              <a:chExt cx="340" cy="341"/>
            </a:xfrm>
            <a:effectLst>
              <a:outerShdw blurRad="50800" dist="38100" dir="2700000" algn="tl" rotWithShape="0">
                <a:prstClr val="black">
                  <a:alpha val="40000"/>
                </a:prstClr>
              </a:outerShdw>
            </a:effectLst>
          </p:grpSpPr>
          <p:sp>
            <p:nvSpPr>
              <p:cNvPr id="455" name="Rectangle 485"/>
              <p:cNvSpPr>
                <a:spLocks noChangeArrowheads="1"/>
              </p:cNvSpPr>
              <p:nvPr/>
            </p:nvSpPr>
            <p:spPr bwMode="auto">
              <a:xfrm>
                <a:off x="1018"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56" name="Rectangle 486"/>
              <p:cNvSpPr>
                <a:spLocks noChangeArrowheads="1"/>
              </p:cNvSpPr>
              <p:nvPr/>
            </p:nvSpPr>
            <p:spPr bwMode="auto">
              <a:xfrm>
                <a:off x="1018"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57" name="Rectangle 487"/>
              <p:cNvSpPr>
                <a:spLocks noChangeArrowheads="1"/>
              </p:cNvSpPr>
              <p:nvPr/>
            </p:nvSpPr>
            <p:spPr bwMode="auto">
              <a:xfrm>
                <a:off x="1018"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58" name="Rectangle 488"/>
              <p:cNvSpPr>
                <a:spLocks noChangeArrowheads="1"/>
              </p:cNvSpPr>
              <p:nvPr/>
            </p:nvSpPr>
            <p:spPr bwMode="auto">
              <a:xfrm>
                <a:off x="1018"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59" name="Rectangle 489"/>
              <p:cNvSpPr>
                <a:spLocks noChangeArrowheads="1"/>
              </p:cNvSpPr>
              <p:nvPr/>
            </p:nvSpPr>
            <p:spPr bwMode="auto">
              <a:xfrm>
                <a:off x="1018"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60" name="Rectangle 490"/>
              <p:cNvSpPr>
                <a:spLocks noChangeArrowheads="1"/>
              </p:cNvSpPr>
              <p:nvPr/>
            </p:nvSpPr>
            <p:spPr bwMode="auto">
              <a:xfrm>
                <a:off x="1086"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61" name="Rectangle 491"/>
              <p:cNvSpPr>
                <a:spLocks noChangeArrowheads="1"/>
              </p:cNvSpPr>
              <p:nvPr/>
            </p:nvSpPr>
            <p:spPr bwMode="auto">
              <a:xfrm>
                <a:off x="1086"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62" name="Rectangle 492"/>
              <p:cNvSpPr>
                <a:spLocks noChangeArrowheads="1"/>
              </p:cNvSpPr>
              <p:nvPr/>
            </p:nvSpPr>
            <p:spPr bwMode="auto">
              <a:xfrm>
                <a:off x="1086"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63" name="Rectangle 493"/>
              <p:cNvSpPr>
                <a:spLocks noChangeArrowheads="1"/>
              </p:cNvSpPr>
              <p:nvPr/>
            </p:nvSpPr>
            <p:spPr bwMode="auto">
              <a:xfrm>
                <a:off x="1086"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64" name="Rectangle 494"/>
              <p:cNvSpPr>
                <a:spLocks noChangeArrowheads="1"/>
              </p:cNvSpPr>
              <p:nvPr/>
            </p:nvSpPr>
            <p:spPr bwMode="auto">
              <a:xfrm>
                <a:off x="1086"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65" name="Rectangle 495"/>
              <p:cNvSpPr>
                <a:spLocks noChangeArrowheads="1"/>
              </p:cNvSpPr>
              <p:nvPr/>
            </p:nvSpPr>
            <p:spPr bwMode="auto">
              <a:xfrm>
                <a:off x="1154"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66" name="Rectangle 496"/>
              <p:cNvSpPr>
                <a:spLocks noChangeArrowheads="1"/>
              </p:cNvSpPr>
              <p:nvPr/>
            </p:nvSpPr>
            <p:spPr bwMode="auto">
              <a:xfrm>
                <a:off x="1154"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67" name="Rectangle 497"/>
              <p:cNvSpPr>
                <a:spLocks noChangeArrowheads="1"/>
              </p:cNvSpPr>
              <p:nvPr/>
            </p:nvSpPr>
            <p:spPr bwMode="auto">
              <a:xfrm>
                <a:off x="1154"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68" name="Rectangle 498"/>
              <p:cNvSpPr>
                <a:spLocks noChangeArrowheads="1"/>
              </p:cNvSpPr>
              <p:nvPr/>
            </p:nvSpPr>
            <p:spPr bwMode="auto">
              <a:xfrm>
                <a:off x="1154"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69" name="Rectangle 499"/>
              <p:cNvSpPr>
                <a:spLocks noChangeArrowheads="1"/>
              </p:cNvSpPr>
              <p:nvPr/>
            </p:nvSpPr>
            <p:spPr bwMode="auto">
              <a:xfrm>
                <a:off x="1154"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70" name="Rectangle 500"/>
              <p:cNvSpPr>
                <a:spLocks noChangeArrowheads="1"/>
              </p:cNvSpPr>
              <p:nvPr/>
            </p:nvSpPr>
            <p:spPr bwMode="auto">
              <a:xfrm>
                <a:off x="1222"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71" name="Rectangle 501"/>
              <p:cNvSpPr>
                <a:spLocks noChangeArrowheads="1"/>
              </p:cNvSpPr>
              <p:nvPr/>
            </p:nvSpPr>
            <p:spPr bwMode="auto">
              <a:xfrm>
                <a:off x="1222"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72" name="Rectangle 502"/>
              <p:cNvSpPr>
                <a:spLocks noChangeArrowheads="1"/>
              </p:cNvSpPr>
              <p:nvPr/>
            </p:nvSpPr>
            <p:spPr bwMode="auto">
              <a:xfrm>
                <a:off x="1222"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73" name="Rectangle 503"/>
              <p:cNvSpPr>
                <a:spLocks noChangeArrowheads="1"/>
              </p:cNvSpPr>
              <p:nvPr/>
            </p:nvSpPr>
            <p:spPr bwMode="auto">
              <a:xfrm>
                <a:off x="1222"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74" name="Rectangle 504"/>
              <p:cNvSpPr>
                <a:spLocks noChangeArrowheads="1"/>
              </p:cNvSpPr>
              <p:nvPr/>
            </p:nvSpPr>
            <p:spPr bwMode="auto">
              <a:xfrm>
                <a:off x="1222"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75" name="Rectangle 505"/>
              <p:cNvSpPr>
                <a:spLocks noChangeArrowheads="1"/>
              </p:cNvSpPr>
              <p:nvPr/>
            </p:nvSpPr>
            <p:spPr bwMode="auto">
              <a:xfrm>
                <a:off x="1290"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76" name="Rectangle 506"/>
              <p:cNvSpPr>
                <a:spLocks noChangeArrowheads="1"/>
              </p:cNvSpPr>
              <p:nvPr/>
            </p:nvSpPr>
            <p:spPr bwMode="auto">
              <a:xfrm>
                <a:off x="1290"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77" name="Rectangle 507"/>
              <p:cNvSpPr>
                <a:spLocks noChangeArrowheads="1"/>
              </p:cNvSpPr>
              <p:nvPr/>
            </p:nvSpPr>
            <p:spPr bwMode="auto">
              <a:xfrm>
                <a:off x="1290"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78" name="Rectangle 508"/>
              <p:cNvSpPr>
                <a:spLocks noChangeArrowheads="1"/>
              </p:cNvSpPr>
              <p:nvPr/>
            </p:nvSpPr>
            <p:spPr bwMode="auto">
              <a:xfrm>
                <a:off x="1290"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79" name="Rectangle 509"/>
              <p:cNvSpPr>
                <a:spLocks noChangeArrowheads="1"/>
              </p:cNvSpPr>
              <p:nvPr/>
            </p:nvSpPr>
            <p:spPr bwMode="auto">
              <a:xfrm>
                <a:off x="1290"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cxnSp>
          <p:nvCxnSpPr>
            <p:cNvPr id="110" name="AutoShape 510"/>
            <p:cNvCxnSpPr>
              <a:cxnSpLocks noChangeShapeType="1"/>
              <a:stCxn id="100" idx="2"/>
              <a:endCxn id="455" idx="1"/>
            </p:cNvCxnSpPr>
            <p:nvPr/>
          </p:nvCxnSpPr>
          <p:spPr bwMode="auto">
            <a:xfrm flipV="1">
              <a:off x="1266235" y="5077799"/>
              <a:ext cx="536956" cy="3523"/>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111" name="AutoShape 511"/>
            <p:cNvCxnSpPr>
              <a:cxnSpLocks noChangeShapeType="1"/>
              <a:stCxn id="99" idx="2"/>
              <a:endCxn id="456" idx="1"/>
            </p:cNvCxnSpPr>
            <p:nvPr/>
          </p:nvCxnSpPr>
          <p:spPr bwMode="auto">
            <a:xfrm>
              <a:off x="1264457" y="5199344"/>
              <a:ext cx="538734" cy="0"/>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112" name="AutoShape 512"/>
            <p:cNvCxnSpPr>
              <a:cxnSpLocks noChangeShapeType="1"/>
              <a:stCxn id="101" idx="2"/>
              <a:endCxn id="457" idx="1"/>
            </p:cNvCxnSpPr>
            <p:nvPr/>
          </p:nvCxnSpPr>
          <p:spPr bwMode="auto">
            <a:xfrm>
              <a:off x="1264457" y="5319127"/>
              <a:ext cx="538734" cy="0"/>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113" name="AutoShape 513"/>
            <p:cNvCxnSpPr>
              <a:cxnSpLocks noChangeShapeType="1"/>
              <a:stCxn id="102" idx="2"/>
              <a:endCxn id="458" idx="1"/>
            </p:cNvCxnSpPr>
            <p:nvPr/>
          </p:nvCxnSpPr>
          <p:spPr bwMode="auto">
            <a:xfrm>
              <a:off x="1264457" y="5438910"/>
              <a:ext cx="538734" cy="0"/>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114" name="AutoShape 514"/>
            <p:cNvCxnSpPr>
              <a:cxnSpLocks noChangeShapeType="1"/>
              <a:stCxn id="103" idx="2"/>
              <a:endCxn id="459" idx="1"/>
            </p:cNvCxnSpPr>
            <p:nvPr/>
          </p:nvCxnSpPr>
          <p:spPr bwMode="auto">
            <a:xfrm flipV="1">
              <a:off x="1266235" y="5558693"/>
              <a:ext cx="536956" cy="1762"/>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grpSp>
          <p:nvGrpSpPr>
            <p:cNvPr id="115" name="Group 515"/>
            <p:cNvGrpSpPr>
              <a:grpSpLocks/>
            </p:cNvGrpSpPr>
            <p:nvPr/>
          </p:nvGrpSpPr>
          <p:grpSpPr bwMode="auto">
            <a:xfrm>
              <a:off x="2654853" y="5017908"/>
              <a:ext cx="604520" cy="600676"/>
              <a:chOff x="1018" y="1842"/>
              <a:chExt cx="340" cy="341"/>
            </a:xfrm>
            <a:effectLst>
              <a:outerShdw blurRad="50800" dist="38100" dir="2700000" algn="tl" rotWithShape="0">
                <a:prstClr val="black">
                  <a:alpha val="40000"/>
                </a:prstClr>
              </a:outerShdw>
            </a:effectLst>
          </p:grpSpPr>
          <p:sp>
            <p:nvSpPr>
              <p:cNvPr id="430" name="Rectangle 516"/>
              <p:cNvSpPr>
                <a:spLocks noChangeArrowheads="1"/>
              </p:cNvSpPr>
              <p:nvPr/>
            </p:nvSpPr>
            <p:spPr bwMode="auto">
              <a:xfrm>
                <a:off x="1018"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31" name="Rectangle 517"/>
              <p:cNvSpPr>
                <a:spLocks noChangeArrowheads="1"/>
              </p:cNvSpPr>
              <p:nvPr/>
            </p:nvSpPr>
            <p:spPr bwMode="auto">
              <a:xfrm>
                <a:off x="1018"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32" name="Rectangle 518"/>
              <p:cNvSpPr>
                <a:spLocks noChangeArrowheads="1"/>
              </p:cNvSpPr>
              <p:nvPr/>
            </p:nvSpPr>
            <p:spPr bwMode="auto">
              <a:xfrm>
                <a:off x="1018"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33" name="Rectangle 519"/>
              <p:cNvSpPr>
                <a:spLocks noChangeArrowheads="1"/>
              </p:cNvSpPr>
              <p:nvPr/>
            </p:nvSpPr>
            <p:spPr bwMode="auto">
              <a:xfrm>
                <a:off x="1018"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34" name="Rectangle 520"/>
              <p:cNvSpPr>
                <a:spLocks noChangeArrowheads="1"/>
              </p:cNvSpPr>
              <p:nvPr/>
            </p:nvSpPr>
            <p:spPr bwMode="auto">
              <a:xfrm>
                <a:off x="1018"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35" name="Rectangle 521"/>
              <p:cNvSpPr>
                <a:spLocks noChangeArrowheads="1"/>
              </p:cNvSpPr>
              <p:nvPr/>
            </p:nvSpPr>
            <p:spPr bwMode="auto">
              <a:xfrm>
                <a:off x="1086"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36" name="Rectangle 522"/>
              <p:cNvSpPr>
                <a:spLocks noChangeArrowheads="1"/>
              </p:cNvSpPr>
              <p:nvPr/>
            </p:nvSpPr>
            <p:spPr bwMode="auto">
              <a:xfrm>
                <a:off x="1086"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37" name="Rectangle 523"/>
              <p:cNvSpPr>
                <a:spLocks noChangeArrowheads="1"/>
              </p:cNvSpPr>
              <p:nvPr/>
            </p:nvSpPr>
            <p:spPr bwMode="auto">
              <a:xfrm>
                <a:off x="1086"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38" name="Rectangle 524"/>
              <p:cNvSpPr>
                <a:spLocks noChangeArrowheads="1"/>
              </p:cNvSpPr>
              <p:nvPr/>
            </p:nvSpPr>
            <p:spPr bwMode="auto">
              <a:xfrm>
                <a:off x="1086"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39" name="Rectangle 525"/>
              <p:cNvSpPr>
                <a:spLocks noChangeArrowheads="1"/>
              </p:cNvSpPr>
              <p:nvPr/>
            </p:nvSpPr>
            <p:spPr bwMode="auto">
              <a:xfrm>
                <a:off x="1086"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40" name="Rectangle 526"/>
              <p:cNvSpPr>
                <a:spLocks noChangeArrowheads="1"/>
              </p:cNvSpPr>
              <p:nvPr/>
            </p:nvSpPr>
            <p:spPr bwMode="auto">
              <a:xfrm>
                <a:off x="1154"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41" name="Rectangle 527"/>
              <p:cNvSpPr>
                <a:spLocks noChangeArrowheads="1"/>
              </p:cNvSpPr>
              <p:nvPr/>
            </p:nvSpPr>
            <p:spPr bwMode="auto">
              <a:xfrm>
                <a:off x="1154"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42" name="Rectangle 528"/>
              <p:cNvSpPr>
                <a:spLocks noChangeArrowheads="1"/>
              </p:cNvSpPr>
              <p:nvPr/>
            </p:nvSpPr>
            <p:spPr bwMode="auto">
              <a:xfrm>
                <a:off x="1154"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43" name="Rectangle 529"/>
              <p:cNvSpPr>
                <a:spLocks noChangeArrowheads="1"/>
              </p:cNvSpPr>
              <p:nvPr/>
            </p:nvSpPr>
            <p:spPr bwMode="auto">
              <a:xfrm>
                <a:off x="1154"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44" name="Rectangle 530"/>
              <p:cNvSpPr>
                <a:spLocks noChangeArrowheads="1"/>
              </p:cNvSpPr>
              <p:nvPr/>
            </p:nvSpPr>
            <p:spPr bwMode="auto">
              <a:xfrm>
                <a:off x="1154"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45" name="Rectangle 531"/>
              <p:cNvSpPr>
                <a:spLocks noChangeArrowheads="1"/>
              </p:cNvSpPr>
              <p:nvPr/>
            </p:nvSpPr>
            <p:spPr bwMode="auto">
              <a:xfrm>
                <a:off x="1222"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46" name="Rectangle 532"/>
              <p:cNvSpPr>
                <a:spLocks noChangeArrowheads="1"/>
              </p:cNvSpPr>
              <p:nvPr/>
            </p:nvSpPr>
            <p:spPr bwMode="auto">
              <a:xfrm>
                <a:off x="1222"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47" name="Rectangle 533"/>
              <p:cNvSpPr>
                <a:spLocks noChangeArrowheads="1"/>
              </p:cNvSpPr>
              <p:nvPr/>
            </p:nvSpPr>
            <p:spPr bwMode="auto">
              <a:xfrm>
                <a:off x="1222"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48" name="Rectangle 534"/>
              <p:cNvSpPr>
                <a:spLocks noChangeArrowheads="1"/>
              </p:cNvSpPr>
              <p:nvPr/>
            </p:nvSpPr>
            <p:spPr bwMode="auto">
              <a:xfrm>
                <a:off x="1222"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49" name="Rectangle 535"/>
              <p:cNvSpPr>
                <a:spLocks noChangeArrowheads="1"/>
              </p:cNvSpPr>
              <p:nvPr/>
            </p:nvSpPr>
            <p:spPr bwMode="auto">
              <a:xfrm>
                <a:off x="1222"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50" name="Rectangle 536"/>
              <p:cNvSpPr>
                <a:spLocks noChangeArrowheads="1"/>
              </p:cNvSpPr>
              <p:nvPr/>
            </p:nvSpPr>
            <p:spPr bwMode="auto">
              <a:xfrm>
                <a:off x="1290"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51" name="Rectangle 537"/>
              <p:cNvSpPr>
                <a:spLocks noChangeArrowheads="1"/>
              </p:cNvSpPr>
              <p:nvPr/>
            </p:nvSpPr>
            <p:spPr bwMode="auto">
              <a:xfrm>
                <a:off x="1290"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52" name="Rectangle 538"/>
              <p:cNvSpPr>
                <a:spLocks noChangeArrowheads="1"/>
              </p:cNvSpPr>
              <p:nvPr/>
            </p:nvSpPr>
            <p:spPr bwMode="auto">
              <a:xfrm>
                <a:off x="1290"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53" name="Rectangle 539"/>
              <p:cNvSpPr>
                <a:spLocks noChangeArrowheads="1"/>
              </p:cNvSpPr>
              <p:nvPr/>
            </p:nvSpPr>
            <p:spPr bwMode="auto">
              <a:xfrm>
                <a:off x="1290"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54" name="Rectangle 540"/>
              <p:cNvSpPr>
                <a:spLocks noChangeArrowheads="1"/>
              </p:cNvSpPr>
              <p:nvPr/>
            </p:nvSpPr>
            <p:spPr bwMode="auto">
              <a:xfrm>
                <a:off x="1290"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grpSp>
          <p:nvGrpSpPr>
            <p:cNvPr id="116" name="Group 541"/>
            <p:cNvGrpSpPr>
              <a:grpSpLocks/>
            </p:cNvGrpSpPr>
            <p:nvPr/>
          </p:nvGrpSpPr>
          <p:grpSpPr bwMode="auto">
            <a:xfrm>
              <a:off x="3460287" y="5017908"/>
              <a:ext cx="604520" cy="600676"/>
              <a:chOff x="1018" y="1842"/>
              <a:chExt cx="340" cy="341"/>
            </a:xfrm>
            <a:effectLst>
              <a:outerShdw blurRad="50800" dist="38100" dir="2700000" algn="tl" rotWithShape="0">
                <a:prstClr val="black">
                  <a:alpha val="40000"/>
                </a:prstClr>
              </a:outerShdw>
            </a:effectLst>
          </p:grpSpPr>
          <p:sp>
            <p:nvSpPr>
              <p:cNvPr id="405" name="Rectangle 542"/>
              <p:cNvSpPr>
                <a:spLocks noChangeArrowheads="1"/>
              </p:cNvSpPr>
              <p:nvPr/>
            </p:nvSpPr>
            <p:spPr bwMode="auto">
              <a:xfrm>
                <a:off x="1018"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06" name="Rectangle 543"/>
              <p:cNvSpPr>
                <a:spLocks noChangeArrowheads="1"/>
              </p:cNvSpPr>
              <p:nvPr/>
            </p:nvSpPr>
            <p:spPr bwMode="auto">
              <a:xfrm>
                <a:off x="1018"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07" name="Rectangle 544"/>
              <p:cNvSpPr>
                <a:spLocks noChangeArrowheads="1"/>
              </p:cNvSpPr>
              <p:nvPr/>
            </p:nvSpPr>
            <p:spPr bwMode="auto">
              <a:xfrm>
                <a:off x="1018"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08" name="Rectangle 545"/>
              <p:cNvSpPr>
                <a:spLocks noChangeArrowheads="1"/>
              </p:cNvSpPr>
              <p:nvPr/>
            </p:nvSpPr>
            <p:spPr bwMode="auto">
              <a:xfrm>
                <a:off x="1018"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09" name="Rectangle 546"/>
              <p:cNvSpPr>
                <a:spLocks noChangeArrowheads="1"/>
              </p:cNvSpPr>
              <p:nvPr/>
            </p:nvSpPr>
            <p:spPr bwMode="auto">
              <a:xfrm>
                <a:off x="1018"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10" name="Rectangle 547"/>
              <p:cNvSpPr>
                <a:spLocks noChangeArrowheads="1"/>
              </p:cNvSpPr>
              <p:nvPr/>
            </p:nvSpPr>
            <p:spPr bwMode="auto">
              <a:xfrm>
                <a:off x="1086"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11" name="Rectangle 548"/>
              <p:cNvSpPr>
                <a:spLocks noChangeArrowheads="1"/>
              </p:cNvSpPr>
              <p:nvPr/>
            </p:nvSpPr>
            <p:spPr bwMode="auto">
              <a:xfrm>
                <a:off x="1086"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12" name="Rectangle 549"/>
              <p:cNvSpPr>
                <a:spLocks noChangeArrowheads="1"/>
              </p:cNvSpPr>
              <p:nvPr/>
            </p:nvSpPr>
            <p:spPr bwMode="auto">
              <a:xfrm>
                <a:off x="1086"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13" name="Rectangle 550"/>
              <p:cNvSpPr>
                <a:spLocks noChangeArrowheads="1"/>
              </p:cNvSpPr>
              <p:nvPr/>
            </p:nvSpPr>
            <p:spPr bwMode="auto">
              <a:xfrm>
                <a:off x="1086"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14" name="Rectangle 551"/>
              <p:cNvSpPr>
                <a:spLocks noChangeArrowheads="1"/>
              </p:cNvSpPr>
              <p:nvPr/>
            </p:nvSpPr>
            <p:spPr bwMode="auto">
              <a:xfrm>
                <a:off x="1086"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15" name="Rectangle 552"/>
              <p:cNvSpPr>
                <a:spLocks noChangeArrowheads="1"/>
              </p:cNvSpPr>
              <p:nvPr/>
            </p:nvSpPr>
            <p:spPr bwMode="auto">
              <a:xfrm>
                <a:off x="1154"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16" name="Rectangle 553"/>
              <p:cNvSpPr>
                <a:spLocks noChangeArrowheads="1"/>
              </p:cNvSpPr>
              <p:nvPr/>
            </p:nvSpPr>
            <p:spPr bwMode="auto">
              <a:xfrm>
                <a:off x="1154"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17" name="Rectangle 554"/>
              <p:cNvSpPr>
                <a:spLocks noChangeArrowheads="1"/>
              </p:cNvSpPr>
              <p:nvPr/>
            </p:nvSpPr>
            <p:spPr bwMode="auto">
              <a:xfrm>
                <a:off x="1154"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18" name="Rectangle 555"/>
              <p:cNvSpPr>
                <a:spLocks noChangeArrowheads="1"/>
              </p:cNvSpPr>
              <p:nvPr/>
            </p:nvSpPr>
            <p:spPr bwMode="auto">
              <a:xfrm>
                <a:off x="1154"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19" name="Rectangle 556"/>
              <p:cNvSpPr>
                <a:spLocks noChangeArrowheads="1"/>
              </p:cNvSpPr>
              <p:nvPr/>
            </p:nvSpPr>
            <p:spPr bwMode="auto">
              <a:xfrm>
                <a:off x="1154"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20" name="Rectangle 557"/>
              <p:cNvSpPr>
                <a:spLocks noChangeArrowheads="1"/>
              </p:cNvSpPr>
              <p:nvPr/>
            </p:nvSpPr>
            <p:spPr bwMode="auto">
              <a:xfrm>
                <a:off x="1222"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21" name="Rectangle 558"/>
              <p:cNvSpPr>
                <a:spLocks noChangeArrowheads="1"/>
              </p:cNvSpPr>
              <p:nvPr/>
            </p:nvSpPr>
            <p:spPr bwMode="auto">
              <a:xfrm>
                <a:off x="1222"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22" name="Rectangle 559"/>
              <p:cNvSpPr>
                <a:spLocks noChangeArrowheads="1"/>
              </p:cNvSpPr>
              <p:nvPr/>
            </p:nvSpPr>
            <p:spPr bwMode="auto">
              <a:xfrm>
                <a:off x="1222"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23" name="Rectangle 560"/>
              <p:cNvSpPr>
                <a:spLocks noChangeArrowheads="1"/>
              </p:cNvSpPr>
              <p:nvPr/>
            </p:nvSpPr>
            <p:spPr bwMode="auto">
              <a:xfrm>
                <a:off x="1222"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24" name="Rectangle 561"/>
              <p:cNvSpPr>
                <a:spLocks noChangeArrowheads="1"/>
              </p:cNvSpPr>
              <p:nvPr/>
            </p:nvSpPr>
            <p:spPr bwMode="auto">
              <a:xfrm>
                <a:off x="1222"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25" name="Rectangle 562"/>
              <p:cNvSpPr>
                <a:spLocks noChangeArrowheads="1"/>
              </p:cNvSpPr>
              <p:nvPr/>
            </p:nvSpPr>
            <p:spPr bwMode="auto">
              <a:xfrm>
                <a:off x="1290"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26" name="Rectangle 563"/>
              <p:cNvSpPr>
                <a:spLocks noChangeArrowheads="1"/>
              </p:cNvSpPr>
              <p:nvPr/>
            </p:nvSpPr>
            <p:spPr bwMode="auto">
              <a:xfrm>
                <a:off x="1290"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27" name="Rectangle 564"/>
              <p:cNvSpPr>
                <a:spLocks noChangeArrowheads="1"/>
              </p:cNvSpPr>
              <p:nvPr/>
            </p:nvSpPr>
            <p:spPr bwMode="auto">
              <a:xfrm>
                <a:off x="1290"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28" name="Rectangle 565"/>
              <p:cNvSpPr>
                <a:spLocks noChangeArrowheads="1"/>
              </p:cNvSpPr>
              <p:nvPr/>
            </p:nvSpPr>
            <p:spPr bwMode="auto">
              <a:xfrm>
                <a:off x="1290"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29" name="Rectangle 566"/>
              <p:cNvSpPr>
                <a:spLocks noChangeArrowheads="1"/>
              </p:cNvSpPr>
              <p:nvPr/>
            </p:nvSpPr>
            <p:spPr bwMode="auto">
              <a:xfrm>
                <a:off x="1290"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grpSp>
          <p:nvGrpSpPr>
            <p:cNvPr id="117" name="Group 567"/>
            <p:cNvGrpSpPr>
              <a:grpSpLocks/>
            </p:cNvGrpSpPr>
            <p:nvPr/>
          </p:nvGrpSpPr>
          <p:grpSpPr bwMode="auto">
            <a:xfrm>
              <a:off x="4267499" y="5017908"/>
              <a:ext cx="604520" cy="600676"/>
              <a:chOff x="1018" y="1842"/>
              <a:chExt cx="340" cy="341"/>
            </a:xfrm>
            <a:effectLst>
              <a:outerShdw blurRad="50800" dist="38100" dir="2700000" algn="tl" rotWithShape="0">
                <a:prstClr val="black">
                  <a:alpha val="40000"/>
                </a:prstClr>
              </a:outerShdw>
            </a:effectLst>
          </p:grpSpPr>
          <p:sp>
            <p:nvSpPr>
              <p:cNvPr id="380" name="Rectangle 568"/>
              <p:cNvSpPr>
                <a:spLocks noChangeArrowheads="1"/>
              </p:cNvSpPr>
              <p:nvPr/>
            </p:nvSpPr>
            <p:spPr bwMode="auto">
              <a:xfrm>
                <a:off x="1018"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81" name="Rectangle 569"/>
              <p:cNvSpPr>
                <a:spLocks noChangeArrowheads="1"/>
              </p:cNvSpPr>
              <p:nvPr/>
            </p:nvSpPr>
            <p:spPr bwMode="auto">
              <a:xfrm>
                <a:off x="1018"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82" name="Rectangle 570"/>
              <p:cNvSpPr>
                <a:spLocks noChangeArrowheads="1"/>
              </p:cNvSpPr>
              <p:nvPr/>
            </p:nvSpPr>
            <p:spPr bwMode="auto">
              <a:xfrm>
                <a:off x="1018"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83" name="Rectangle 571"/>
              <p:cNvSpPr>
                <a:spLocks noChangeArrowheads="1"/>
              </p:cNvSpPr>
              <p:nvPr/>
            </p:nvSpPr>
            <p:spPr bwMode="auto">
              <a:xfrm>
                <a:off x="1018"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84" name="Rectangle 572"/>
              <p:cNvSpPr>
                <a:spLocks noChangeArrowheads="1"/>
              </p:cNvSpPr>
              <p:nvPr/>
            </p:nvSpPr>
            <p:spPr bwMode="auto">
              <a:xfrm>
                <a:off x="1018"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85" name="Rectangle 573"/>
              <p:cNvSpPr>
                <a:spLocks noChangeArrowheads="1"/>
              </p:cNvSpPr>
              <p:nvPr/>
            </p:nvSpPr>
            <p:spPr bwMode="auto">
              <a:xfrm>
                <a:off x="1086"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86" name="Rectangle 574"/>
              <p:cNvSpPr>
                <a:spLocks noChangeArrowheads="1"/>
              </p:cNvSpPr>
              <p:nvPr/>
            </p:nvSpPr>
            <p:spPr bwMode="auto">
              <a:xfrm>
                <a:off x="1086"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87" name="Rectangle 575"/>
              <p:cNvSpPr>
                <a:spLocks noChangeArrowheads="1"/>
              </p:cNvSpPr>
              <p:nvPr/>
            </p:nvSpPr>
            <p:spPr bwMode="auto">
              <a:xfrm>
                <a:off x="1086"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88" name="Rectangle 576"/>
              <p:cNvSpPr>
                <a:spLocks noChangeArrowheads="1"/>
              </p:cNvSpPr>
              <p:nvPr/>
            </p:nvSpPr>
            <p:spPr bwMode="auto">
              <a:xfrm>
                <a:off x="1086"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89" name="Rectangle 577"/>
              <p:cNvSpPr>
                <a:spLocks noChangeArrowheads="1"/>
              </p:cNvSpPr>
              <p:nvPr/>
            </p:nvSpPr>
            <p:spPr bwMode="auto">
              <a:xfrm>
                <a:off x="1086"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90" name="Rectangle 578"/>
              <p:cNvSpPr>
                <a:spLocks noChangeArrowheads="1"/>
              </p:cNvSpPr>
              <p:nvPr/>
            </p:nvSpPr>
            <p:spPr bwMode="auto">
              <a:xfrm>
                <a:off x="1154"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91" name="Rectangle 579"/>
              <p:cNvSpPr>
                <a:spLocks noChangeArrowheads="1"/>
              </p:cNvSpPr>
              <p:nvPr/>
            </p:nvSpPr>
            <p:spPr bwMode="auto">
              <a:xfrm>
                <a:off x="1154"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92" name="Rectangle 580"/>
              <p:cNvSpPr>
                <a:spLocks noChangeArrowheads="1"/>
              </p:cNvSpPr>
              <p:nvPr/>
            </p:nvSpPr>
            <p:spPr bwMode="auto">
              <a:xfrm>
                <a:off x="1154"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93" name="Rectangle 581"/>
              <p:cNvSpPr>
                <a:spLocks noChangeArrowheads="1"/>
              </p:cNvSpPr>
              <p:nvPr/>
            </p:nvSpPr>
            <p:spPr bwMode="auto">
              <a:xfrm>
                <a:off x="1154"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94" name="Rectangle 582"/>
              <p:cNvSpPr>
                <a:spLocks noChangeArrowheads="1"/>
              </p:cNvSpPr>
              <p:nvPr/>
            </p:nvSpPr>
            <p:spPr bwMode="auto">
              <a:xfrm>
                <a:off x="1154"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95" name="Rectangle 583"/>
              <p:cNvSpPr>
                <a:spLocks noChangeArrowheads="1"/>
              </p:cNvSpPr>
              <p:nvPr/>
            </p:nvSpPr>
            <p:spPr bwMode="auto">
              <a:xfrm>
                <a:off x="1222"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96" name="Rectangle 584"/>
              <p:cNvSpPr>
                <a:spLocks noChangeArrowheads="1"/>
              </p:cNvSpPr>
              <p:nvPr/>
            </p:nvSpPr>
            <p:spPr bwMode="auto">
              <a:xfrm>
                <a:off x="1222"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97" name="Rectangle 585"/>
              <p:cNvSpPr>
                <a:spLocks noChangeArrowheads="1"/>
              </p:cNvSpPr>
              <p:nvPr/>
            </p:nvSpPr>
            <p:spPr bwMode="auto">
              <a:xfrm>
                <a:off x="1222"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98" name="Rectangle 586"/>
              <p:cNvSpPr>
                <a:spLocks noChangeArrowheads="1"/>
              </p:cNvSpPr>
              <p:nvPr/>
            </p:nvSpPr>
            <p:spPr bwMode="auto">
              <a:xfrm>
                <a:off x="1222"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99" name="Rectangle 587"/>
              <p:cNvSpPr>
                <a:spLocks noChangeArrowheads="1"/>
              </p:cNvSpPr>
              <p:nvPr/>
            </p:nvSpPr>
            <p:spPr bwMode="auto">
              <a:xfrm>
                <a:off x="1222"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00" name="Rectangle 588"/>
              <p:cNvSpPr>
                <a:spLocks noChangeArrowheads="1"/>
              </p:cNvSpPr>
              <p:nvPr/>
            </p:nvSpPr>
            <p:spPr bwMode="auto">
              <a:xfrm>
                <a:off x="1290"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01" name="Rectangle 589"/>
              <p:cNvSpPr>
                <a:spLocks noChangeArrowheads="1"/>
              </p:cNvSpPr>
              <p:nvPr/>
            </p:nvSpPr>
            <p:spPr bwMode="auto">
              <a:xfrm>
                <a:off x="1290"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02" name="Rectangle 590"/>
              <p:cNvSpPr>
                <a:spLocks noChangeArrowheads="1"/>
              </p:cNvSpPr>
              <p:nvPr/>
            </p:nvSpPr>
            <p:spPr bwMode="auto">
              <a:xfrm>
                <a:off x="1290"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03" name="Rectangle 591"/>
              <p:cNvSpPr>
                <a:spLocks noChangeArrowheads="1"/>
              </p:cNvSpPr>
              <p:nvPr/>
            </p:nvSpPr>
            <p:spPr bwMode="auto">
              <a:xfrm>
                <a:off x="1290"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04" name="Rectangle 592"/>
              <p:cNvSpPr>
                <a:spLocks noChangeArrowheads="1"/>
              </p:cNvSpPr>
              <p:nvPr/>
            </p:nvSpPr>
            <p:spPr bwMode="auto">
              <a:xfrm>
                <a:off x="1290"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grpSp>
          <p:nvGrpSpPr>
            <p:cNvPr id="118" name="Group 593"/>
            <p:cNvGrpSpPr>
              <a:grpSpLocks/>
            </p:cNvGrpSpPr>
            <p:nvPr/>
          </p:nvGrpSpPr>
          <p:grpSpPr bwMode="auto">
            <a:xfrm>
              <a:off x="5113827" y="5017908"/>
              <a:ext cx="604520" cy="600676"/>
              <a:chOff x="1018" y="1842"/>
              <a:chExt cx="340" cy="341"/>
            </a:xfrm>
            <a:effectLst>
              <a:outerShdw blurRad="50800" dist="38100" dir="2700000" algn="tl" rotWithShape="0">
                <a:prstClr val="black">
                  <a:alpha val="40000"/>
                </a:prstClr>
              </a:outerShdw>
            </a:effectLst>
          </p:grpSpPr>
          <p:sp>
            <p:nvSpPr>
              <p:cNvPr id="355" name="Rectangle 594"/>
              <p:cNvSpPr>
                <a:spLocks noChangeArrowheads="1"/>
              </p:cNvSpPr>
              <p:nvPr/>
            </p:nvSpPr>
            <p:spPr bwMode="auto">
              <a:xfrm>
                <a:off x="1018"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56" name="Rectangle 595"/>
              <p:cNvSpPr>
                <a:spLocks noChangeArrowheads="1"/>
              </p:cNvSpPr>
              <p:nvPr/>
            </p:nvSpPr>
            <p:spPr bwMode="auto">
              <a:xfrm>
                <a:off x="1018"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57" name="Rectangle 596"/>
              <p:cNvSpPr>
                <a:spLocks noChangeArrowheads="1"/>
              </p:cNvSpPr>
              <p:nvPr/>
            </p:nvSpPr>
            <p:spPr bwMode="auto">
              <a:xfrm>
                <a:off x="1018"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58" name="Rectangle 597"/>
              <p:cNvSpPr>
                <a:spLocks noChangeArrowheads="1"/>
              </p:cNvSpPr>
              <p:nvPr/>
            </p:nvSpPr>
            <p:spPr bwMode="auto">
              <a:xfrm>
                <a:off x="1018"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59" name="Rectangle 598"/>
              <p:cNvSpPr>
                <a:spLocks noChangeArrowheads="1"/>
              </p:cNvSpPr>
              <p:nvPr/>
            </p:nvSpPr>
            <p:spPr bwMode="auto">
              <a:xfrm>
                <a:off x="1018"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60" name="Rectangle 599"/>
              <p:cNvSpPr>
                <a:spLocks noChangeArrowheads="1"/>
              </p:cNvSpPr>
              <p:nvPr/>
            </p:nvSpPr>
            <p:spPr bwMode="auto">
              <a:xfrm>
                <a:off x="1086"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61" name="Rectangle 600"/>
              <p:cNvSpPr>
                <a:spLocks noChangeArrowheads="1"/>
              </p:cNvSpPr>
              <p:nvPr/>
            </p:nvSpPr>
            <p:spPr bwMode="auto">
              <a:xfrm>
                <a:off x="1086"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62" name="Rectangle 601"/>
              <p:cNvSpPr>
                <a:spLocks noChangeArrowheads="1"/>
              </p:cNvSpPr>
              <p:nvPr/>
            </p:nvSpPr>
            <p:spPr bwMode="auto">
              <a:xfrm>
                <a:off x="1086"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63" name="Rectangle 602"/>
              <p:cNvSpPr>
                <a:spLocks noChangeArrowheads="1"/>
              </p:cNvSpPr>
              <p:nvPr/>
            </p:nvSpPr>
            <p:spPr bwMode="auto">
              <a:xfrm>
                <a:off x="1086"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64" name="Rectangle 603"/>
              <p:cNvSpPr>
                <a:spLocks noChangeArrowheads="1"/>
              </p:cNvSpPr>
              <p:nvPr/>
            </p:nvSpPr>
            <p:spPr bwMode="auto">
              <a:xfrm>
                <a:off x="1086"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65" name="Rectangle 604"/>
              <p:cNvSpPr>
                <a:spLocks noChangeArrowheads="1"/>
              </p:cNvSpPr>
              <p:nvPr/>
            </p:nvSpPr>
            <p:spPr bwMode="auto">
              <a:xfrm>
                <a:off x="1154"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66" name="Rectangle 605"/>
              <p:cNvSpPr>
                <a:spLocks noChangeArrowheads="1"/>
              </p:cNvSpPr>
              <p:nvPr/>
            </p:nvSpPr>
            <p:spPr bwMode="auto">
              <a:xfrm>
                <a:off x="1154"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67" name="Rectangle 606"/>
              <p:cNvSpPr>
                <a:spLocks noChangeArrowheads="1"/>
              </p:cNvSpPr>
              <p:nvPr/>
            </p:nvSpPr>
            <p:spPr bwMode="auto">
              <a:xfrm>
                <a:off x="1154"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68" name="Rectangle 607"/>
              <p:cNvSpPr>
                <a:spLocks noChangeArrowheads="1"/>
              </p:cNvSpPr>
              <p:nvPr/>
            </p:nvSpPr>
            <p:spPr bwMode="auto">
              <a:xfrm>
                <a:off x="1154"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69" name="Rectangle 608"/>
              <p:cNvSpPr>
                <a:spLocks noChangeArrowheads="1"/>
              </p:cNvSpPr>
              <p:nvPr/>
            </p:nvSpPr>
            <p:spPr bwMode="auto">
              <a:xfrm>
                <a:off x="1154"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70" name="Rectangle 609"/>
              <p:cNvSpPr>
                <a:spLocks noChangeArrowheads="1"/>
              </p:cNvSpPr>
              <p:nvPr/>
            </p:nvSpPr>
            <p:spPr bwMode="auto">
              <a:xfrm>
                <a:off x="1222"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71" name="Rectangle 610"/>
              <p:cNvSpPr>
                <a:spLocks noChangeArrowheads="1"/>
              </p:cNvSpPr>
              <p:nvPr/>
            </p:nvSpPr>
            <p:spPr bwMode="auto">
              <a:xfrm>
                <a:off x="1222"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72" name="Rectangle 611"/>
              <p:cNvSpPr>
                <a:spLocks noChangeArrowheads="1"/>
              </p:cNvSpPr>
              <p:nvPr/>
            </p:nvSpPr>
            <p:spPr bwMode="auto">
              <a:xfrm>
                <a:off x="1222"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73" name="Rectangle 612"/>
              <p:cNvSpPr>
                <a:spLocks noChangeArrowheads="1"/>
              </p:cNvSpPr>
              <p:nvPr/>
            </p:nvSpPr>
            <p:spPr bwMode="auto">
              <a:xfrm>
                <a:off x="1222"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74" name="Rectangle 613"/>
              <p:cNvSpPr>
                <a:spLocks noChangeArrowheads="1"/>
              </p:cNvSpPr>
              <p:nvPr/>
            </p:nvSpPr>
            <p:spPr bwMode="auto">
              <a:xfrm>
                <a:off x="1222"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75" name="Rectangle 614"/>
              <p:cNvSpPr>
                <a:spLocks noChangeArrowheads="1"/>
              </p:cNvSpPr>
              <p:nvPr/>
            </p:nvSpPr>
            <p:spPr bwMode="auto">
              <a:xfrm>
                <a:off x="1290"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76" name="Rectangle 615"/>
              <p:cNvSpPr>
                <a:spLocks noChangeArrowheads="1"/>
              </p:cNvSpPr>
              <p:nvPr/>
            </p:nvSpPr>
            <p:spPr bwMode="auto">
              <a:xfrm>
                <a:off x="1290"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77" name="Rectangle 616"/>
              <p:cNvSpPr>
                <a:spLocks noChangeArrowheads="1"/>
              </p:cNvSpPr>
              <p:nvPr/>
            </p:nvSpPr>
            <p:spPr bwMode="auto">
              <a:xfrm>
                <a:off x="1290"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78" name="Rectangle 617"/>
              <p:cNvSpPr>
                <a:spLocks noChangeArrowheads="1"/>
              </p:cNvSpPr>
              <p:nvPr/>
            </p:nvSpPr>
            <p:spPr bwMode="auto">
              <a:xfrm>
                <a:off x="1290"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79" name="Rectangle 618"/>
              <p:cNvSpPr>
                <a:spLocks noChangeArrowheads="1"/>
              </p:cNvSpPr>
              <p:nvPr/>
            </p:nvSpPr>
            <p:spPr bwMode="auto">
              <a:xfrm>
                <a:off x="1290"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cxnSp>
          <p:nvCxnSpPr>
            <p:cNvPr id="119" name="AutoShape 619"/>
            <p:cNvCxnSpPr>
              <a:cxnSpLocks noChangeShapeType="1"/>
              <a:stCxn id="350" idx="3"/>
              <a:endCxn id="230" idx="1"/>
            </p:cNvCxnSpPr>
            <p:nvPr/>
          </p:nvCxnSpPr>
          <p:spPr bwMode="auto">
            <a:xfrm>
              <a:off x="2407711" y="5877526"/>
              <a:ext cx="2706116" cy="0"/>
            </a:xfrm>
            <a:prstGeom prst="straightConnector1">
              <a:avLst/>
            </a:prstGeom>
            <a:noFill/>
            <a:ln w="9525">
              <a:solidFill>
                <a:schemeClr val="tx1"/>
              </a:solidFill>
              <a:round/>
              <a:headEnd/>
              <a:tailEnd/>
            </a:ln>
            <a:effectLst>
              <a:outerShdw blurRad="50800" dist="38100" dir="2700000" algn="tl" rotWithShape="0">
                <a:prstClr val="black">
                  <a:alpha val="40000"/>
                </a:prstClr>
              </a:outerShdw>
            </a:effectLst>
          </p:spPr>
        </p:cxnSp>
        <p:cxnSp>
          <p:nvCxnSpPr>
            <p:cNvPr id="120" name="AutoShape 620"/>
            <p:cNvCxnSpPr>
              <a:cxnSpLocks noChangeShapeType="1"/>
              <a:stCxn id="351" idx="3"/>
              <a:endCxn id="231" idx="1"/>
            </p:cNvCxnSpPr>
            <p:nvPr/>
          </p:nvCxnSpPr>
          <p:spPr bwMode="auto">
            <a:xfrm>
              <a:off x="2407711" y="5999071"/>
              <a:ext cx="2706116" cy="0"/>
            </a:xfrm>
            <a:prstGeom prst="straightConnector1">
              <a:avLst/>
            </a:prstGeom>
            <a:noFill/>
            <a:ln w="9525">
              <a:solidFill>
                <a:schemeClr val="tx1"/>
              </a:solidFill>
              <a:round/>
              <a:headEnd/>
              <a:tailEnd/>
            </a:ln>
            <a:effectLst>
              <a:outerShdw blurRad="50800" dist="38100" dir="2700000" algn="tl" rotWithShape="0">
                <a:prstClr val="black">
                  <a:alpha val="40000"/>
                </a:prstClr>
              </a:outerShdw>
            </a:effectLst>
          </p:spPr>
        </p:cxnSp>
        <p:cxnSp>
          <p:nvCxnSpPr>
            <p:cNvPr id="121" name="AutoShape 621"/>
            <p:cNvCxnSpPr>
              <a:cxnSpLocks noChangeShapeType="1"/>
              <a:stCxn id="352" idx="3"/>
              <a:endCxn id="232" idx="1"/>
            </p:cNvCxnSpPr>
            <p:nvPr/>
          </p:nvCxnSpPr>
          <p:spPr bwMode="auto">
            <a:xfrm>
              <a:off x="2407711" y="6118854"/>
              <a:ext cx="2706116" cy="0"/>
            </a:xfrm>
            <a:prstGeom prst="straightConnector1">
              <a:avLst/>
            </a:prstGeom>
            <a:noFill/>
            <a:ln w="9525">
              <a:solidFill>
                <a:schemeClr val="tx1"/>
              </a:solidFill>
              <a:round/>
              <a:headEnd/>
              <a:tailEnd/>
            </a:ln>
            <a:effectLst>
              <a:outerShdw blurRad="50800" dist="38100" dir="2700000" algn="tl" rotWithShape="0">
                <a:prstClr val="black">
                  <a:alpha val="40000"/>
                </a:prstClr>
              </a:outerShdw>
            </a:effectLst>
          </p:spPr>
        </p:cxnSp>
        <p:cxnSp>
          <p:nvCxnSpPr>
            <p:cNvPr id="122" name="AutoShape 622"/>
            <p:cNvCxnSpPr>
              <a:cxnSpLocks noChangeShapeType="1"/>
              <a:stCxn id="353" idx="3"/>
              <a:endCxn id="233" idx="1"/>
            </p:cNvCxnSpPr>
            <p:nvPr/>
          </p:nvCxnSpPr>
          <p:spPr bwMode="auto">
            <a:xfrm>
              <a:off x="2407711" y="6238637"/>
              <a:ext cx="2706116" cy="0"/>
            </a:xfrm>
            <a:prstGeom prst="straightConnector1">
              <a:avLst/>
            </a:prstGeom>
            <a:noFill/>
            <a:ln w="9525">
              <a:solidFill>
                <a:schemeClr val="tx1"/>
              </a:solidFill>
              <a:round/>
              <a:headEnd/>
              <a:tailEnd/>
            </a:ln>
            <a:effectLst>
              <a:outerShdw blurRad="50800" dist="38100" dir="2700000" algn="tl" rotWithShape="0">
                <a:prstClr val="black">
                  <a:alpha val="40000"/>
                </a:prstClr>
              </a:outerShdw>
            </a:effectLst>
          </p:spPr>
        </p:cxnSp>
        <p:cxnSp>
          <p:nvCxnSpPr>
            <p:cNvPr id="123" name="AutoShape 623"/>
            <p:cNvCxnSpPr>
              <a:cxnSpLocks noChangeShapeType="1"/>
              <a:stCxn id="354" idx="3"/>
              <a:endCxn id="234" idx="1"/>
            </p:cNvCxnSpPr>
            <p:nvPr/>
          </p:nvCxnSpPr>
          <p:spPr bwMode="auto">
            <a:xfrm>
              <a:off x="2407711" y="6358420"/>
              <a:ext cx="2706116" cy="0"/>
            </a:xfrm>
            <a:prstGeom prst="straightConnector1">
              <a:avLst/>
            </a:prstGeom>
            <a:noFill/>
            <a:ln w="9525">
              <a:solidFill>
                <a:schemeClr val="tx1"/>
              </a:solidFill>
              <a:round/>
              <a:headEnd/>
              <a:tailEnd/>
            </a:ln>
            <a:effectLst>
              <a:outerShdw blurRad="50800" dist="38100" dir="2700000" algn="tl" rotWithShape="0">
                <a:prstClr val="black">
                  <a:alpha val="40000"/>
                </a:prstClr>
              </a:outerShdw>
            </a:effectLst>
          </p:spPr>
        </p:cxnSp>
        <p:sp>
          <p:nvSpPr>
            <p:cNvPr id="124" name="Rectangle 624"/>
            <p:cNvSpPr>
              <a:spLocks noChangeAspect="1" noChangeArrowheads="1"/>
            </p:cNvSpPr>
            <p:nvPr/>
          </p:nvSpPr>
          <p:spPr bwMode="auto">
            <a:xfrm rot="5400000">
              <a:off x="598828" y="5976812"/>
              <a:ext cx="239566" cy="241808"/>
            </a:xfrm>
            <a:prstGeom prst="rect">
              <a:avLst/>
            </a:prstGeom>
            <a:solidFill>
              <a:schemeClr val="bg2"/>
            </a:solidFill>
            <a:ln w="38100">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5" name="Rectangle 625"/>
            <p:cNvSpPr>
              <a:spLocks noChangeArrowheads="1"/>
            </p:cNvSpPr>
            <p:nvPr/>
          </p:nvSpPr>
          <p:spPr bwMode="auto">
            <a:xfrm rot="16200000">
              <a:off x="1145521" y="5913727"/>
              <a:ext cx="40515" cy="170688"/>
            </a:xfrm>
            <a:prstGeom prst="rect">
              <a:avLst/>
            </a:prstGeom>
            <a:noFill/>
            <a:ln w="19050">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6" name="Rectangle 626"/>
            <p:cNvSpPr>
              <a:spLocks noChangeArrowheads="1"/>
            </p:cNvSpPr>
            <p:nvPr/>
          </p:nvSpPr>
          <p:spPr bwMode="auto">
            <a:xfrm rot="16200000">
              <a:off x="1147299" y="5792174"/>
              <a:ext cx="40515" cy="172466"/>
            </a:xfrm>
            <a:prstGeom prst="rect">
              <a:avLst/>
            </a:prstGeom>
            <a:noFill/>
            <a:ln w="19050">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7" name="Rectangle 627"/>
            <p:cNvSpPr>
              <a:spLocks noChangeArrowheads="1"/>
            </p:cNvSpPr>
            <p:nvPr/>
          </p:nvSpPr>
          <p:spPr bwMode="auto">
            <a:xfrm rot="16200000">
              <a:off x="1145521" y="6033510"/>
              <a:ext cx="40515" cy="170688"/>
            </a:xfrm>
            <a:prstGeom prst="rect">
              <a:avLst/>
            </a:prstGeom>
            <a:noFill/>
            <a:ln w="19050">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8" name="Rectangle 628"/>
            <p:cNvSpPr>
              <a:spLocks noChangeArrowheads="1"/>
            </p:cNvSpPr>
            <p:nvPr/>
          </p:nvSpPr>
          <p:spPr bwMode="auto">
            <a:xfrm rot="16200000">
              <a:off x="1145521" y="6153293"/>
              <a:ext cx="40515" cy="170688"/>
            </a:xfrm>
            <a:prstGeom prst="rect">
              <a:avLst/>
            </a:prstGeom>
            <a:noFill/>
            <a:ln w="19050">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9" name="Rectangle 629"/>
            <p:cNvSpPr>
              <a:spLocks noChangeArrowheads="1"/>
            </p:cNvSpPr>
            <p:nvPr/>
          </p:nvSpPr>
          <p:spPr bwMode="auto">
            <a:xfrm rot="16200000">
              <a:off x="1147299" y="6271306"/>
              <a:ext cx="40515" cy="172466"/>
            </a:xfrm>
            <a:prstGeom prst="rect">
              <a:avLst/>
            </a:prstGeom>
            <a:noFill/>
            <a:ln w="19050">
              <a:solidFill>
                <a:schemeClr val="tx1"/>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cxnSp>
          <p:nvCxnSpPr>
            <p:cNvPr id="130" name="AutoShape 630"/>
            <p:cNvCxnSpPr>
              <a:cxnSpLocks noChangeShapeType="1"/>
              <a:stCxn id="124" idx="0"/>
              <a:endCxn id="126" idx="0"/>
            </p:cNvCxnSpPr>
            <p:nvPr/>
          </p:nvCxnSpPr>
          <p:spPr bwMode="auto">
            <a:xfrm flipV="1">
              <a:off x="860851" y="5881049"/>
              <a:ext cx="211582" cy="216666"/>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131" name="AutoShape 631"/>
            <p:cNvCxnSpPr>
              <a:cxnSpLocks noChangeShapeType="1"/>
              <a:stCxn id="124" idx="0"/>
              <a:endCxn id="125" idx="0"/>
            </p:cNvCxnSpPr>
            <p:nvPr/>
          </p:nvCxnSpPr>
          <p:spPr bwMode="auto">
            <a:xfrm flipV="1">
              <a:off x="860851" y="5999071"/>
              <a:ext cx="211582" cy="98645"/>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132" name="AutoShape 632"/>
            <p:cNvCxnSpPr>
              <a:cxnSpLocks noChangeShapeType="1"/>
              <a:stCxn id="124" idx="0"/>
              <a:endCxn id="127" idx="0"/>
            </p:cNvCxnSpPr>
            <p:nvPr/>
          </p:nvCxnSpPr>
          <p:spPr bwMode="auto">
            <a:xfrm>
              <a:off x="860851" y="6097716"/>
              <a:ext cx="211582" cy="21138"/>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133" name="AutoShape 633"/>
            <p:cNvCxnSpPr>
              <a:cxnSpLocks noChangeShapeType="1"/>
              <a:stCxn id="124" idx="0"/>
              <a:endCxn id="128" idx="0"/>
            </p:cNvCxnSpPr>
            <p:nvPr/>
          </p:nvCxnSpPr>
          <p:spPr bwMode="auto">
            <a:xfrm>
              <a:off x="860851" y="6097716"/>
              <a:ext cx="211582" cy="140921"/>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134" name="AutoShape 634"/>
            <p:cNvCxnSpPr>
              <a:cxnSpLocks noChangeShapeType="1"/>
              <a:stCxn id="124" idx="0"/>
              <a:endCxn id="129" idx="0"/>
            </p:cNvCxnSpPr>
            <p:nvPr/>
          </p:nvCxnSpPr>
          <p:spPr bwMode="auto">
            <a:xfrm>
              <a:off x="860851" y="6097716"/>
              <a:ext cx="211582" cy="262466"/>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grpSp>
          <p:nvGrpSpPr>
            <p:cNvPr id="135" name="Group 635"/>
            <p:cNvGrpSpPr>
              <a:grpSpLocks/>
            </p:cNvGrpSpPr>
            <p:nvPr/>
          </p:nvGrpSpPr>
          <p:grpSpPr bwMode="auto">
            <a:xfrm>
              <a:off x="1803191" y="5817635"/>
              <a:ext cx="604520" cy="600676"/>
              <a:chOff x="1018" y="1842"/>
              <a:chExt cx="340" cy="341"/>
            </a:xfrm>
            <a:effectLst>
              <a:outerShdw blurRad="50800" dist="38100" dir="2700000" algn="tl" rotWithShape="0">
                <a:prstClr val="black">
                  <a:alpha val="40000"/>
                </a:prstClr>
              </a:outerShdw>
            </a:effectLst>
          </p:grpSpPr>
          <p:sp>
            <p:nvSpPr>
              <p:cNvPr id="330" name="Rectangle 636"/>
              <p:cNvSpPr>
                <a:spLocks noChangeArrowheads="1"/>
              </p:cNvSpPr>
              <p:nvPr/>
            </p:nvSpPr>
            <p:spPr bwMode="auto">
              <a:xfrm>
                <a:off x="1018"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31" name="Rectangle 637"/>
              <p:cNvSpPr>
                <a:spLocks noChangeArrowheads="1"/>
              </p:cNvSpPr>
              <p:nvPr/>
            </p:nvSpPr>
            <p:spPr bwMode="auto">
              <a:xfrm>
                <a:off x="1018"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32" name="Rectangle 638"/>
              <p:cNvSpPr>
                <a:spLocks noChangeArrowheads="1"/>
              </p:cNvSpPr>
              <p:nvPr/>
            </p:nvSpPr>
            <p:spPr bwMode="auto">
              <a:xfrm>
                <a:off x="1018"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33" name="Rectangle 639"/>
              <p:cNvSpPr>
                <a:spLocks noChangeArrowheads="1"/>
              </p:cNvSpPr>
              <p:nvPr/>
            </p:nvSpPr>
            <p:spPr bwMode="auto">
              <a:xfrm>
                <a:off x="1018"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34" name="Rectangle 640"/>
              <p:cNvSpPr>
                <a:spLocks noChangeArrowheads="1"/>
              </p:cNvSpPr>
              <p:nvPr/>
            </p:nvSpPr>
            <p:spPr bwMode="auto">
              <a:xfrm>
                <a:off x="1018"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35" name="Rectangle 641"/>
              <p:cNvSpPr>
                <a:spLocks noChangeArrowheads="1"/>
              </p:cNvSpPr>
              <p:nvPr/>
            </p:nvSpPr>
            <p:spPr bwMode="auto">
              <a:xfrm>
                <a:off x="1086"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36" name="Rectangle 642"/>
              <p:cNvSpPr>
                <a:spLocks noChangeArrowheads="1"/>
              </p:cNvSpPr>
              <p:nvPr/>
            </p:nvSpPr>
            <p:spPr bwMode="auto">
              <a:xfrm>
                <a:off x="1086"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37" name="Rectangle 643"/>
              <p:cNvSpPr>
                <a:spLocks noChangeArrowheads="1"/>
              </p:cNvSpPr>
              <p:nvPr/>
            </p:nvSpPr>
            <p:spPr bwMode="auto">
              <a:xfrm>
                <a:off x="1086"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38" name="Rectangle 644"/>
              <p:cNvSpPr>
                <a:spLocks noChangeArrowheads="1"/>
              </p:cNvSpPr>
              <p:nvPr/>
            </p:nvSpPr>
            <p:spPr bwMode="auto">
              <a:xfrm>
                <a:off x="1086"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39" name="Rectangle 645"/>
              <p:cNvSpPr>
                <a:spLocks noChangeArrowheads="1"/>
              </p:cNvSpPr>
              <p:nvPr/>
            </p:nvSpPr>
            <p:spPr bwMode="auto">
              <a:xfrm>
                <a:off x="1086"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40" name="Rectangle 646"/>
              <p:cNvSpPr>
                <a:spLocks noChangeArrowheads="1"/>
              </p:cNvSpPr>
              <p:nvPr/>
            </p:nvSpPr>
            <p:spPr bwMode="auto">
              <a:xfrm>
                <a:off x="1154"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41" name="Rectangle 647"/>
              <p:cNvSpPr>
                <a:spLocks noChangeArrowheads="1"/>
              </p:cNvSpPr>
              <p:nvPr/>
            </p:nvSpPr>
            <p:spPr bwMode="auto">
              <a:xfrm>
                <a:off x="1154"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42" name="Rectangle 648"/>
              <p:cNvSpPr>
                <a:spLocks noChangeArrowheads="1"/>
              </p:cNvSpPr>
              <p:nvPr/>
            </p:nvSpPr>
            <p:spPr bwMode="auto">
              <a:xfrm>
                <a:off x="1154"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43" name="Rectangle 649"/>
              <p:cNvSpPr>
                <a:spLocks noChangeArrowheads="1"/>
              </p:cNvSpPr>
              <p:nvPr/>
            </p:nvSpPr>
            <p:spPr bwMode="auto">
              <a:xfrm>
                <a:off x="1154"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44" name="Rectangle 650"/>
              <p:cNvSpPr>
                <a:spLocks noChangeArrowheads="1"/>
              </p:cNvSpPr>
              <p:nvPr/>
            </p:nvSpPr>
            <p:spPr bwMode="auto">
              <a:xfrm>
                <a:off x="1154"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45" name="Rectangle 651"/>
              <p:cNvSpPr>
                <a:spLocks noChangeArrowheads="1"/>
              </p:cNvSpPr>
              <p:nvPr/>
            </p:nvSpPr>
            <p:spPr bwMode="auto">
              <a:xfrm>
                <a:off x="1222"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46" name="Rectangle 652"/>
              <p:cNvSpPr>
                <a:spLocks noChangeArrowheads="1"/>
              </p:cNvSpPr>
              <p:nvPr/>
            </p:nvSpPr>
            <p:spPr bwMode="auto">
              <a:xfrm>
                <a:off x="1222"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47" name="Rectangle 653"/>
              <p:cNvSpPr>
                <a:spLocks noChangeArrowheads="1"/>
              </p:cNvSpPr>
              <p:nvPr/>
            </p:nvSpPr>
            <p:spPr bwMode="auto">
              <a:xfrm>
                <a:off x="1222"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48" name="Rectangle 654"/>
              <p:cNvSpPr>
                <a:spLocks noChangeArrowheads="1"/>
              </p:cNvSpPr>
              <p:nvPr/>
            </p:nvSpPr>
            <p:spPr bwMode="auto">
              <a:xfrm>
                <a:off x="1222"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49" name="Rectangle 655"/>
              <p:cNvSpPr>
                <a:spLocks noChangeArrowheads="1"/>
              </p:cNvSpPr>
              <p:nvPr/>
            </p:nvSpPr>
            <p:spPr bwMode="auto">
              <a:xfrm>
                <a:off x="1222"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50" name="Rectangle 656"/>
              <p:cNvSpPr>
                <a:spLocks noChangeArrowheads="1"/>
              </p:cNvSpPr>
              <p:nvPr/>
            </p:nvSpPr>
            <p:spPr bwMode="auto">
              <a:xfrm>
                <a:off x="1290"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51" name="Rectangle 657"/>
              <p:cNvSpPr>
                <a:spLocks noChangeArrowheads="1"/>
              </p:cNvSpPr>
              <p:nvPr/>
            </p:nvSpPr>
            <p:spPr bwMode="auto">
              <a:xfrm>
                <a:off x="1290"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52" name="Rectangle 658"/>
              <p:cNvSpPr>
                <a:spLocks noChangeArrowheads="1"/>
              </p:cNvSpPr>
              <p:nvPr/>
            </p:nvSpPr>
            <p:spPr bwMode="auto">
              <a:xfrm>
                <a:off x="1290"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53" name="Rectangle 659"/>
              <p:cNvSpPr>
                <a:spLocks noChangeArrowheads="1"/>
              </p:cNvSpPr>
              <p:nvPr/>
            </p:nvSpPr>
            <p:spPr bwMode="auto">
              <a:xfrm>
                <a:off x="1290"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54" name="Rectangle 660"/>
              <p:cNvSpPr>
                <a:spLocks noChangeArrowheads="1"/>
              </p:cNvSpPr>
              <p:nvPr/>
            </p:nvSpPr>
            <p:spPr bwMode="auto">
              <a:xfrm>
                <a:off x="1290"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cxnSp>
          <p:nvCxnSpPr>
            <p:cNvPr id="136" name="AutoShape 661"/>
            <p:cNvCxnSpPr>
              <a:cxnSpLocks noChangeShapeType="1"/>
              <a:stCxn id="126" idx="2"/>
              <a:endCxn id="330" idx="1"/>
            </p:cNvCxnSpPr>
            <p:nvPr/>
          </p:nvCxnSpPr>
          <p:spPr bwMode="auto">
            <a:xfrm flipV="1">
              <a:off x="1266235" y="5877526"/>
              <a:ext cx="536956" cy="3523"/>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137" name="AutoShape 662"/>
            <p:cNvCxnSpPr>
              <a:cxnSpLocks noChangeShapeType="1"/>
              <a:stCxn id="125" idx="2"/>
              <a:endCxn id="331" idx="1"/>
            </p:cNvCxnSpPr>
            <p:nvPr/>
          </p:nvCxnSpPr>
          <p:spPr bwMode="auto">
            <a:xfrm>
              <a:off x="1264457" y="5999071"/>
              <a:ext cx="538734" cy="0"/>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138" name="AutoShape 663"/>
            <p:cNvCxnSpPr>
              <a:cxnSpLocks noChangeShapeType="1"/>
              <a:stCxn id="127" idx="2"/>
              <a:endCxn id="332" idx="1"/>
            </p:cNvCxnSpPr>
            <p:nvPr/>
          </p:nvCxnSpPr>
          <p:spPr bwMode="auto">
            <a:xfrm>
              <a:off x="1264457" y="6118854"/>
              <a:ext cx="538734" cy="0"/>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139" name="AutoShape 664"/>
            <p:cNvCxnSpPr>
              <a:cxnSpLocks noChangeShapeType="1"/>
              <a:stCxn id="128" idx="2"/>
              <a:endCxn id="333" idx="1"/>
            </p:cNvCxnSpPr>
            <p:nvPr/>
          </p:nvCxnSpPr>
          <p:spPr bwMode="auto">
            <a:xfrm>
              <a:off x="1264457" y="6238637"/>
              <a:ext cx="538734" cy="0"/>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cxnSp>
          <p:nvCxnSpPr>
            <p:cNvPr id="140" name="AutoShape 665"/>
            <p:cNvCxnSpPr>
              <a:cxnSpLocks noChangeShapeType="1"/>
              <a:stCxn id="129" idx="2"/>
              <a:endCxn id="334" idx="1"/>
            </p:cNvCxnSpPr>
            <p:nvPr/>
          </p:nvCxnSpPr>
          <p:spPr bwMode="auto">
            <a:xfrm flipV="1">
              <a:off x="1266235" y="6358420"/>
              <a:ext cx="536956" cy="1762"/>
            </a:xfrm>
            <a:prstGeom prst="straightConnector1">
              <a:avLst/>
            </a:prstGeom>
            <a:noFill/>
            <a:ln w="6350">
              <a:solidFill>
                <a:schemeClr val="tx1"/>
              </a:solidFill>
              <a:round/>
              <a:headEnd/>
              <a:tailEnd type="arrow" w="sm" len="med"/>
            </a:ln>
            <a:effectLst>
              <a:outerShdw blurRad="50800" dist="38100" dir="2700000" algn="tl" rotWithShape="0">
                <a:prstClr val="black">
                  <a:alpha val="40000"/>
                </a:prstClr>
              </a:outerShdw>
            </a:effectLst>
          </p:spPr>
        </p:cxnSp>
        <p:grpSp>
          <p:nvGrpSpPr>
            <p:cNvPr id="141" name="Group 666"/>
            <p:cNvGrpSpPr>
              <a:grpSpLocks/>
            </p:cNvGrpSpPr>
            <p:nvPr/>
          </p:nvGrpSpPr>
          <p:grpSpPr bwMode="auto">
            <a:xfrm>
              <a:off x="2654853" y="5817635"/>
              <a:ext cx="604520" cy="600676"/>
              <a:chOff x="1018" y="1842"/>
              <a:chExt cx="340" cy="341"/>
            </a:xfrm>
            <a:effectLst>
              <a:outerShdw blurRad="50800" dist="38100" dir="2700000" algn="tl" rotWithShape="0">
                <a:prstClr val="black">
                  <a:alpha val="40000"/>
                </a:prstClr>
              </a:outerShdw>
            </a:effectLst>
          </p:grpSpPr>
          <p:sp>
            <p:nvSpPr>
              <p:cNvPr id="305" name="Rectangle 667"/>
              <p:cNvSpPr>
                <a:spLocks noChangeArrowheads="1"/>
              </p:cNvSpPr>
              <p:nvPr/>
            </p:nvSpPr>
            <p:spPr bwMode="auto">
              <a:xfrm>
                <a:off x="1018"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06" name="Rectangle 668"/>
              <p:cNvSpPr>
                <a:spLocks noChangeArrowheads="1"/>
              </p:cNvSpPr>
              <p:nvPr/>
            </p:nvSpPr>
            <p:spPr bwMode="auto">
              <a:xfrm>
                <a:off x="1018"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07" name="Rectangle 669"/>
              <p:cNvSpPr>
                <a:spLocks noChangeArrowheads="1"/>
              </p:cNvSpPr>
              <p:nvPr/>
            </p:nvSpPr>
            <p:spPr bwMode="auto">
              <a:xfrm>
                <a:off x="1018"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08" name="Rectangle 670"/>
              <p:cNvSpPr>
                <a:spLocks noChangeArrowheads="1"/>
              </p:cNvSpPr>
              <p:nvPr/>
            </p:nvSpPr>
            <p:spPr bwMode="auto">
              <a:xfrm>
                <a:off x="1018"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09" name="Rectangle 671"/>
              <p:cNvSpPr>
                <a:spLocks noChangeArrowheads="1"/>
              </p:cNvSpPr>
              <p:nvPr/>
            </p:nvSpPr>
            <p:spPr bwMode="auto">
              <a:xfrm>
                <a:off x="1018"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10" name="Rectangle 672"/>
              <p:cNvSpPr>
                <a:spLocks noChangeArrowheads="1"/>
              </p:cNvSpPr>
              <p:nvPr/>
            </p:nvSpPr>
            <p:spPr bwMode="auto">
              <a:xfrm>
                <a:off x="1086"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11" name="Rectangle 673"/>
              <p:cNvSpPr>
                <a:spLocks noChangeArrowheads="1"/>
              </p:cNvSpPr>
              <p:nvPr/>
            </p:nvSpPr>
            <p:spPr bwMode="auto">
              <a:xfrm>
                <a:off x="1086"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12" name="Rectangle 674"/>
              <p:cNvSpPr>
                <a:spLocks noChangeArrowheads="1"/>
              </p:cNvSpPr>
              <p:nvPr/>
            </p:nvSpPr>
            <p:spPr bwMode="auto">
              <a:xfrm>
                <a:off x="1086"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13" name="Rectangle 675"/>
              <p:cNvSpPr>
                <a:spLocks noChangeArrowheads="1"/>
              </p:cNvSpPr>
              <p:nvPr/>
            </p:nvSpPr>
            <p:spPr bwMode="auto">
              <a:xfrm>
                <a:off x="1086"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14" name="Rectangle 676"/>
              <p:cNvSpPr>
                <a:spLocks noChangeArrowheads="1"/>
              </p:cNvSpPr>
              <p:nvPr/>
            </p:nvSpPr>
            <p:spPr bwMode="auto">
              <a:xfrm>
                <a:off x="1086"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15" name="Rectangle 677"/>
              <p:cNvSpPr>
                <a:spLocks noChangeArrowheads="1"/>
              </p:cNvSpPr>
              <p:nvPr/>
            </p:nvSpPr>
            <p:spPr bwMode="auto">
              <a:xfrm>
                <a:off x="1154"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16" name="Rectangle 678"/>
              <p:cNvSpPr>
                <a:spLocks noChangeArrowheads="1"/>
              </p:cNvSpPr>
              <p:nvPr/>
            </p:nvSpPr>
            <p:spPr bwMode="auto">
              <a:xfrm>
                <a:off x="1154"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17" name="Rectangle 679"/>
              <p:cNvSpPr>
                <a:spLocks noChangeArrowheads="1"/>
              </p:cNvSpPr>
              <p:nvPr/>
            </p:nvSpPr>
            <p:spPr bwMode="auto">
              <a:xfrm>
                <a:off x="1154"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18" name="Rectangle 680"/>
              <p:cNvSpPr>
                <a:spLocks noChangeArrowheads="1"/>
              </p:cNvSpPr>
              <p:nvPr/>
            </p:nvSpPr>
            <p:spPr bwMode="auto">
              <a:xfrm>
                <a:off x="1154"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19" name="Rectangle 681"/>
              <p:cNvSpPr>
                <a:spLocks noChangeArrowheads="1"/>
              </p:cNvSpPr>
              <p:nvPr/>
            </p:nvSpPr>
            <p:spPr bwMode="auto">
              <a:xfrm>
                <a:off x="1154"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20" name="Rectangle 682"/>
              <p:cNvSpPr>
                <a:spLocks noChangeArrowheads="1"/>
              </p:cNvSpPr>
              <p:nvPr/>
            </p:nvSpPr>
            <p:spPr bwMode="auto">
              <a:xfrm>
                <a:off x="1222"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21" name="Rectangle 683"/>
              <p:cNvSpPr>
                <a:spLocks noChangeArrowheads="1"/>
              </p:cNvSpPr>
              <p:nvPr/>
            </p:nvSpPr>
            <p:spPr bwMode="auto">
              <a:xfrm>
                <a:off x="1222"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22" name="Rectangle 684"/>
              <p:cNvSpPr>
                <a:spLocks noChangeArrowheads="1"/>
              </p:cNvSpPr>
              <p:nvPr/>
            </p:nvSpPr>
            <p:spPr bwMode="auto">
              <a:xfrm>
                <a:off x="1222"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23" name="Rectangle 685"/>
              <p:cNvSpPr>
                <a:spLocks noChangeArrowheads="1"/>
              </p:cNvSpPr>
              <p:nvPr/>
            </p:nvSpPr>
            <p:spPr bwMode="auto">
              <a:xfrm>
                <a:off x="1222"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24" name="Rectangle 686"/>
              <p:cNvSpPr>
                <a:spLocks noChangeArrowheads="1"/>
              </p:cNvSpPr>
              <p:nvPr/>
            </p:nvSpPr>
            <p:spPr bwMode="auto">
              <a:xfrm>
                <a:off x="1222"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25" name="Rectangle 687"/>
              <p:cNvSpPr>
                <a:spLocks noChangeArrowheads="1"/>
              </p:cNvSpPr>
              <p:nvPr/>
            </p:nvSpPr>
            <p:spPr bwMode="auto">
              <a:xfrm>
                <a:off x="1290"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26" name="Rectangle 688"/>
              <p:cNvSpPr>
                <a:spLocks noChangeArrowheads="1"/>
              </p:cNvSpPr>
              <p:nvPr/>
            </p:nvSpPr>
            <p:spPr bwMode="auto">
              <a:xfrm>
                <a:off x="1290"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27" name="Rectangle 689"/>
              <p:cNvSpPr>
                <a:spLocks noChangeArrowheads="1"/>
              </p:cNvSpPr>
              <p:nvPr/>
            </p:nvSpPr>
            <p:spPr bwMode="auto">
              <a:xfrm>
                <a:off x="1290"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28" name="Rectangle 690"/>
              <p:cNvSpPr>
                <a:spLocks noChangeArrowheads="1"/>
              </p:cNvSpPr>
              <p:nvPr/>
            </p:nvSpPr>
            <p:spPr bwMode="auto">
              <a:xfrm>
                <a:off x="1290"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29" name="Rectangle 691"/>
              <p:cNvSpPr>
                <a:spLocks noChangeArrowheads="1"/>
              </p:cNvSpPr>
              <p:nvPr/>
            </p:nvSpPr>
            <p:spPr bwMode="auto">
              <a:xfrm>
                <a:off x="1290"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grpSp>
          <p:nvGrpSpPr>
            <p:cNvPr id="142" name="Group 692"/>
            <p:cNvGrpSpPr>
              <a:grpSpLocks/>
            </p:cNvGrpSpPr>
            <p:nvPr/>
          </p:nvGrpSpPr>
          <p:grpSpPr bwMode="auto">
            <a:xfrm>
              <a:off x="3460287" y="5817635"/>
              <a:ext cx="604520" cy="600676"/>
              <a:chOff x="1018" y="1842"/>
              <a:chExt cx="340" cy="341"/>
            </a:xfrm>
            <a:effectLst>
              <a:outerShdw blurRad="50800" dist="38100" dir="2700000" algn="tl" rotWithShape="0">
                <a:prstClr val="black">
                  <a:alpha val="40000"/>
                </a:prstClr>
              </a:outerShdw>
            </a:effectLst>
          </p:grpSpPr>
          <p:sp>
            <p:nvSpPr>
              <p:cNvPr id="280" name="Rectangle 693"/>
              <p:cNvSpPr>
                <a:spLocks noChangeArrowheads="1"/>
              </p:cNvSpPr>
              <p:nvPr/>
            </p:nvSpPr>
            <p:spPr bwMode="auto">
              <a:xfrm>
                <a:off x="1018"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81" name="Rectangle 694"/>
              <p:cNvSpPr>
                <a:spLocks noChangeArrowheads="1"/>
              </p:cNvSpPr>
              <p:nvPr/>
            </p:nvSpPr>
            <p:spPr bwMode="auto">
              <a:xfrm>
                <a:off x="1018"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82" name="Rectangle 695"/>
              <p:cNvSpPr>
                <a:spLocks noChangeArrowheads="1"/>
              </p:cNvSpPr>
              <p:nvPr/>
            </p:nvSpPr>
            <p:spPr bwMode="auto">
              <a:xfrm>
                <a:off x="1018"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83" name="Rectangle 696"/>
              <p:cNvSpPr>
                <a:spLocks noChangeArrowheads="1"/>
              </p:cNvSpPr>
              <p:nvPr/>
            </p:nvSpPr>
            <p:spPr bwMode="auto">
              <a:xfrm>
                <a:off x="1018"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84" name="Rectangle 697"/>
              <p:cNvSpPr>
                <a:spLocks noChangeArrowheads="1"/>
              </p:cNvSpPr>
              <p:nvPr/>
            </p:nvSpPr>
            <p:spPr bwMode="auto">
              <a:xfrm>
                <a:off x="1018"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85" name="Rectangle 698"/>
              <p:cNvSpPr>
                <a:spLocks noChangeArrowheads="1"/>
              </p:cNvSpPr>
              <p:nvPr/>
            </p:nvSpPr>
            <p:spPr bwMode="auto">
              <a:xfrm>
                <a:off x="1086"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86" name="Rectangle 699"/>
              <p:cNvSpPr>
                <a:spLocks noChangeArrowheads="1"/>
              </p:cNvSpPr>
              <p:nvPr/>
            </p:nvSpPr>
            <p:spPr bwMode="auto">
              <a:xfrm>
                <a:off x="1086"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87" name="Rectangle 700"/>
              <p:cNvSpPr>
                <a:spLocks noChangeArrowheads="1"/>
              </p:cNvSpPr>
              <p:nvPr/>
            </p:nvSpPr>
            <p:spPr bwMode="auto">
              <a:xfrm>
                <a:off x="1086"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88" name="Rectangle 701"/>
              <p:cNvSpPr>
                <a:spLocks noChangeArrowheads="1"/>
              </p:cNvSpPr>
              <p:nvPr/>
            </p:nvSpPr>
            <p:spPr bwMode="auto">
              <a:xfrm>
                <a:off x="1086"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89" name="Rectangle 702"/>
              <p:cNvSpPr>
                <a:spLocks noChangeArrowheads="1"/>
              </p:cNvSpPr>
              <p:nvPr/>
            </p:nvSpPr>
            <p:spPr bwMode="auto">
              <a:xfrm>
                <a:off x="1086"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90" name="Rectangle 703"/>
              <p:cNvSpPr>
                <a:spLocks noChangeArrowheads="1"/>
              </p:cNvSpPr>
              <p:nvPr/>
            </p:nvSpPr>
            <p:spPr bwMode="auto">
              <a:xfrm>
                <a:off x="1154"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91" name="Rectangle 704"/>
              <p:cNvSpPr>
                <a:spLocks noChangeArrowheads="1"/>
              </p:cNvSpPr>
              <p:nvPr/>
            </p:nvSpPr>
            <p:spPr bwMode="auto">
              <a:xfrm>
                <a:off x="1154"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92" name="Rectangle 705"/>
              <p:cNvSpPr>
                <a:spLocks noChangeArrowheads="1"/>
              </p:cNvSpPr>
              <p:nvPr/>
            </p:nvSpPr>
            <p:spPr bwMode="auto">
              <a:xfrm>
                <a:off x="1154"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93" name="Rectangle 706"/>
              <p:cNvSpPr>
                <a:spLocks noChangeArrowheads="1"/>
              </p:cNvSpPr>
              <p:nvPr/>
            </p:nvSpPr>
            <p:spPr bwMode="auto">
              <a:xfrm>
                <a:off x="1154"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94" name="Rectangle 707"/>
              <p:cNvSpPr>
                <a:spLocks noChangeArrowheads="1"/>
              </p:cNvSpPr>
              <p:nvPr/>
            </p:nvSpPr>
            <p:spPr bwMode="auto">
              <a:xfrm>
                <a:off x="1154"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95" name="Rectangle 708"/>
              <p:cNvSpPr>
                <a:spLocks noChangeArrowheads="1"/>
              </p:cNvSpPr>
              <p:nvPr/>
            </p:nvSpPr>
            <p:spPr bwMode="auto">
              <a:xfrm>
                <a:off x="1222"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96" name="Rectangle 709"/>
              <p:cNvSpPr>
                <a:spLocks noChangeArrowheads="1"/>
              </p:cNvSpPr>
              <p:nvPr/>
            </p:nvSpPr>
            <p:spPr bwMode="auto">
              <a:xfrm>
                <a:off x="1222"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97" name="Rectangle 710"/>
              <p:cNvSpPr>
                <a:spLocks noChangeArrowheads="1"/>
              </p:cNvSpPr>
              <p:nvPr/>
            </p:nvSpPr>
            <p:spPr bwMode="auto">
              <a:xfrm>
                <a:off x="1222"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98" name="Rectangle 711"/>
              <p:cNvSpPr>
                <a:spLocks noChangeArrowheads="1"/>
              </p:cNvSpPr>
              <p:nvPr/>
            </p:nvSpPr>
            <p:spPr bwMode="auto">
              <a:xfrm>
                <a:off x="1222"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99" name="Rectangle 712"/>
              <p:cNvSpPr>
                <a:spLocks noChangeArrowheads="1"/>
              </p:cNvSpPr>
              <p:nvPr/>
            </p:nvSpPr>
            <p:spPr bwMode="auto">
              <a:xfrm>
                <a:off x="1222"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00" name="Rectangle 713"/>
              <p:cNvSpPr>
                <a:spLocks noChangeArrowheads="1"/>
              </p:cNvSpPr>
              <p:nvPr/>
            </p:nvSpPr>
            <p:spPr bwMode="auto">
              <a:xfrm>
                <a:off x="1290"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01" name="Rectangle 714"/>
              <p:cNvSpPr>
                <a:spLocks noChangeArrowheads="1"/>
              </p:cNvSpPr>
              <p:nvPr/>
            </p:nvSpPr>
            <p:spPr bwMode="auto">
              <a:xfrm>
                <a:off x="1290"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02" name="Rectangle 715"/>
              <p:cNvSpPr>
                <a:spLocks noChangeArrowheads="1"/>
              </p:cNvSpPr>
              <p:nvPr/>
            </p:nvSpPr>
            <p:spPr bwMode="auto">
              <a:xfrm>
                <a:off x="1290"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03" name="Rectangle 716"/>
              <p:cNvSpPr>
                <a:spLocks noChangeArrowheads="1"/>
              </p:cNvSpPr>
              <p:nvPr/>
            </p:nvSpPr>
            <p:spPr bwMode="auto">
              <a:xfrm>
                <a:off x="1290"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04" name="Rectangle 717"/>
              <p:cNvSpPr>
                <a:spLocks noChangeArrowheads="1"/>
              </p:cNvSpPr>
              <p:nvPr/>
            </p:nvSpPr>
            <p:spPr bwMode="auto">
              <a:xfrm>
                <a:off x="1290"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grpSp>
          <p:nvGrpSpPr>
            <p:cNvPr id="143" name="Group 718"/>
            <p:cNvGrpSpPr>
              <a:grpSpLocks/>
            </p:cNvGrpSpPr>
            <p:nvPr/>
          </p:nvGrpSpPr>
          <p:grpSpPr bwMode="auto">
            <a:xfrm>
              <a:off x="4267499" y="5817635"/>
              <a:ext cx="604520" cy="600676"/>
              <a:chOff x="1018" y="1842"/>
              <a:chExt cx="340" cy="341"/>
            </a:xfrm>
            <a:effectLst>
              <a:outerShdw blurRad="50800" dist="38100" dir="2700000" algn="tl" rotWithShape="0">
                <a:prstClr val="black">
                  <a:alpha val="40000"/>
                </a:prstClr>
              </a:outerShdw>
            </a:effectLst>
          </p:grpSpPr>
          <p:sp>
            <p:nvSpPr>
              <p:cNvPr id="255" name="Rectangle 719"/>
              <p:cNvSpPr>
                <a:spLocks noChangeArrowheads="1"/>
              </p:cNvSpPr>
              <p:nvPr/>
            </p:nvSpPr>
            <p:spPr bwMode="auto">
              <a:xfrm>
                <a:off x="1018"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56" name="Rectangle 720"/>
              <p:cNvSpPr>
                <a:spLocks noChangeArrowheads="1"/>
              </p:cNvSpPr>
              <p:nvPr/>
            </p:nvSpPr>
            <p:spPr bwMode="auto">
              <a:xfrm>
                <a:off x="1018"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57" name="Rectangle 721"/>
              <p:cNvSpPr>
                <a:spLocks noChangeArrowheads="1"/>
              </p:cNvSpPr>
              <p:nvPr/>
            </p:nvSpPr>
            <p:spPr bwMode="auto">
              <a:xfrm>
                <a:off x="1018"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58" name="Rectangle 722"/>
              <p:cNvSpPr>
                <a:spLocks noChangeArrowheads="1"/>
              </p:cNvSpPr>
              <p:nvPr/>
            </p:nvSpPr>
            <p:spPr bwMode="auto">
              <a:xfrm>
                <a:off x="1018"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59" name="Rectangle 723"/>
              <p:cNvSpPr>
                <a:spLocks noChangeArrowheads="1"/>
              </p:cNvSpPr>
              <p:nvPr/>
            </p:nvSpPr>
            <p:spPr bwMode="auto">
              <a:xfrm>
                <a:off x="1018"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60" name="Rectangle 724"/>
              <p:cNvSpPr>
                <a:spLocks noChangeArrowheads="1"/>
              </p:cNvSpPr>
              <p:nvPr/>
            </p:nvSpPr>
            <p:spPr bwMode="auto">
              <a:xfrm>
                <a:off x="1086"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61" name="Rectangle 725"/>
              <p:cNvSpPr>
                <a:spLocks noChangeArrowheads="1"/>
              </p:cNvSpPr>
              <p:nvPr/>
            </p:nvSpPr>
            <p:spPr bwMode="auto">
              <a:xfrm>
                <a:off x="1086"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62" name="Rectangle 726"/>
              <p:cNvSpPr>
                <a:spLocks noChangeArrowheads="1"/>
              </p:cNvSpPr>
              <p:nvPr/>
            </p:nvSpPr>
            <p:spPr bwMode="auto">
              <a:xfrm>
                <a:off x="1086"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63" name="Rectangle 727"/>
              <p:cNvSpPr>
                <a:spLocks noChangeArrowheads="1"/>
              </p:cNvSpPr>
              <p:nvPr/>
            </p:nvSpPr>
            <p:spPr bwMode="auto">
              <a:xfrm>
                <a:off x="1086"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64" name="Rectangle 728"/>
              <p:cNvSpPr>
                <a:spLocks noChangeArrowheads="1"/>
              </p:cNvSpPr>
              <p:nvPr/>
            </p:nvSpPr>
            <p:spPr bwMode="auto">
              <a:xfrm>
                <a:off x="1086"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65" name="Rectangle 729"/>
              <p:cNvSpPr>
                <a:spLocks noChangeArrowheads="1"/>
              </p:cNvSpPr>
              <p:nvPr/>
            </p:nvSpPr>
            <p:spPr bwMode="auto">
              <a:xfrm>
                <a:off x="1154"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66" name="Rectangle 730"/>
              <p:cNvSpPr>
                <a:spLocks noChangeArrowheads="1"/>
              </p:cNvSpPr>
              <p:nvPr/>
            </p:nvSpPr>
            <p:spPr bwMode="auto">
              <a:xfrm>
                <a:off x="1154"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67" name="Rectangle 731"/>
              <p:cNvSpPr>
                <a:spLocks noChangeArrowheads="1"/>
              </p:cNvSpPr>
              <p:nvPr/>
            </p:nvSpPr>
            <p:spPr bwMode="auto">
              <a:xfrm>
                <a:off x="1154"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68" name="Rectangle 732"/>
              <p:cNvSpPr>
                <a:spLocks noChangeArrowheads="1"/>
              </p:cNvSpPr>
              <p:nvPr/>
            </p:nvSpPr>
            <p:spPr bwMode="auto">
              <a:xfrm>
                <a:off x="1154"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69" name="Rectangle 733"/>
              <p:cNvSpPr>
                <a:spLocks noChangeArrowheads="1"/>
              </p:cNvSpPr>
              <p:nvPr/>
            </p:nvSpPr>
            <p:spPr bwMode="auto">
              <a:xfrm>
                <a:off x="1154"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70" name="Rectangle 734"/>
              <p:cNvSpPr>
                <a:spLocks noChangeArrowheads="1"/>
              </p:cNvSpPr>
              <p:nvPr/>
            </p:nvSpPr>
            <p:spPr bwMode="auto">
              <a:xfrm>
                <a:off x="1222"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71" name="Rectangle 735"/>
              <p:cNvSpPr>
                <a:spLocks noChangeArrowheads="1"/>
              </p:cNvSpPr>
              <p:nvPr/>
            </p:nvSpPr>
            <p:spPr bwMode="auto">
              <a:xfrm>
                <a:off x="1222"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72" name="Rectangle 736"/>
              <p:cNvSpPr>
                <a:spLocks noChangeArrowheads="1"/>
              </p:cNvSpPr>
              <p:nvPr/>
            </p:nvSpPr>
            <p:spPr bwMode="auto">
              <a:xfrm>
                <a:off x="1222"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73" name="Rectangle 737"/>
              <p:cNvSpPr>
                <a:spLocks noChangeArrowheads="1"/>
              </p:cNvSpPr>
              <p:nvPr/>
            </p:nvSpPr>
            <p:spPr bwMode="auto">
              <a:xfrm>
                <a:off x="1222"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74" name="Rectangle 738"/>
              <p:cNvSpPr>
                <a:spLocks noChangeArrowheads="1"/>
              </p:cNvSpPr>
              <p:nvPr/>
            </p:nvSpPr>
            <p:spPr bwMode="auto">
              <a:xfrm>
                <a:off x="1222"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75" name="Rectangle 739"/>
              <p:cNvSpPr>
                <a:spLocks noChangeArrowheads="1"/>
              </p:cNvSpPr>
              <p:nvPr/>
            </p:nvSpPr>
            <p:spPr bwMode="auto">
              <a:xfrm>
                <a:off x="1290"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76" name="Rectangle 740"/>
              <p:cNvSpPr>
                <a:spLocks noChangeArrowheads="1"/>
              </p:cNvSpPr>
              <p:nvPr/>
            </p:nvSpPr>
            <p:spPr bwMode="auto">
              <a:xfrm>
                <a:off x="1290"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77" name="Rectangle 741"/>
              <p:cNvSpPr>
                <a:spLocks noChangeArrowheads="1"/>
              </p:cNvSpPr>
              <p:nvPr/>
            </p:nvSpPr>
            <p:spPr bwMode="auto">
              <a:xfrm>
                <a:off x="1290"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78" name="Rectangle 742"/>
              <p:cNvSpPr>
                <a:spLocks noChangeArrowheads="1"/>
              </p:cNvSpPr>
              <p:nvPr/>
            </p:nvSpPr>
            <p:spPr bwMode="auto">
              <a:xfrm>
                <a:off x="1290"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79" name="Rectangle 743"/>
              <p:cNvSpPr>
                <a:spLocks noChangeArrowheads="1"/>
              </p:cNvSpPr>
              <p:nvPr/>
            </p:nvSpPr>
            <p:spPr bwMode="auto">
              <a:xfrm>
                <a:off x="1290"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grpSp>
          <p:nvGrpSpPr>
            <p:cNvPr id="144" name="Group 744"/>
            <p:cNvGrpSpPr>
              <a:grpSpLocks/>
            </p:cNvGrpSpPr>
            <p:nvPr/>
          </p:nvGrpSpPr>
          <p:grpSpPr bwMode="auto">
            <a:xfrm>
              <a:off x="5113827" y="5817635"/>
              <a:ext cx="604520" cy="600676"/>
              <a:chOff x="1018" y="1842"/>
              <a:chExt cx="340" cy="341"/>
            </a:xfrm>
            <a:effectLst>
              <a:outerShdw blurRad="50800" dist="38100" dir="2700000" algn="tl" rotWithShape="0">
                <a:prstClr val="black">
                  <a:alpha val="40000"/>
                </a:prstClr>
              </a:outerShdw>
            </a:effectLst>
          </p:grpSpPr>
          <p:sp>
            <p:nvSpPr>
              <p:cNvPr id="230" name="Rectangle 745"/>
              <p:cNvSpPr>
                <a:spLocks noChangeArrowheads="1"/>
              </p:cNvSpPr>
              <p:nvPr/>
            </p:nvSpPr>
            <p:spPr bwMode="auto">
              <a:xfrm>
                <a:off x="1018"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31" name="Rectangle 746"/>
              <p:cNvSpPr>
                <a:spLocks noChangeArrowheads="1"/>
              </p:cNvSpPr>
              <p:nvPr/>
            </p:nvSpPr>
            <p:spPr bwMode="auto">
              <a:xfrm>
                <a:off x="1018"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32" name="Rectangle 747"/>
              <p:cNvSpPr>
                <a:spLocks noChangeArrowheads="1"/>
              </p:cNvSpPr>
              <p:nvPr/>
            </p:nvSpPr>
            <p:spPr bwMode="auto">
              <a:xfrm>
                <a:off x="1018"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33" name="Rectangle 748"/>
              <p:cNvSpPr>
                <a:spLocks noChangeArrowheads="1"/>
              </p:cNvSpPr>
              <p:nvPr/>
            </p:nvSpPr>
            <p:spPr bwMode="auto">
              <a:xfrm>
                <a:off x="1018"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34" name="Rectangle 749"/>
              <p:cNvSpPr>
                <a:spLocks noChangeArrowheads="1"/>
              </p:cNvSpPr>
              <p:nvPr/>
            </p:nvSpPr>
            <p:spPr bwMode="auto">
              <a:xfrm>
                <a:off x="1018"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35" name="Rectangle 750"/>
              <p:cNvSpPr>
                <a:spLocks noChangeArrowheads="1"/>
              </p:cNvSpPr>
              <p:nvPr/>
            </p:nvSpPr>
            <p:spPr bwMode="auto">
              <a:xfrm>
                <a:off x="1086"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36" name="Rectangle 751"/>
              <p:cNvSpPr>
                <a:spLocks noChangeArrowheads="1"/>
              </p:cNvSpPr>
              <p:nvPr/>
            </p:nvSpPr>
            <p:spPr bwMode="auto">
              <a:xfrm>
                <a:off x="1086"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37" name="Rectangle 752"/>
              <p:cNvSpPr>
                <a:spLocks noChangeArrowheads="1"/>
              </p:cNvSpPr>
              <p:nvPr/>
            </p:nvSpPr>
            <p:spPr bwMode="auto">
              <a:xfrm>
                <a:off x="1086"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38" name="Rectangle 753"/>
              <p:cNvSpPr>
                <a:spLocks noChangeArrowheads="1"/>
              </p:cNvSpPr>
              <p:nvPr/>
            </p:nvSpPr>
            <p:spPr bwMode="auto">
              <a:xfrm>
                <a:off x="1086"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39" name="Rectangle 754"/>
              <p:cNvSpPr>
                <a:spLocks noChangeArrowheads="1"/>
              </p:cNvSpPr>
              <p:nvPr/>
            </p:nvSpPr>
            <p:spPr bwMode="auto">
              <a:xfrm>
                <a:off x="1086"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40" name="Rectangle 755"/>
              <p:cNvSpPr>
                <a:spLocks noChangeArrowheads="1"/>
              </p:cNvSpPr>
              <p:nvPr/>
            </p:nvSpPr>
            <p:spPr bwMode="auto">
              <a:xfrm>
                <a:off x="1154"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41" name="Rectangle 756"/>
              <p:cNvSpPr>
                <a:spLocks noChangeArrowheads="1"/>
              </p:cNvSpPr>
              <p:nvPr/>
            </p:nvSpPr>
            <p:spPr bwMode="auto">
              <a:xfrm>
                <a:off x="1154"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42" name="Rectangle 757"/>
              <p:cNvSpPr>
                <a:spLocks noChangeArrowheads="1"/>
              </p:cNvSpPr>
              <p:nvPr/>
            </p:nvSpPr>
            <p:spPr bwMode="auto">
              <a:xfrm>
                <a:off x="1154"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43" name="Rectangle 758"/>
              <p:cNvSpPr>
                <a:spLocks noChangeArrowheads="1"/>
              </p:cNvSpPr>
              <p:nvPr/>
            </p:nvSpPr>
            <p:spPr bwMode="auto">
              <a:xfrm>
                <a:off x="1154"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44" name="Rectangle 759"/>
              <p:cNvSpPr>
                <a:spLocks noChangeArrowheads="1"/>
              </p:cNvSpPr>
              <p:nvPr/>
            </p:nvSpPr>
            <p:spPr bwMode="auto">
              <a:xfrm>
                <a:off x="1154"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45" name="Rectangle 760"/>
              <p:cNvSpPr>
                <a:spLocks noChangeArrowheads="1"/>
              </p:cNvSpPr>
              <p:nvPr/>
            </p:nvSpPr>
            <p:spPr bwMode="auto">
              <a:xfrm>
                <a:off x="1222"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46" name="Rectangle 761"/>
              <p:cNvSpPr>
                <a:spLocks noChangeArrowheads="1"/>
              </p:cNvSpPr>
              <p:nvPr/>
            </p:nvSpPr>
            <p:spPr bwMode="auto">
              <a:xfrm>
                <a:off x="1222"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47" name="Rectangle 762"/>
              <p:cNvSpPr>
                <a:spLocks noChangeArrowheads="1"/>
              </p:cNvSpPr>
              <p:nvPr/>
            </p:nvSpPr>
            <p:spPr bwMode="auto">
              <a:xfrm>
                <a:off x="1222"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48" name="Rectangle 763"/>
              <p:cNvSpPr>
                <a:spLocks noChangeArrowheads="1"/>
              </p:cNvSpPr>
              <p:nvPr/>
            </p:nvSpPr>
            <p:spPr bwMode="auto">
              <a:xfrm>
                <a:off x="1222"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49" name="Rectangle 764"/>
              <p:cNvSpPr>
                <a:spLocks noChangeArrowheads="1"/>
              </p:cNvSpPr>
              <p:nvPr/>
            </p:nvSpPr>
            <p:spPr bwMode="auto">
              <a:xfrm>
                <a:off x="1222"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50" name="Rectangle 765"/>
              <p:cNvSpPr>
                <a:spLocks noChangeArrowheads="1"/>
              </p:cNvSpPr>
              <p:nvPr/>
            </p:nvSpPr>
            <p:spPr bwMode="auto">
              <a:xfrm>
                <a:off x="1290" y="1842"/>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51" name="Rectangle 766"/>
              <p:cNvSpPr>
                <a:spLocks noChangeArrowheads="1"/>
              </p:cNvSpPr>
              <p:nvPr/>
            </p:nvSpPr>
            <p:spPr bwMode="auto">
              <a:xfrm>
                <a:off x="1290" y="1911"/>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52" name="Rectangle 767"/>
              <p:cNvSpPr>
                <a:spLocks noChangeArrowheads="1"/>
              </p:cNvSpPr>
              <p:nvPr/>
            </p:nvSpPr>
            <p:spPr bwMode="auto">
              <a:xfrm>
                <a:off x="1290" y="1979"/>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53" name="Rectangle 768"/>
              <p:cNvSpPr>
                <a:spLocks noChangeArrowheads="1"/>
              </p:cNvSpPr>
              <p:nvPr/>
            </p:nvSpPr>
            <p:spPr bwMode="auto">
              <a:xfrm>
                <a:off x="1290" y="2047"/>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54" name="Rectangle 769"/>
              <p:cNvSpPr>
                <a:spLocks noChangeArrowheads="1"/>
              </p:cNvSpPr>
              <p:nvPr/>
            </p:nvSpPr>
            <p:spPr bwMode="auto">
              <a:xfrm>
                <a:off x="1290" y="2115"/>
                <a:ext cx="68" cy="68"/>
              </a:xfrm>
              <a:prstGeom prst="rect">
                <a:avLst/>
              </a:prstGeom>
              <a:solidFill>
                <a:schemeClr val="bg1"/>
              </a:solid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grpSp>
          <p:nvGrpSpPr>
            <p:cNvPr id="145" name="Group 770"/>
            <p:cNvGrpSpPr>
              <a:grpSpLocks/>
            </p:cNvGrpSpPr>
            <p:nvPr/>
          </p:nvGrpSpPr>
          <p:grpSpPr bwMode="auto">
            <a:xfrm rot="5400000">
              <a:off x="2359960" y="1717924"/>
              <a:ext cx="1194306" cy="524510"/>
              <a:chOff x="476" y="1253"/>
              <a:chExt cx="678" cy="295"/>
            </a:xfrm>
            <a:effectLst>
              <a:outerShdw blurRad="50800" dist="38100" dir="2700000" algn="tl" rotWithShape="0">
                <a:prstClr val="black">
                  <a:alpha val="40000"/>
                </a:prstClr>
              </a:outerShdw>
            </a:effectLst>
          </p:grpSpPr>
          <p:sp>
            <p:nvSpPr>
              <p:cNvPr id="214" name="Rectangle 771"/>
              <p:cNvSpPr>
                <a:spLocks noChangeAspect="1" noChangeArrowheads="1"/>
              </p:cNvSpPr>
              <p:nvPr/>
            </p:nvSpPr>
            <p:spPr bwMode="auto">
              <a:xfrm rot="5400000">
                <a:off x="476" y="1321"/>
                <a:ext cx="136" cy="136"/>
              </a:xfrm>
              <a:prstGeom prst="rect">
                <a:avLst/>
              </a:prstGeom>
              <a:solidFill>
                <a:schemeClr val="bg2"/>
              </a:solidFill>
              <a:ln w="3810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15" name="Rectangle 772"/>
              <p:cNvSpPr>
                <a:spLocks noChangeArrowheads="1"/>
              </p:cNvSpPr>
              <p:nvPr/>
            </p:nvSpPr>
            <p:spPr bwMode="auto">
              <a:xfrm rot="-5400000">
                <a:off x="784" y="1285"/>
                <a:ext cx="23" cy="96"/>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16" name="Rectangle 773"/>
              <p:cNvSpPr>
                <a:spLocks noChangeArrowheads="1"/>
              </p:cNvSpPr>
              <p:nvPr/>
            </p:nvSpPr>
            <p:spPr bwMode="auto">
              <a:xfrm rot="-5400000">
                <a:off x="785" y="1216"/>
                <a:ext cx="23" cy="97"/>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17" name="Rectangle 774"/>
              <p:cNvSpPr>
                <a:spLocks noChangeArrowheads="1"/>
              </p:cNvSpPr>
              <p:nvPr/>
            </p:nvSpPr>
            <p:spPr bwMode="auto">
              <a:xfrm rot="-5400000">
                <a:off x="784" y="1353"/>
                <a:ext cx="23" cy="96"/>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18" name="Rectangle 775"/>
              <p:cNvSpPr>
                <a:spLocks noChangeArrowheads="1"/>
              </p:cNvSpPr>
              <p:nvPr/>
            </p:nvSpPr>
            <p:spPr bwMode="auto">
              <a:xfrm rot="-5400000">
                <a:off x="784" y="1421"/>
                <a:ext cx="23" cy="96"/>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19" name="Rectangle 776"/>
              <p:cNvSpPr>
                <a:spLocks noChangeArrowheads="1"/>
              </p:cNvSpPr>
              <p:nvPr/>
            </p:nvSpPr>
            <p:spPr bwMode="auto">
              <a:xfrm rot="-5400000">
                <a:off x="785" y="1488"/>
                <a:ext cx="23" cy="97"/>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cxnSp>
            <p:nvCxnSpPr>
              <p:cNvPr id="220" name="AutoShape 777"/>
              <p:cNvCxnSpPr>
                <a:cxnSpLocks noChangeShapeType="1"/>
                <a:stCxn id="214" idx="0"/>
                <a:endCxn id="216" idx="0"/>
              </p:cNvCxnSpPr>
              <p:nvPr/>
            </p:nvCxnSpPr>
            <p:spPr bwMode="auto">
              <a:xfrm flipV="1">
                <a:off x="624" y="1266"/>
                <a:ext cx="119" cy="123"/>
              </a:xfrm>
              <a:prstGeom prst="straightConnector1">
                <a:avLst/>
              </a:prstGeom>
              <a:noFill/>
              <a:ln w="6350">
                <a:solidFill>
                  <a:schemeClr val="tx1"/>
                </a:solidFill>
                <a:round/>
                <a:headEnd/>
                <a:tailEnd type="arrow" w="sm" len="med"/>
              </a:ln>
            </p:spPr>
          </p:cxnSp>
          <p:cxnSp>
            <p:nvCxnSpPr>
              <p:cNvPr id="221" name="AutoShape 778"/>
              <p:cNvCxnSpPr>
                <a:cxnSpLocks noChangeShapeType="1"/>
                <a:stCxn id="214" idx="0"/>
                <a:endCxn id="215" idx="0"/>
              </p:cNvCxnSpPr>
              <p:nvPr/>
            </p:nvCxnSpPr>
            <p:spPr bwMode="auto">
              <a:xfrm flipV="1">
                <a:off x="624" y="1333"/>
                <a:ext cx="119" cy="56"/>
              </a:xfrm>
              <a:prstGeom prst="straightConnector1">
                <a:avLst/>
              </a:prstGeom>
              <a:noFill/>
              <a:ln w="6350">
                <a:solidFill>
                  <a:schemeClr val="tx1"/>
                </a:solidFill>
                <a:round/>
                <a:headEnd/>
                <a:tailEnd type="arrow" w="sm" len="med"/>
              </a:ln>
            </p:spPr>
          </p:cxnSp>
          <p:cxnSp>
            <p:nvCxnSpPr>
              <p:cNvPr id="222" name="AutoShape 779"/>
              <p:cNvCxnSpPr>
                <a:cxnSpLocks noChangeShapeType="1"/>
                <a:stCxn id="214" idx="0"/>
                <a:endCxn id="217" idx="0"/>
              </p:cNvCxnSpPr>
              <p:nvPr/>
            </p:nvCxnSpPr>
            <p:spPr bwMode="auto">
              <a:xfrm>
                <a:off x="624" y="1389"/>
                <a:ext cx="119" cy="12"/>
              </a:xfrm>
              <a:prstGeom prst="straightConnector1">
                <a:avLst/>
              </a:prstGeom>
              <a:noFill/>
              <a:ln w="6350">
                <a:solidFill>
                  <a:schemeClr val="tx1"/>
                </a:solidFill>
                <a:round/>
                <a:headEnd/>
                <a:tailEnd type="arrow" w="sm" len="med"/>
              </a:ln>
            </p:spPr>
          </p:cxnSp>
          <p:cxnSp>
            <p:nvCxnSpPr>
              <p:cNvPr id="223" name="AutoShape 780"/>
              <p:cNvCxnSpPr>
                <a:cxnSpLocks noChangeShapeType="1"/>
                <a:stCxn id="214" idx="0"/>
                <a:endCxn id="218" idx="0"/>
              </p:cNvCxnSpPr>
              <p:nvPr/>
            </p:nvCxnSpPr>
            <p:spPr bwMode="auto">
              <a:xfrm>
                <a:off x="624" y="1389"/>
                <a:ext cx="119" cy="80"/>
              </a:xfrm>
              <a:prstGeom prst="straightConnector1">
                <a:avLst/>
              </a:prstGeom>
              <a:noFill/>
              <a:ln w="6350">
                <a:solidFill>
                  <a:schemeClr val="tx1"/>
                </a:solidFill>
                <a:round/>
                <a:headEnd/>
                <a:tailEnd type="arrow" w="sm" len="med"/>
              </a:ln>
            </p:spPr>
          </p:cxnSp>
          <p:cxnSp>
            <p:nvCxnSpPr>
              <p:cNvPr id="224" name="AutoShape 781"/>
              <p:cNvCxnSpPr>
                <a:cxnSpLocks noChangeShapeType="1"/>
                <a:stCxn id="214" idx="0"/>
                <a:endCxn id="219" idx="0"/>
              </p:cNvCxnSpPr>
              <p:nvPr/>
            </p:nvCxnSpPr>
            <p:spPr bwMode="auto">
              <a:xfrm>
                <a:off x="624" y="1389"/>
                <a:ext cx="119" cy="149"/>
              </a:xfrm>
              <a:prstGeom prst="straightConnector1">
                <a:avLst/>
              </a:prstGeom>
              <a:noFill/>
              <a:ln w="6350">
                <a:solidFill>
                  <a:schemeClr val="tx1"/>
                </a:solidFill>
                <a:round/>
                <a:headEnd/>
                <a:tailEnd type="arrow" w="sm" len="med"/>
              </a:ln>
            </p:spPr>
          </p:cxnSp>
          <p:cxnSp>
            <p:nvCxnSpPr>
              <p:cNvPr id="225" name="AutoShape 782"/>
              <p:cNvCxnSpPr>
                <a:cxnSpLocks noChangeShapeType="1"/>
                <a:stCxn id="216" idx="2"/>
              </p:cNvCxnSpPr>
              <p:nvPr/>
            </p:nvCxnSpPr>
            <p:spPr bwMode="auto">
              <a:xfrm flipV="1">
                <a:off x="852" y="1264"/>
                <a:ext cx="302" cy="2"/>
              </a:xfrm>
              <a:prstGeom prst="straightConnector1">
                <a:avLst/>
              </a:prstGeom>
              <a:noFill/>
              <a:ln w="6350">
                <a:solidFill>
                  <a:schemeClr val="tx1"/>
                </a:solidFill>
                <a:round/>
                <a:headEnd/>
                <a:tailEnd type="arrow" w="sm" len="med"/>
              </a:ln>
            </p:spPr>
          </p:cxnSp>
          <p:cxnSp>
            <p:nvCxnSpPr>
              <p:cNvPr id="226" name="AutoShape 783"/>
              <p:cNvCxnSpPr>
                <a:cxnSpLocks noChangeShapeType="1"/>
                <a:stCxn id="215" idx="2"/>
              </p:cNvCxnSpPr>
              <p:nvPr/>
            </p:nvCxnSpPr>
            <p:spPr bwMode="auto">
              <a:xfrm>
                <a:off x="851" y="1333"/>
                <a:ext cx="303" cy="0"/>
              </a:xfrm>
              <a:prstGeom prst="straightConnector1">
                <a:avLst/>
              </a:prstGeom>
              <a:noFill/>
              <a:ln w="6350">
                <a:solidFill>
                  <a:schemeClr val="tx1"/>
                </a:solidFill>
                <a:round/>
                <a:headEnd/>
                <a:tailEnd type="arrow" w="sm" len="med"/>
              </a:ln>
            </p:spPr>
          </p:cxnSp>
          <p:cxnSp>
            <p:nvCxnSpPr>
              <p:cNvPr id="227" name="AutoShape 784"/>
              <p:cNvCxnSpPr>
                <a:cxnSpLocks noChangeShapeType="1"/>
                <a:stCxn id="217" idx="2"/>
              </p:cNvCxnSpPr>
              <p:nvPr/>
            </p:nvCxnSpPr>
            <p:spPr bwMode="auto">
              <a:xfrm>
                <a:off x="851" y="1401"/>
                <a:ext cx="303" cy="0"/>
              </a:xfrm>
              <a:prstGeom prst="straightConnector1">
                <a:avLst/>
              </a:prstGeom>
              <a:noFill/>
              <a:ln w="6350">
                <a:solidFill>
                  <a:schemeClr val="tx1"/>
                </a:solidFill>
                <a:round/>
                <a:headEnd/>
                <a:tailEnd type="arrow" w="sm" len="med"/>
              </a:ln>
            </p:spPr>
          </p:cxnSp>
          <p:cxnSp>
            <p:nvCxnSpPr>
              <p:cNvPr id="228" name="AutoShape 785"/>
              <p:cNvCxnSpPr>
                <a:cxnSpLocks noChangeShapeType="1"/>
                <a:stCxn id="218" idx="2"/>
              </p:cNvCxnSpPr>
              <p:nvPr/>
            </p:nvCxnSpPr>
            <p:spPr bwMode="auto">
              <a:xfrm>
                <a:off x="851" y="1469"/>
                <a:ext cx="303" cy="0"/>
              </a:xfrm>
              <a:prstGeom prst="straightConnector1">
                <a:avLst/>
              </a:prstGeom>
              <a:noFill/>
              <a:ln w="6350">
                <a:solidFill>
                  <a:schemeClr val="tx1"/>
                </a:solidFill>
                <a:round/>
                <a:headEnd/>
                <a:tailEnd type="arrow" w="sm" len="med"/>
              </a:ln>
            </p:spPr>
          </p:cxnSp>
          <p:cxnSp>
            <p:nvCxnSpPr>
              <p:cNvPr id="229" name="AutoShape 786"/>
              <p:cNvCxnSpPr>
                <a:cxnSpLocks noChangeShapeType="1"/>
                <a:stCxn id="219" idx="2"/>
              </p:cNvCxnSpPr>
              <p:nvPr/>
            </p:nvCxnSpPr>
            <p:spPr bwMode="auto">
              <a:xfrm flipV="1">
                <a:off x="852" y="1537"/>
                <a:ext cx="302" cy="1"/>
              </a:xfrm>
              <a:prstGeom prst="straightConnector1">
                <a:avLst/>
              </a:prstGeom>
              <a:noFill/>
              <a:ln w="6350">
                <a:solidFill>
                  <a:schemeClr val="tx1"/>
                </a:solidFill>
                <a:round/>
                <a:headEnd/>
                <a:tailEnd type="arrow" w="sm" len="med"/>
              </a:ln>
            </p:spPr>
          </p:cxnSp>
        </p:grpSp>
        <p:grpSp>
          <p:nvGrpSpPr>
            <p:cNvPr id="146" name="Group 787"/>
            <p:cNvGrpSpPr>
              <a:grpSpLocks/>
            </p:cNvGrpSpPr>
            <p:nvPr/>
          </p:nvGrpSpPr>
          <p:grpSpPr bwMode="auto">
            <a:xfrm rot="5400000">
              <a:off x="1495852" y="1717924"/>
              <a:ext cx="1194306" cy="524510"/>
              <a:chOff x="476" y="1253"/>
              <a:chExt cx="678" cy="295"/>
            </a:xfrm>
            <a:effectLst>
              <a:outerShdw blurRad="50800" dist="38100" dir="2700000" algn="tl" rotWithShape="0">
                <a:prstClr val="black">
                  <a:alpha val="40000"/>
                </a:prstClr>
              </a:outerShdw>
            </a:effectLst>
          </p:grpSpPr>
          <p:sp>
            <p:nvSpPr>
              <p:cNvPr id="198" name="Rectangle 788"/>
              <p:cNvSpPr>
                <a:spLocks noChangeAspect="1" noChangeArrowheads="1"/>
              </p:cNvSpPr>
              <p:nvPr/>
            </p:nvSpPr>
            <p:spPr bwMode="auto">
              <a:xfrm rot="5400000">
                <a:off x="476" y="1321"/>
                <a:ext cx="136" cy="136"/>
              </a:xfrm>
              <a:prstGeom prst="rect">
                <a:avLst/>
              </a:prstGeom>
              <a:solidFill>
                <a:schemeClr val="bg2"/>
              </a:solidFill>
              <a:ln w="3810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99" name="Rectangle 789"/>
              <p:cNvSpPr>
                <a:spLocks noChangeArrowheads="1"/>
              </p:cNvSpPr>
              <p:nvPr/>
            </p:nvSpPr>
            <p:spPr bwMode="auto">
              <a:xfrm rot="-5400000">
                <a:off x="784" y="1285"/>
                <a:ext cx="23" cy="96"/>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00" name="Rectangle 790"/>
              <p:cNvSpPr>
                <a:spLocks noChangeArrowheads="1"/>
              </p:cNvSpPr>
              <p:nvPr/>
            </p:nvSpPr>
            <p:spPr bwMode="auto">
              <a:xfrm rot="-5400000">
                <a:off x="785" y="1216"/>
                <a:ext cx="23" cy="97"/>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01" name="Rectangle 791"/>
              <p:cNvSpPr>
                <a:spLocks noChangeArrowheads="1"/>
              </p:cNvSpPr>
              <p:nvPr/>
            </p:nvSpPr>
            <p:spPr bwMode="auto">
              <a:xfrm rot="-5400000">
                <a:off x="784" y="1353"/>
                <a:ext cx="23" cy="96"/>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02" name="Rectangle 792"/>
              <p:cNvSpPr>
                <a:spLocks noChangeArrowheads="1"/>
              </p:cNvSpPr>
              <p:nvPr/>
            </p:nvSpPr>
            <p:spPr bwMode="auto">
              <a:xfrm rot="-5400000">
                <a:off x="784" y="1421"/>
                <a:ext cx="23" cy="96"/>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03" name="Rectangle 793"/>
              <p:cNvSpPr>
                <a:spLocks noChangeArrowheads="1"/>
              </p:cNvSpPr>
              <p:nvPr/>
            </p:nvSpPr>
            <p:spPr bwMode="auto">
              <a:xfrm rot="-5400000">
                <a:off x="785" y="1488"/>
                <a:ext cx="23" cy="97"/>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cxnSp>
            <p:nvCxnSpPr>
              <p:cNvPr id="204" name="AutoShape 794"/>
              <p:cNvCxnSpPr>
                <a:cxnSpLocks noChangeShapeType="1"/>
                <a:stCxn id="198" idx="0"/>
                <a:endCxn id="200" idx="0"/>
              </p:cNvCxnSpPr>
              <p:nvPr/>
            </p:nvCxnSpPr>
            <p:spPr bwMode="auto">
              <a:xfrm flipV="1">
                <a:off x="624" y="1266"/>
                <a:ext cx="119" cy="123"/>
              </a:xfrm>
              <a:prstGeom prst="straightConnector1">
                <a:avLst/>
              </a:prstGeom>
              <a:noFill/>
              <a:ln w="6350">
                <a:solidFill>
                  <a:schemeClr val="tx1"/>
                </a:solidFill>
                <a:round/>
                <a:headEnd/>
                <a:tailEnd type="arrow" w="sm" len="med"/>
              </a:ln>
            </p:spPr>
          </p:cxnSp>
          <p:cxnSp>
            <p:nvCxnSpPr>
              <p:cNvPr id="205" name="AutoShape 795"/>
              <p:cNvCxnSpPr>
                <a:cxnSpLocks noChangeShapeType="1"/>
                <a:stCxn id="198" idx="0"/>
                <a:endCxn id="199" idx="0"/>
              </p:cNvCxnSpPr>
              <p:nvPr/>
            </p:nvCxnSpPr>
            <p:spPr bwMode="auto">
              <a:xfrm flipV="1">
                <a:off x="624" y="1333"/>
                <a:ext cx="119" cy="56"/>
              </a:xfrm>
              <a:prstGeom prst="straightConnector1">
                <a:avLst/>
              </a:prstGeom>
              <a:noFill/>
              <a:ln w="6350">
                <a:solidFill>
                  <a:schemeClr val="tx1"/>
                </a:solidFill>
                <a:round/>
                <a:headEnd/>
                <a:tailEnd type="arrow" w="sm" len="med"/>
              </a:ln>
            </p:spPr>
          </p:cxnSp>
          <p:cxnSp>
            <p:nvCxnSpPr>
              <p:cNvPr id="206" name="AutoShape 796"/>
              <p:cNvCxnSpPr>
                <a:cxnSpLocks noChangeShapeType="1"/>
                <a:stCxn id="198" idx="0"/>
                <a:endCxn id="201" idx="0"/>
              </p:cNvCxnSpPr>
              <p:nvPr/>
            </p:nvCxnSpPr>
            <p:spPr bwMode="auto">
              <a:xfrm>
                <a:off x="624" y="1389"/>
                <a:ext cx="119" cy="12"/>
              </a:xfrm>
              <a:prstGeom prst="straightConnector1">
                <a:avLst/>
              </a:prstGeom>
              <a:noFill/>
              <a:ln w="6350">
                <a:solidFill>
                  <a:schemeClr val="tx1"/>
                </a:solidFill>
                <a:round/>
                <a:headEnd/>
                <a:tailEnd type="arrow" w="sm" len="med"/>
              </a:ln>
            </p:spPr>
          </p:cxnSp>
          <p:cxnSp>
            <p:nvCxnSpPr>
              <p:cNvPr id="207" name="AutoShape 797"/>
              <p:cNvCxnSpPr>
                <a:cxnSpLocks noChangeShapeType="1"/>
                <a:stCxn id="198" idx="0"/>
                <a:endCxn id="202" idx="0"/>
              </p:cNvCxnSpPr>
              <p:nvPr/>
            </p:nvCxnSpPr>
            <p:spPr bwMode="auto">
              <a:xfrm>
                <a:off x="624" y="1389"/>
                <a:ext cx="119" cy="80"/>
              </a:xfrm>
              <a:prstGeom prst="straightConnector1">
                <a:avLst/>
              </a:prstGeom>
              <a:noFill/>
              <a:ln w="6350">
                <a:solidFill>
                  <a:schemeClr val="tx1"/>
                </a:solidFill>
                <a:round/>
                <a:headEnd/>
                <a:tailEnd type="arrow" w="sm" len="med"/>
              </a:ln>
            </p:spPr>
          </p:cxnSp>
          <p:cxnSp>
            <p:nvCxnSpPr>
              <p:cNvPr id="208" name="AutoShape 798"/>
              <p:cNvCxnSpPr>
                <a:cxnSpLocks noChangeShapeType="1"/>
                <a:stCxn id="198" idx="0"/>
                <a:endCxn id="203" idx="0"/>
              </p:cNvCxnSpPr>
              <p:nvPr/>
            </p:nvCxnSpPr>
            <p:spPr bwMode="auto">
              <a:xfrm>
                <a:off x="624" y="1389"/>
                <a:ext cx="119" cy="149"/>
              </a:xfrm>
              <a:prstGeom prst="straightConnector1">
                <a:avLst/>
              </a:prstGeom>
              <a:noFill/>
              <a:ln w="6350">
                <a:solidFill>
                  <a:schemeClr val="tx1"/>
                </a:solidFill>
                <a:round/>
                <a:headEnd/>
                <a:tailEnd type="arrow" w="sm" len="med"/>
              </a:ln>
            </p:spPr>
          </p:cxnSp>
          <p:cxnSp>
            <p:nvCxnSpPr>
              <p:cNvPr id="209" name="AutoShape 799"/>
              <p:cNvCxnSpPr>
                <a:cxnSpLocks noChangeShapeType="1"/>
                <a:stCxn id="200" idx="2"/>
              </p:cNvCxnSpPr>
              <p:nvPr/>
            </p:nvCxnSpPr>
            <p:spPr bwMode="auto">
              <a:xfrm flipV="1">
                <a:off x="852" y="1264"/>
                <a:ext cx="302" cy="2"/>
              </a:xfrm>
              <a:prstGeom prst="straightConnector1">
                <a:avLst/>
              </a:prstGeom>
              <a:noFill/>
              <a:ln w="6350">
                <a:solidFill>
                  <a:schemeClr val="tx1"/>
                </a:solidFill>
                <a:round/>
                <a:headEnd/>
                <a:tailEnd type="arrow" w="sm" len="med"/>
              </a:ln>
            </p:spPr>
          </p:cxnSp>
          <p:cxnSp>
            <p:nvCxnSpPr>
              <p:cNvPr id="210" name="AutoShape 800"/>
              <p:cNvCxnSpPr>
                <a:cxnSpLocks noChangeShapeType="1"/>
                <a:stCxn id="199" idx="2"/>
              </p:cNvCxnSpPr>
              <p:nvPr/>
            </p:nvCxnSpPr>
            <p:spPr bwMode="auto">
              <a:xfrm>
                <a:off x="851" y="1333"/>
                <a:ext cx="303" cy="0"/>
              </a:xfrm>
              <a:prstGeom prst="straightConnector1">
                <a:avLst/>
              </a:prstGeom>
              <a:noFill/>
              <a:ln w="6350">
                <a:solidFill>
                  <a:schemeClr val="tx1"/>
                </a:solidFill>
                <a:round/>
                <a:headEnd/>
                <a:tailEnd type="arrow" w="sm" len="med"/>
              </a:ln>
            </p:spPr>
          </p:cxnSp>
          <p:cxnSp>
            <p:nvCxnSpPr>
              <p:cNvPr id="211" name="AutoShape 801"/>
              <p:cNvCxnSpPr>
                <a:cxnSpLocks noChangeShapeType="1"/>
                <a:stCxn id="201" idx="2"/>
              </p:cNvCxnSpPr>
              <p:nvPr/>
            </p:nvCxnSpPr>
            <p:spPr bwMode="auto">
              <a:xfrm>
                <a:off x="851" y="1401"/>
                <a:ext cx="303" cy="0"/>
              </a:xfrm>
              <a:prstGeom prst="straightConnector1">
                <a:avLst/>
              </a:prstGeom>
              <a:noFill/>
              <a:ln w="6350">
                <a:solidFill>
                  <a:schemeClr val="tx1"/>
                </a:solidFill>
                <a:round/>
                <a:headEnd/>
                <a:tailEnd type="arrow" w="sm" len="med"/>
              </a:ln>
            </p:spPr>
          </p:cxnSp>
          <p:cxnSp>
            <p:nvCxnSpPr>
              <p:cNvPr id="212" name="AutoShape 802"/>
              <p:cNvCxnSpPr>
                <a:cxnSpLocks noChangeShapeType="1"/>
                <a:stCxn id="202" idx="2"/>
              </p:cNvCxnSpPr>
              <p:nvPr/>
            </p:nvCxnSpPr>
            <p:spPr bwMode="auto">
              <a:xfrm>
                <a:off x="851" y="1469"/>
                <a:ext cx="303" cy="0"/>
              </a:xfrm>
              <a:prstGeom prst="straightConnector1">
                <a:avLst/>
              </a:prstGeom>
              <a:noFill/>
              <a:ln w="6350">
                <a:solidFill>
                  <a:schemeClr val="tx1"/>
                </a:solidFill>
                <a:round/>
                <a:headEnd/>
                <a:tailEnd type="arrow" w="sm" len="med"/>
              </a:ln>
            </p:spPr>
          </p:cxnSp>
          <p:cxnSp>
            <p:nvCxnSpPr>
              <p:cNvPr id="213" name="AutoShape 803"/>
              <p:cNvCxnSpPr>
                <a:cxnSpLocks noChangeShapeType="1"/>
                <a:stCxn id="203" idx="2"/>
              </p:cNvCxnSpPr>
              <p:nvPr/>
            </p:nvCxnSpPr>
            <p:spPr bwMode="auto">
              <a:xfrm flipV="1">
                <a:off x="852" y="1537"/>
                <a:ext cx="302" cy="1"/>
              </a:xfrm>
              <a:prstGeom prst="straightConnector1">
                <a:avLst/>
              </a:prstGeom>
              <a:noFill/>
              <a:ln w="6350">
                <a:solidFill>
                  <a:schemeClr val="tx1"/>
                </a:solidFill>
                <a:round/>
                <a:headEnd/>
                <a:tailEnd type="arrow" w="sm" len="med"/>
              </a:ln>
            </p:spPr>
          </p:cxnSp>
        </p:grpSp>
        <p:grpSp>
          <p:nvGrpSpPr>
            <p:cNvPr id="147" name="Group 804"/>
            <p:cNvGrpSpPr>
              <a:grpSpLocks/>
            </p:cNvGrpSpPr>
            <p:nvPr/>
          </p:nvGrpSpPr>
          <p:grpSpPr bwMode="auto">
            <a:xfrm rot="5400000">
              <a:off x="3177840" y="1717924"/>
              <a:ext cx="1194306" cy="524510"/>
              <a:chOff x="476" y="1253"/>
              <a:chExt cx="678" cy="295"/>
            </a:xfrm>
            <a:effectLst>
              <a:outerShdw blurRad="50800" dist="38100" dir="2700000" algn="tl" rotWithShape="0">
                <a:prstClr val="black">
                  <a:alpha val="40000"/>
                </a:prstClr>
              </a:outerShdw>
            </a:effectLst>
          </p:grpSpPr>
          <p:sp>
            <p:nvSpPr>
              <p:cNvPr id="182" name="Rectangle 805"/>
              <p:cNvSpPr>
                <a:spLocks noChangeAspect="1" noChangeArrowheads="1"/>
              </p:cNvSpPr>
              <p:nvPr/>
            </p:nvSpPr>
            <p:spPr bwMode="auto">
              <a:xfrm rot="5400000">
                <a:off x="476" y="1321"/>
                <a:ext cx="136" cy="136"/>
              </a:xfrm>
              <a:prstGeom prst="rect">
                <a:avLst/>
              </a:prstGeom>
              <a:solidFill>
                <a:schemeClr val="bg2"/>
              </a:solidFill>
              <a:ln w="3810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3" name="Rectangle 806"/>
              <p:cNvSpPr>
                <a:spLocks noChangeArrowheads="1"/>
              </p:cNvSpPr>
              <p:nvPr/>
            </p:nvSpPr>
            <p:spPr bwMode="auto">
              <a:xfrm rot="-5400000">
                <a:off x="784" y="1285"/>
                <a:ext cx="23" cy="96"/>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4" name="Rectangle 807"/>
              <p:cNvSpPr>
                <a:spLocks noChangeArrowheads="1"/>
              </p:cNvSpPr>
              <p:nvPr/>
            </p:nvSpPr>
            <p:spPr bwMode="auto">
              <a:xfrm rot="-5400000">
                <a:off x="785" y="1216"/>
                <a:ext cx="23" cy="97"/>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5" name="Rectangle 808"/>
              <p:cNvSpPr>
                <a:spLocks noChangeArrowheads="1"/>
              </p:cNvSpPr>
              <p:nvPr/>
            </p:nvSpPr>
            <p:spPr bwMode="auto">
              <a:xfrm rot="-5400000">
                <a:off x="784" y="1353"/>
                <a:ext cx="23" cy="96"/>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6" name="Rectangle 809"/>
              <p:cNvSpPr>
                <a:spLocks noChangeArrowheads="1"/>
              </p:cNvSpPr>
              <p:nvPr/>
            </p:nvSpPr>
            <p:spPr bwMode="auto">
              <a:xfrm rot="-5400000">
                <a:off x="784" y="1421"/>
                <a:ext cx="23" cy="96"/>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7" name="Rectangle 810"/>
              <p:cNvSpPr>
                <a:spLocks noChangeArrowheads="1"/>
              </p:cNvSpPr>
              <p:nvPr/>
            </p:nvSpPr>
            <p:spPr bwMode="auto">
              <a:xfrm rot="-5400000">
                <a:off x="785" y="1488"/>
                <a:ext cx="23" cy="97"/>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cxnSp>
            <p:nvCxnSpPr>
              <p:cNvPr id="188" name="AutoShape 811"/>
              <p:cNvCxnSpPr>
                <a:cxnSpLocks noChangeShapeType="1"/>
                <a:stCxn id="182" idx="0"/>
                <a:endCxn id="184" idx="0"/>
              </p:cNvCxnSpPr>
              <p:nvPr/>
            </p:nvCxnSpPr>
            <p:spPr bwMode="auto">
              <a:xfrm flipV="1">
                <a:off x="624" y="1266"/>
                <a:ext cx="119" cy="123"/>
              </a:xfrm>
              <a:prstGeom prst="straightConnector1">
                <a:avLst/>
              </a:prstGeom>
              <a:noFill/>
              <a:ln w="6350">
                <a:solidFill>
                  <a:schemeClr val="tx1"/>
                </a:solidFill>
                <a:round/>
                <a:headEnd/>
                <a:tailEnd type="arrow" w="sm" len="med"/>
              </a:ln>
            </p:spPr>
          </p:cxnSp>
          <p:cxnSp>
            <p:nvCxnSpPr>
              <p:cNvPr id="189" name="AutoShape 812"/>
              <p:cNvCxnSpPr>
                <a:cxnSpLocks noChangeShapeType="1"/>
                <a:stCxn id="182" idx="0"/>
                <a:endCxn id="183" idx="0"/>
              </p:cNvCxnSpPr>
              <p:nvPr/>
            </p:nvCxnSpPr>
            <p:spPr bwMode="auto">
              <a:xfrm flipV="1">
                <a:off x="624" y="1333"/>
                <a:ext cx="119" cy="56"/>
              </a:xfrm>
              <a:prstGeom prst="straightConnector1">
                <a:avLst/>
              </a:prstGeom>
              <a:noFill/>
              <a:ln w="6350">
                <a:solidFill>
                  <a:schemeClr val="tx1"/>
                </a:solidFill>
                <a:round/>
                <a:headEnd/>
                <a:tailEnd type="arrow" w="sm" len="med"/>
              </a:ln>
            </p:spPr>
          </p:cxnSp>
          <p:cxnSp>
            <p:nvCxnSpPr>
              <p:cNvPr id="190" name="AutoShape 813"/>
              <p:cNvCxnSpPr>
                <a:cxnSpLocks noChangeShapeType="1"/>
                <a:stCxn id="182" idx="0"/>
                <a:endCxn id="185" idx="0"/>
              </p:cNvCxnSpPr>
              <p:nvPr/>
            </p:nvCxnSpPr>
            <p:spPr bwMode="auto">
              <a:xfrm>
                <a:off x="624" y="1389"/>
                <a:ext cx="119" cy="12"/>
              </a:xfrm>
              <a:prstGeom prst="straightConnector1">
                <a:avLst/>
              </a:prstGeom>
              <a:noFill/>
              <a:ln w="6350">
                <a:solidFill>
                  <a:schemeClr val="tx1"/>
                </a:solidFill>
                <a:round/>
                <a:headEnd/>
                <a:tailEnd type="arrow" w="sm" len="med"/>
              </a:ln>
            </p:spPr>
          </p:cxnSp>
          <p:cxnSp>
            <p:nvCxnSpPr>
              <p:cNvPr id="191" name="AutoShape 814"/>
              <p:cNvCxnSpPr>
                <a:cxnSpLocks noChangeShapeType="1"/>
                <a:stCxn id="182" idx="0"/>
                <a:endCxn id="186" idx="0"/>
              </p:cNvCxnSpPr>
              <p:nvPr/>
            </p:nvCxnSpPr>
            <p:spPr bwMode="auto">
              <a:xfrm>
                <a:off x="624" y="1389"/>
                <a:ext cx="119" cy="80"/>
              </a:xfrm>
              <a:prstGeom prst="straightConnector1">
                <a:avLst/>
              </a:prstGeom>
              <a:noFill/>
              <a:ln w="6350">
                <a:solidFill>
                  <a:schemeClr val="tx1"/>
                </a:solidFill>
                <a:round/>
                <a:headEnd/>
                <a:tailEnd type="arrow" w="sm" len="med"/>
              </a:ln>
            </p:spPr>
          </p:cxnSp>
          <p:cxnSp>
            <p:nvCxnSpPr>
              <p:cNvPr id="192" name="AutoShape 815"/>
              <p:cNvCxnSpPr>
                <a:cxnSpLocks noChangeShapeType="1"/>
                <a:stCxn id="182" idx="0"/>
                <a:endCxn id="187" idx="0"/>
              </p:cNvCxnSpPr>
              <p:nvPr/>
            </p:nvCxnSpPr>
            <p:spPr bwMode="auto">
              <a:xfrm>
                <a:off x="624" y="1389"/>
                <a:ext cx="119" cy="149"/>
              </a:xfrm>
              <a:prstGeom prst="straightConnector1">
                <a:avLst/>
              </a:prstGeom>
              <a:noFill/>
              <a:ln w="6350">
                <a:solidFill>
                  <a:schemeClr val="tx1"/>
                </a:solidFill>
                <a:round/>
                <a:headEnd/>
                <a:tailEnd type="arrow" w="sm" len="med"/>
              </a:ln>
            </p:spPr>
          </p:cxnSp>
          <p:cxnSp>
            <p:nvCxnSpPr>
              <p:cNvPr id="193" name="AutoShape 816"/>
              <p:cNvCxnSpPr>
                <a:cxnSpLocks noChangeShapeType="1"/>
                <a:stCxn id="184" idx="2"/>
              </p:cNvCxnSpPr>
              <p:nvPr/>
            </p:nvCxnSpPr>
            <p:spPr bwMode="auto">
              <a:xfrm flipV="1">
                <a:off x="852" y="1264"/>
                <a:ext cx="302" cy="2"/>
              </a:xfrm>
              <a:prstGeom prst="straightConnector1">
                <a:avLst/>
              </a:prstGeom>
              <a:noFill/>
              <a:ln w="6350">
                <a:solidFill>
                  <a:schemeClr val="tx1"/>
                </a:solidFill>
                <a:round/>
                <a:headEnd/>
                <a:tailEnd type="arrow" w="sm" len="med"/>
              </a:ln>
            </p:spPr>
          </p:cxnSp>
          <p:cxnSp>
            <p:nvCxnSpPr>
              <p:cNvPr id="194" name="AutoShape 817"/>
              <p:cNvCxnSpPr>
                <a:cxnSpLocks noChangeShapeType="1"/>
                <a:stCxn id="183" idx="2"/>
              </p:cNvCxnSpPr>
              <p:nvPr/>
            </p:nvCxnSpPr>
            <p:spPr bwMode="auto">
              <a:xfrm>
                <a:off x="851" y="1333"/>
                <a:ext cx="303" cy="0"/>
              </a:xfrm>
              <a:prstGeom prst="straightConnector1">
                <a:avLst/>
              </a:prstGeom>
              <a:noFill/>
              <a:ln w="6350">
                <a:solidFill>
                  <a:schemeClr val="tx1"/>
                </a:solidFill>
                <a:round/>
                <a:headEnd/>
                <a:tailEnd type="arrow" w="sm" len="med"/>
              </a:ln>
            </p:spPr>
          </p:cxnSp>
          <p:cxnSp>
            <p:nvCxnSpPr>
              <p:cNvPr id="195" name="AutoShape 818"/>
              <p:cNvCxnSpPr>
                <a:cxnSpLocks noChangeShapeType="1"/>
                <a:stCxn id="185" idx="2"/>
              </p:cNvCxnSpPr>
              <p:nvPr/>
            </p:nvCxnSpPr>
            <p:spPr bwMode="auto">
              <a:xfrm>
                <a:off x="851" y="1401"/>
                <a:ext cx="303" cy="0"/>
              </a:xfrm>
              <a:prstGeom prst="straightConnector1">
                <a:avLst/>
              </a:prstGeom>
              <a:noFill/>
              <a:ln w="6350">
                <a:solidFill>
                  <a:schemeClr val="tx1"/>
                </a:solidFill>
                <a:round/>
                <a:headEnd/>
                <a:tailEnd type="arrow" w="sm" len="med"/>
              </a:ln>
            </p:spPr>
          </p:cxnSp>
          <p:cxnSp>
            <p:nvCxnSpPr>
              <p:cNvPr id="196" name="AutoShape 819"/>
              <p:cNvCxnSpPr>
                <a:cxnSpLocks noChangeShapeType="1"/>
                <a:stCxn id="186" idx="2"/>
              </p:cNvCxnSpPr>
              <p:nvPr/>
            </p:nvCxnSpPr>
            <p:spPr bwMode="auto">
              <a:xfrm>
                <a:off x="851" y="1469"/>
                <a:ext cx="303" cy="0"/>
              </a:xfrm>
              <a:prstGeom prst="straightConnector1">
                <a:avLst/>
              </a:prstGeom>
              <a:noFill/>
              <a:ln w="6350">
                <a:solidFill>
                  <a:schemeClr val="tx1"/>
                </a:solidFill>
                <a:round/>
                <a:headEnd/>
                <a:tailEnd type="arrow" w="sm" len="med"/>
              </a:ln>
            </p:spPr>
          </p:cxnSp>
          <p:cxnSp>
            <p:nvCxnSpPr>
              <p:cNvPr id="197" name="AutoShape 820"/>
              <p:cNvCxnSpPr>
                <a:cxnSpLocks noChangeShapeType="1"/>
                <a:stCxn id="187" idx="2"/>
              </p:cNvCxnSpPr>
              <p:nvPr/>
            </p:nvCxnSpPr>
            <p:spPr bwMode="auto">
              <a:xfrm flipV="1">
                <a:off x="852" y="1537"/>
                <a:ext cx="302" cy="1"/>
              </a:xfrm>
              <a:prstGeom prst="straightConnector1">
                <a:avLst/>
              </a:prstGeom>
              <a:noFill/>
              <a:ln w="6350">
                <a:solidFill>
                  <a:schemeClr val="tx1"/>
                </a:solidFill>
                <a:round/>
                <a:headEnd/>
                <a:tailEnd type="arrow" w="sm" len="med"/>
              </a:ln>
            </p:spPr>
          </p:cxnSp>
        </p:grpSp>
        <p:grpSp>
          <p:nvGrpSpPr>
            <p:cNvPr id="148" name="Group 821"/>
            <p:cNvGrpSpPr>
              <a:grpSpLocks/>
            </p:cNvGrpSpPr>
            <p:nvPr/>
          </p:nvGrpSpPr>
          <p:grpSpPr bwMode="auto">
            <a:xfrm rot="5400000">
              <a:off x="3972606" y="1717924"/>
              <a:ext cx="1194306" cy="524510"/>
              <a:chOff x="476" y="1253"/>
              <a:chExt cx="678" cy="295"/>
            </a:xfrm>
            <a:effectLst>
              <a:outerShdw blurRad="50800" dist="38100" dir="2700000" algn="tl" rotWithShape="0">
                <a:prstClr val="black">
                  <a:alpha val="40000"/>
                </a:prstClr>
              </a:outerShdw>
            </a:effectLst>
          </p:grpSpPr>
          <p:sp>
            <p:nvSpPr>
              <p:cNvPr id="166" name="Rectangle 822"/>
              <p:cNvSpPr>
                <a:spLocks noChangeAspect="1" noChangeArrowheads="1"/>
              </p:cNvSpPr>
              <p:nvPr/>
            </p:nvSpPr>
            <p:spPr bwMode="auto">
              <a:xfrm rot="5400000">
                <a:off x="476" y="1321"/>
                <a:ext cx="136" cy="136"/>
              </a:xfrm>
              <a:prstGeom prst="rect">
                <a:avLst/>
              </a:prstGeom>
              <a:solidFill>
                <a:schemeClr val="bg2"/>
              </a:solidFill>
              <a:ln w="3810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7" name="Rectangle 823"/>
              <p:cNvSpPr>
                <a:spLocks noChangeArrowheads="1"/>
              </p:cNvSpPr>
              <p:nvPr/>
            </p:nvSpPr>
            <p:spPr bwMode="auto">
              <a:xfrm rot="-5400000">
                <a:off x="784" y="1285"/>
                <a:ext cx="23" cy="96"/>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8" name="Rectangle 824"/>
              <p:cNvSpPr>
                <a:spLocks noChangeArrowheads="1"/>
              </p:cNvSpPr>
              <p:nvPr/>
            </p:nvSpPr>
            <p:spPr bwMode="auto">
              <a:xfrm rot="-5400000">
                <a:off x="785" y="1216"/>
                <a:ext cx="23" cy="97"/>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9" name="Rectangle 825"/>
              <p:cNvSpPr>
                <a:spLocks noChangeArrowheads="1"/>
              </p:cNvSpPr>
              <p:nvPr/>
            </p:nvSpPr>
            <p:spPr bwMode="auto">
              <a:xfrm rot="-5400000">
                <a:off x="784" y="1353"/>
                <a:ext cx="23" cy="96"/>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0" name="Rectangle 826"/>
              <p:cNvSpPr>
                <a:spLocks noChangeArrowheads="1"/>
              </p:cNvSpPr>
              <p:nvPr/>
            </p:nvSpPr>
            <p:spPr bwMode="auto">
              <a:xfrm rot="-5400000">
                <a:off x="784" y="1421"/>
                <a:ext cx="23" cy="96"/>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1" name="Rectangle 827"/>
              <p:cNvSpPr>
                <a:spLocks noChangeArrowheads="1"/>
              </p:cNvSpPr>
              <p:nvPr/>
            </p:nvSpPr>
            <p:spPr bwMode="auto">
              <a:xfrm rot="-5400000">
                <a:off x="785" y="1488"/>
                <a:ext cx="23" cy="97"/>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cxnSp>
            <p:nvCxnSpPr>
              <p:cNvPr id="172" name="AutoShape 828"/>
              <p:cNvCxnSpPr>
                <a:cxnSpLocks noChangeShapeType="1"/>
                <a:stCxn id="166" idx="0"/>
                <a:endCxn id="168" idx="0"/>
              </p:cNvCxnSpPr>
              <p:nvPr/>
            </p:nvCxnSpPr>
            <p:spPr bwMode="auto">
              <a:xfrm flipV="1">
                <a:off x="624" y="1266"/>
                <a:ext cx="119" cy="123"/>
              </a:xfrm>
              <a:prstGeom prst="straightConnector1">
                <a:avLst/>
              </a:prstGeom>
              <a:noFill/>
              <a:ln w="6350">
                <a:solidFill>
                  <a:schemeClr val="tx1"/>
                </a:solidFill>
                <a:round/>
                <a:headEnd/>
                <a:tailEnd type="arrow" w="sm" len="med"/>
              </a:ln>
            </p:spPr>
          </p:cxnSp>
          <p:cxnSp>
            <p:nvCxnSpPr>
              <p:cNvPr id="173" name="AutoShape 829"/>
              <p:cNvCxnSpPr>
                <a:cxnSpLocks noChangeShapeType="1"/>
                <a:stCxn id="166" idx="0"/>
                <a:endCxn id="167" idx="0"/>
              </p:cNvCxnSpPr>
              <p:nvPr/>
            </p:nvCxnSpPr>
            <p:spPr bwMode="auto">
              <a:xfrm flipV="1">
                <a:off x="624" y="1333"/>
                <a:ext cx="119" cy="56"/>
              </a:xfrm>
              <a:prstGeom prst="straightConnector1">
                <a:avLst/>
              </a:prstGeom>
              <a:noFill/>
              <a:ln w="6350">
                <a:solidFill>
                  <a:schemeClr val="tx1"/>
                </a:solidFill>
                <a:round/>
                <a:headEnd/>
                <a:tailEnd type="arrow" w="sm" len="med"/>
              </a:ln>
            </p:spPr>
          </p:cxnSp>
          <p:cxnSp>
            <p:nvCxnSpPr>
              <p:cNvPr id="174" name="AutoShape 830"/>
              <p:cNvCxnSpPr>
                <a:cxnSpLocks noChangeShapeType="1"/>
                <a:stCxn id="166" idx="0"/>
                <a:endCxn id="169" idx="0"/>
              </p:cNvCxnSpPr>
              <p:nvPr/>
            </p:nvCxnSpPr>
            <p:spPr bwMode="auto">
              <a:xfrm>
                <a:off x="624" y="1389"/>
                <a:ext cx="119" cy="12"/>
              </a:xfrm>
              <a:prstGeom prst="straightConnector1">
                <a:avLst/>
              </a:prstGeom>
              <a:noFill/>
              <a:ln w="6350">
                <a:solidFill>
                  <a:schemeClr val="tx1"/>
                </a:solidFill>
                <a:round/>
                <a:headEnd/>
                <a:tailEnd type="arrow" w="sm" len="med"/>
              </a:ln>
            </p:spPr>
          </p:cxnSp>
          <p:cxnSp>
            <p:nvCxnSpPr>
              <p:cNvPr id="175" name="AutoShape 831"/>
              <p:cNvCxnSpPr>
                <a:cxnSpLocks noChangeShapeType="1"/>
                <a:stCxn id="166" idx="0"/>
                <a:endCxn id="170" idx="0"/>
              </p:cNvCxnSpPr>
              <p:nvPr/>
            </p:nvCxnSpPr>
            <p:spPr bwMode="auto">
              <a:xfrm>
                <a:off x="624" y="1389"/>
                <a:ext cx="119" cy="80"/>
              </a:xfrm>
              <a:prstGeom prst="straightConnector1">
                <a:avLst/>
              </a:prstGeom>
              <a:noFill/>
              <a:ln w="6350">
                <a:solidFill>
                  <a:schemeClr val="tx1"/>
                </a:solidFill>
                <a:round/>
                <a:headEnd/>
                <a:tailEnd type="arrow" w="sm" len="med"/>
              </a:ln>
            </p:spPr>
          </p:cxnSp>
          <p:cxnSp>
            <p:nvCxnSpPr>
              <p:cNvPr id="176" name="AutoShape 832"/>
              <p:cNvCxnSpPr>
                <a:cxnSpLocks noChangeShapeType="1"/>
                <a:stCxn id="166" idx="0"/>
                <a:endCxn id="171" idx="0"/>
              </p:cNvCxnSpPr>
              <p:nvPr/>
            </p:nvCxnSpPr>
            <p:spPr bwMode="auto">
              <a:xfrm>
                <a:off x="624" y="1389"/>
                <a:ext cx="119" cy="149"/>
              </a:xfrm>
              <a:prstGeom prst="straightConnector1">
                <a:avLst/>
              </a:prstGeom>
              <a:noFill/>
              <a:ln w="6350">
                <a:solidFill>
                  <a:schemeClr val="tx1"/>
                </a:solidFill>
                <a:round/>
                <a:headEnd/>
                <a:tailEnd type="arrow" w="sm" len="med"/>
              </a:ln>
            </p:spPr>
          </p:cxnSp>
          <p:cxnSp>
            <p:nvCxnSpPr>
              <p:cNvPr id="177" name="AutoShape 833"/>
              <p:cNvCxnSpPr>
                <a:cxnSpLocks noChangeShapeType="1"/>
                <a:stCxn id="168" idx="2"/>
              </p:cNvCxnSpPr>
              <p:nvPr/>
            </p:nvCxnSpPr>
            <p:spPr bwMode="auto">
              <a:xfrm flipV="1">
                <a:off x="852" y="1264"/>
                <a:ext cx="302" cy="2"/>
              </a:xfrm>
              <a:prstGeom prst="straightConnector1">
                <a:avLst/>
              </a:prstGeom>
              <a:noFill/>
              <a:ln w="6350">
                <a:solidFill>
                  <a:schemeClr val="tx1"/>
                </a:solidFill>
                <a:round/>
                <a:headEnd/>
                <a:tailEnd type="arrow" w="sm" len="med"/>
              </a:ln>
            </p:spPr>
          </p:cxnSp>
          <p:cxnSp>
            <p:nvCxnSpPr>
              <p:cNvPr id="178" name="AutoShape 834"/>
              <p:cNvCxnSpPr>
                <a:cxnSpLocks noChangeShapeType="1"/>
                <a:stCxn id="167" idx="2"/>
              </p:cNvCxnSpPr>
              <p:nvPr/>
            </p:nvCxnSpPr>
            <p:spPr bwMode="auto">
              <a:xfrm>
                <a:off x="851" y="1333"/>
                <a:ext cx="303" cy="0"/>
              </a:xfrm>
              <a:prstGeom prst="straightConnector1">
                <a:avLst/>
              </a:prstGeom>
              <a:noFill/>
              <a:ln w="6350">
                <a:solidFill>
                  <a:schemeClr val="tx1"/>
                </a:solidFill>
                <a:round/>
                <a:headEnd/>
                <a:tailEnd type="arrow" w="sm" len="med"/>
              </a:ln>
            </p:spPr>
          </p:cxnSp>
          <p:cxnSp>
            <p:nvCxnSpPr>
              <p:cNvPr id="179" name="AutoShape 835"/>
              <p:cNvCxnSpPr>
                <a:cxnSpLocks noChangeShapeType="1"/>
                <a:stCxn id="169" idx="2"/>
              </p:cNvCxnSpPr>
              <p:nvPr/>
            </p:nvCxnSpPr>
            <p:spPr bwMode="auto">
              <a:xfrm>
                <a:off x="851" y="1401"/>
                <a:ext cx="303" cy="0"/>
              </a:xfrm>
              <a:prstGeom prst="straightConnector1">
                <a:avLst/>
              </a:prstGeom>
              <a:noFill/>
              <a:ln w="6350">
                <a:solidFill>
                  <a:schemeClr val="tx1"/>
                </a:solidFill>
                <a:round/>
                <a:headEnd/>
                <a:tailEnd type="arrow" w="sm" len="med"/>
              </a:ln>
            </p:spPr>
          </p:cxnSp>
          <p:cxnSp>
            <p:nvCxnSpPr>
              <p:cNvPr id="180" name="AutoShape 836"/>
              <p:cNvCxnSpPr>
                <a:cxnSpLocks noChangeShapeType="1"/>
                <a:stCxn id="170" idx="2"/>
              </p:cNvCxnSpPr>
              <p:nvPr/>
            </p:nvCxnSpPr>
            <p:spPr bwMode="auto">
              <a:xfrm>
                <a:off x="851" y="1469"/>
                <a:ext cx="303" cy="0"/>
              </a:xfrm>
              <a:prstGeom prst="straightConnector1">
                <a:avLst/>
              </a:prstGeom>
              <a:noFill/>
              <a:ln w="6350">
                <a:solidFill>
                  <a:schemeClr val="tx1"/>
                </a:solidFill>
                <a:round/>
                <a:headEnd/>
                <a:tailEnd type="arrow" w="sm" len="med"/>
              </a:ln>
            </p:spPr>
          </p:cxnSp>
          <p:cxnSp>
            <p:nvCxnSpPr>
              <p:cNvPr id="181" name="AutoShape 837"/>
              <p:cNvCxnSpPr>
                <a:cxnSpLocks noChangeShapeType="1"/>
                <a:stCxn id="171" idx="2"/>
              </p:cNvCxnSpPr>
              <p:nvPr/>
            </p:nvCxnSpPr>
            <p:spPr bwMode="auto">
              <a:xfrm flipV="1">
                <a:off x="852" y="1537"/>
                <a:ext cx="302" cy="1"/>
              </a:xfrm>
              <a:prstGeom prst="straightConnector1">
                <a:avLst/>
              </a:prstGeom>
              <a:noFill/>
              <a:ln w="6350">
                <a:solidFill>
                  <a:schemeClr val="tx1"/>
                </a:solidFill>
                <a:round/>
                <a:headEnd/>
                <a:tailEnd type="arrow" w="sm" len="med"/>
              </a:ln>
            </p:spPr>
          </p:cxnSp>
        </p:grpSp>
        <p:grpSp>
          <p:nvGrpSpPr>
            <p:cNvPr id="149" name="Group 838"/>
            <p:cNvGrpSpPr>
              <a:grpSpLocks/>
            </p:cNvGrpSpPr>
            <p:nvPr/>
          </p:nvGrpSpPr>
          <p:grpSpPr bwMode="auto">
            <a:xfrm rot="5400000">
              <a:off x="4820712" y="1717924"/>
              <a:ext cx="1194306" cy="524510"/>
              <a:chOff x="476" y="1253"/>
              <a:chExt cx="678" cy="295"/>
            </a:xfrm>
            <a:effectLst>
              <a:outerShdw blurRad="50800" dist="38100" dir="2700000" algn="tl" rotWithShape="0">
                <a:prstClr val="black">
                  <a:alpha val="40000"/>
                </a:prstClr>
              </a:outerShdw>
            </a:effectLst>
          </p:grpSpPr>
          <p:sp>
            <p:nvSpPr>
              <p:cNvPr id="150" name="Rectangle 839"/>
              <p:cNvSpPr>
                <a:spLocks noChangeAspect="1" noChangeArrowheads="1"/>
              </p:cNvSpPr>
              <p:nvPr/>
            </p:nvSpPr>
            <p:spPr bwMode="auto">
              <a:xfrm rot="5400000">
                <a:off x="476" y="1321"/>
                <a:ext cx="136" cy="136"/>
              </a:xfrm>
              <a:prstGeom prst="rect">
                <a:avLst/>
              </a:prstGeom>
              <a:solidFill>
                <a:schemeClr val="bg2"/>
              </a:solidFill>
              <a:ln w="3810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1" name="Rectangle 840"/>
              <p:cNvSpPr>
                <a:spLocks noChangeArrowheads="1"/>
              </p:cNvSpPr>
              <p:nvPr/>
            </p:nvSpPr>
            <p:spPr bwMode="auto">
              <a:xfrm rot="-5400000">
                <a:off x="784" y="1285"/>
                <a:ext cx="23" cy="96"/>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2" name="Rectangle 841"/>
              <p:cNvSpPr>
                <a:spLocks noChangeArrowheads="1"/>
              </p:cNvSpPr>
              <p:nvPr/>
            </p:nvSpPr>
            <p:spPr bwMode="auto">
              <a:xfrm rot="-5400000">
                <a:off x="785" y="1216"/>
                <a:ext cx="23" cy="97"/>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3" name="Rectangle 842"/>
              <p:cNvSpPr>
                <a:spLocks noChangeArrowheads="1"/>
              </p:cNvSpPr>
              <p:nvPr/>
            </p:nvSpPr>
            <p:spPr bwMode="auto">
              <a:xfrm rot="-5400000">
                <a:off x="784" y="1353"/>
                <a:ext cx="23" cy="96"/>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4" name="Rectangle 843"/>
              <p:cNvSpPr>
                <a:spLocks noChangeArrowheads="1"/>
              </p:cNvSpPr>
              <p:nvPr/>
            </p:nvSpPr>
            <p:spPr bwMode="auto">
              <a:xfrm rot="-5400000">
                <a:off x="784" y="1421"/>
                <a:ext cx="23" cy="96"/>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5" name="Rectangle 844"/>
              <p:cNvSpPr>
                <a:spLocks noChangeArrowheads="1"/>
              </p:cNvSpPr>
              <p:nvPr/>
            </p:nvSpPr>
            <p:spPr bwMode="auto">
              <a:xfrm rot="-5400000">
                <a:off x="785" y="1488"/>
                <a:ext cx="23" cy="97"/>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cxnSp>
            <p:nvCxnSpPr>
              <p:cNvPr id="156" name="AutoShape 845"/>
              <p:cNvCxnSpPr>
                <a:cxnSpLocks noChangeShapeType="1"/>
                <a:stCxn id="150" idx="0"/>
                <a:endCxn id="152" idx="0"/>
              </p:cNvCxnSpPr>
              <p:nvPr/>
            </p:nvCxnSpPr>
            <p:spPr bwMode="auto">
              <a:xfrm flipV="1">
                <a:off x="624" y="1266"/>
                <a:ext cx="119" cy="123"/>
              </a:xfrm>
              <a:prstGeom prst="straightConnector1">
                <a:avLst/>
              </a:prstGeom>
              <a:noFill/>
              <a:ln w="6350">
                <a:solidFill>
                  <a:schemeClr val="tx1"/>
                </a:solidFill>
                <a:round/>
                <a:headEnd/>
                <a:tailEnd type="arrow" w="sm" len="med"/>
              </a:ln>
            </p:spPr>
          </p:cxnSp>
          <p:cxnSp>
            <p:nvCxnSpPr>
              <p:cNvPr id="157" name="AutoShape 846"/>
              <p:cNvCxnSpPr>
                <a:cxnSpLocks noChangeShapeType="1"/>
                <a:stCxn id="150" idx="0"/>
                <a:endCxn id="151" idx="0"/>
              </p:cNvCxnSpPr>
              <p:nvPr/>
            </p:nvCxnSpPr>
            <p:spPr bwMode="auto">
              <a:xfrm flipV="1">
                <a:off x="624" y="1333"/>
                <a:ext cx="119" cy="56"/>
              </a:xfrm>
              <a:prstGeom prst="straightConnector1">
                <a:avLst/>
              </a:prstGeom>
              <a:noFill/>
              <a:ln w="6350">
                <a:solidFill>
                  <a:schemeClr val="tx1"/>
                </a:solidFill>
                <a:round/>
                <a:headEnd/>
                <a:tailEnd type="arrow" w="sm" len="med"/>
              </a:ln>
            </p:spPr>
          </p:cxnSp>
          <p:cxnSp>
            <p:nvCxnSpPr>
              <p:cNvPr id="158" name="AutoShape 847"/>
              <p:cNvCxnSpPr>
                <a:cxnSpLocks noChangeShapeType="1"/>
                <a:stCxn id="150" idx="0"/>
                <a:endCxn id="153" idx="0"/>
              </p:cNvCxnSpPr>
              <p:nvPr/>
            </p:nvCxnSpPr>
            <p:spPr bwMode="auto">
              <a:xfrm>
                <a:off x="624" y="1389"/>
                <a:ext cx="119" cy="12"/>
              </a:xfrm>
              <a:prstGeom prst="straightConnector1">
                <a:avLst/>
              </a:prstGeom>
              <a:noFill/>
              <a:ln w="6350">
                <a:solidFill>
                  <a:schemeClr val="tx1"/>
                </a:solidFill>
                <a:round/>
                <a:headEnd/>
                <a:tailEnd type="arrow" w="sm" len="med"/>
              </a:ln>
            </p:spPr>
          </p:cxnSp>
          <p:cxnSp>
            <p:nvCxnSpPr>
              <p:cNvPr id="159" name="AutoShape 848"/>
              <p:cNvCxnSpPr>
                <a:cxnSpLocks noChangeShapeType="1"/>
                <a:stCxn id="150" idx="0"/>
                <a:endCxn id="154" idx="0"/>
              </p:cNvCxnSpPr>
              <p:nvPr/>
            </p:nvCxnSpPr>
            <p:spPr bwMode="auto">
              <a:xfrm>
                <a:off x="624" y="1389"/>
                <a:ext cx="119" cy="80"/>
              </a:xfrm>
              <a:prstGeom prst="straightConnector1">
                <a:avLst/>
              </a:prstGeom>
              <a:noFill/>
              <a:ln w="6350">
                <a:solidFill>
                  <a:schemeClr val="tx1"/>
                </a:solidFill>
                <a:round/>
                <a:headEnd/>
                <a:tailEnd type="arrow" w="sm" len="med"/>
              </a:ln>
            </p:spPr>
          </p:cxnSp>
          <p:cxnSp>
            <p:nvCxnSpPr>
              <p:cNvPr id="160" name="AutoShape 849"/>
              <p:cNvCxnSpPr>
                <a:cxnSpLocks noChangeShapeType="1"/>
                <a:stCxn id="150" idx="0"/>
                <a:endCxn id="155" idx="0"/>
              </p:cNvCxnSpPr>
              <p:nvPr/>
            </p:nvCxnSpPr>
            <p:spPr bwMode="auto">
              <a:xfrm>
                <a:off x="624" y="1389"/>
                <a:ext cx="119" cy="149"/>
              </a:xfrm>
              <a:prstGeom prst="straightConnector1">
                <a:avLst/>
              </a:prstGeom>
              <a:noFill/>
              <a:ln w="6350">
                <a:solidFill>
                  <a:schemeClr val="tx1"/>
                </a:solidFill>
                <a:round/>
                <a:headEnd/>
                <a:tailEnd type="arrow" w="sm" len="med"/>
              </a:ln>
            </p:spPr>
          </p:cxnSp>
          <p:cxnSp>
            <p:nvCxnSpPr>
              <p:cNvPr id="161" name="AutoShape 850"/>
              <p:cNvCxnSpPr>
                <a:cxnSpLocks noChangeShapeType="1"/>
                <a:stCxn id="152" idx="2"/>
              </p:cNvCxnSpPr>
              <p:nvPr/>
            </p:nvCxnSpPr>
            <p:spPr bwMode="auto">
              <a:xfrm flipV="1">
                <a:off x="852" y="1264"/>
                <a:ext cx="302" cy="2"/>
              </a:xfrm>
              <a:prstGeom prst="straightConnector1">
                <a:avLst/>
              </a:prstGeom>
              <a:noFill/>
              <a:ln w="6350">
                <a:solidFill>
                  <a:schemeClr val="tx1"/>
                </a:solidFill>
                <a:round/>
                <a:headEnd/>
                <a:tailEnd type="arrow" w="sm" len="med"/>
              </a:ln>
            </p:spPr>
          </p:cxnSp>
          <p:cxnSp>
            <p:nvCxnSpPr>
              <p:cNvPr id="162" name="AutoShape 851"/>
              <p:cNvCxnSpPr>
                <a:cxnSpLocks noChangeShapeType="1"/>
                <a:stCxn id="151" idx="2"/>
              </p:cNvCxnSpPr>
              <p:nvPr/>
            </p:nvCxnSpPr>
            <p:spPr bwMode="auto">
              <a:xfrm>
                <a:off x="851" y="1333"/>
                <a:ext cx="303" cy="0"/>
              </a:xfrm>
              <a:prstGeom prst="straightConnector1">
                <a:avLst/>
              </a:prstGeom>
              <a:noFill/>
              <a:ln w="6350">
                <a:solidFill>
                  <a:schemeClr val="tx1"/>
                </a:solidFill>
                <a:round/>
                <a:headEnd/>
                <a:tailEnd type="arrow" w="sm" len="med"/>
              </a:ln>
            </p:spPr>
          </p:cxnSp>
          <p:cxnSp>
            <p:nvCxnSpPr>
              <p:cNvPr id="163" name="AutoShape 852"/>
              <p:cNvCxnSpPr>
                <a:cxnSpLocks noChangeShapeType="1"/>
                <a:stCxn id="153" idx="2"/>
              </p:cNvCxnSpPr>
              <p:nvPr/>
            </p:nvCxnSpPr>
            <p:spPr bwMode="auto">
              <a:xfrm>
                <a:off x="851" y="1401"/>
                <a:ext cx="303" cy="0"/>
              </a:xfrm>
              <a:prstGeom prst="straightConnector1">
                <a:avLst/>
              </a:prstGeom>
              <a:noFill/>
              <a:ln w="6350">
                <a:solidFill>
                  <a:schemeClr val="tx1"/>
                </a:solidFill>
                <a:round/>
                <a:headEnd/>
                <a:tailEnd type="arrow" w="sm" len="med"/>
              </a:ln>
            </p:spPr>
          </p:cxnSp>
          <p:cxnSp>
            <p:nvCxnSpPr>
              <p:cNvPr id="164" name="AutoShape 853"/>
              <p:cNvCxnSpPr>
                <a:cxnSpLocks noChangeShapeType="1"/>
                <a:stCxn id="154" idx="2"/>
              </p:cNvCxnSpPr>
              <p:nvPr/>
            </p:nvCxnSpPr>
            <p:spPr bwMode="auto">
              <a:xfrm>
                <a:off x="851" y="1469"/>
                <a:ext cx="303" cy="0"/>
              </a:xfrm>
              <a:prstGeom prst="straightConnector1">
                <a:avLst/>
              </a:prstGeom>
              <a:noFill/>
              <a:ln w="6350">
                <a:solidFill>
                  <a:schemeClr val="tx1"/>
                </a:solidFill>
                <a:round/>
                <a:headEnd/>
                <a:tailEnd type="arrow" w="sm" len="med"/>
              </a:ln>
            </p:spPr>
          </p:cxnSp>
          <p:cxnSp>
            <p:nvCxnSpPr>
              <p:cNvPr id="165" name="AutoShape 854"/>
              <p:cNvCxnSpPr>
                <a:cxnSpLocks noChangeShapeType="1"/>
                <a:stCxn id="155" idx="2"/>
              </p:cNvCxnSpPr>
              <p:nvPr/>
            </p:nvCxnSpPr>
            <p:spPr bwMode="auto">
              <a:xfrm flipV="1">
                <a:off x="852" y="1537"/>
                <a:ext cx="302" cy="1"/>
              </a:xfrm>
              <a:prstGeom prst="straightConnector1">
                <a:avLst/>
              </a:prstGeom>
              <a:noFill/>
              <a:ln w="6350">
                <a:solidFill>
                  <a:schemeClr val="tx1"/>
                </a:solidFill>
                <a:round/>
                <a:headEnd/>
                <a:tailEnd type="arrow" w="sm" len="med"/>
              </a:ln>
            </p:spPr>
          </p:cxnSp>
        </p:grpSp>
        <p:sp>
          <p:nvSpPr>
            <p:cNvPr id="897" name="Text Box 17"/>
            <p:cNvSpPr txBox="1">
              <a:spLocks noChangeArrowheads="1"/>
            </p:cNvSpPr>
            <p:nvPr/>
          </p:nvSpPr>
          <p:spPr bwMode="auto">
            <a:xfrm rot="16200000">
              <a:off x="-1702079" y="4154451"/>
              <a:ext cx="4077360" cy="369332"/>
            </a:xfrm>
            <a:prstGeom prst="rect">
              <a:avLst/>
            </a:prstGeom>
            <a:solidFill>
              <a:schemeClr val="bg1"/>
            </a:solidFill>
            <a:ln w="9525">
              <a:noFill/>
              <a:miter lim="800000"/>
              <a:headEnd/>
              <a:tailEnd/>
            </a:ln>
            <a:effectLst>
              <a:outerShdw blurRad="50800" dist="38100" dir="2700000" algn="tl" rotWithShape="0">
                <a:prstClr val="black">
                  <a:alpha val="40000"/>
                </a:prstClr>
              </a:outerShdw>
            </a:effectLst>
          </p:spPr>
          <p:txBody>
            <a:bodyPr wrap="square">
              <a:spAutoFit/>
            </a:bodyPr>
            <a:lstStyle/>
            <a:p>
              <a:pPr algn="ctr">
                <a:spcBef>
                  <a:spcPct val="50000"/>
                </a:spcBef>
              </a:pPr>
              <a:r>
                <a:rPr lang="en-GB" altLang="de-DE" dirty="0">
                  <a:latin typeface="Arial" panose="020B0604020202020204" pitchFamily="34" charset="0"/>
                  <a:cs typeface="Arial" panose="020B0604020202020204" pitchFamily="34" charset="0"/>
                </a:rPr>
                <a:t>N=∞ members of the Population</a:t>
              </a:r>
            </a:p>
          </p:txBody>
        </p:sp>
      </p:grpSp>
      <p:sp>
        <p:nvSpPr>
          <p:cNvPr id="18" name="TextBox 17"/>
          <p:cNvSpPr txBox="1"/>
          <p:nvPr/>
        </p:nvSpPr>
        <p:spPr>
          <a:xfrm>
            <a:off x="6055783" y="904775"/>
            <a:ext cx="6055784" cy="2308324"/>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Do not do simply see five random parental individuals mating with other five ones; try to recognise that </a:t>
            </a:r>
          </a:p>
          <a:p>
            <a:r>
              <a:rPr lang="en-GB" dirty="0">
                <a:latin typeface="Arial" panose="020B0604020202020204" pitchFamily="34" charset="0"/>
                <a:cs typeface="Arial" panose="020B0604020202020204" pitchFamily="34" charset="0"/>
              </a:rPr>
              <a:t>what is actually meant here is: Endless many are mated </a:t>
            </a:r>
            <a:r>
              <a:rPr lang="en-GB" dirty="0">
                <a:solidFill>
                  <a:srgbClr val="0000FF"/>
                </a:solidFill>
                <a:latin typeface="Arial" panose="020B0604020202020204" pitchFamily="34" charset="0"/>
                <a:cs typeface="Arial" panose="020B0604020202020204" pitchFamily="34" charset="0"/>
              </a:rPr>
              <a:t>with endless many gametes each </a:t>
            </a:r>
            <a:r>
              <a:rPr lang="en-GB" dirty="0">
                <a:latin typeface="Arial" panose="020B0604020202020204" pitchFamily="34" charset="0"/>
                <a:cs typeface="Arial" panose="020B0604020202020204" pitchFamily="34" charset="0"/>
              </a:rPr>
              <a:t>‘perfect-randomly’.</a:t>
            </a:r>
          </a:p>
          <a:p>
            <a:r>
              <a:rPr lang="en-GB" dirty="0">
                <a:latin typeface="Arial" panose="020B0604020202020204" pitchFamily="34" charset="0"/>
                <a:cs typeface="Arial" panose="020B0604020202020204" pitchFamily="34" charset="0"/>
              </a:rPr>
              <a:t> </a:t>
            </a:r>
            <a:endParaRPr lang="en-GB" sz="1200"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The size of the families is, as well, not five by five (as drawn) but </a:t>
            </a:r>
            <a:r>
              <a:rPr lang="en-GB" altLang="de-DE" dirty="0">
                <a:latin typeface="Arial" panose="020B0604020202020204" pitchFamily="34" charset="0"/>
                <a:cs typeface="Arial" panose="020B0604020202020204" pitchFamily="34" charset="0"/>
              </a:rPr>
              <a:t>∞ by ∞. So: There is no issue with limited sample size and limited representativeness</a:t>
            </a:r>
          </a:p>
        </p:txBody>
      </p:sp>
      <p:sp>
        <p:nvSpPr>
          <p:cNvPr id="928" name="TextBox 927"/>
          <p:cNvSpPr txBox="1"/>
          <p:nvPr/>
        </p:nvSpPr>
        <p:spPr>
          <a:xfrm>
            <a:off x="9427945" y="4148417"/>
            <a:ext cx="2683622" cy="2585323"/>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Take the diagram to ponder the total amount of genetic variance in the population and how it is subdivided into the variance (1) between the families and the </a:t>
            </a:r>
            <a:r>
              <a:rPr lang="en-GB" dirty="0" err="1">
                <a:latin typeface="Arial" panose="020B0604020202020204" pitchFamily="34" charset="0"/>
                <a:cs typeface="Arial" panose="020B0604020202020204" pitchFamily="34" charset="0"/>
              </a:rPr>
              <a:t>va-riance</a:t>
            </a:r>
            <a:r>
              <a:rPr lang="en-GB" dirty="0">
                <a:latin typeface="Arial" panose="020B0604020202020204" pitchFamily="34" charset="0"/>
                <a:cs typeface="Arial" panose="020B0604020202020204" pitchFamily="34" charset="0"/>
              </a:rPr>
              <a:t> (2) within the families. </a:t>
            </a:r>
          </a:p>
        </p:txBody>
      </p:sp>
      <p:pic>
        <p:nvPicPr>
          <p:cNvPr id="929" name="Picture 928"/>
          <p:cNvPicPr>
            <a:picLocks noChangeAspect="1"/>
          </p:cNvPicPr>
          <p:nvPr/>
        </p:nvPicPr>
        <p:blipFill>
          <a:blip r:embed="rId2">
            <a:alphaModFix amt="80000"/>
            <a:extLst>
              <a:ext uri="{BEBA8EAE-BF5A-486C-A8C5-ECC9F3942E4B}">
                <a14:imgProps xmlns:a14="http://schemas.microsoft.com/office/drawing/2010/main">
                  <a14:imgLayer r:embed="rId3">
                    <a14:imgEffect>
                      <a14:saturation sat="12000"/>
                    </a14:imgEffect>
                  </a14:imgLayer>
                </a14:imgProps>
              </a:ext>
            </a:extLst>
          </a:blip>
          <a:stretch>
            <a:fillRect/>
          </a:stretch>
        </p:blipFill>
        <p:spPr>
          <a:xfrm>
            <a:off x="109254" y="1096527"/>
            <a:ext cx="1218713" cy="650407"/>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24817157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2001" y="36000"/>
            <a:ext cx="8382386" cy="923330"/>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defPPr>
              <a:defRPr lang="de-DE"/>
            </a:defPPr>
            <a:lvl1pPr>
              <a:defRPr>
                <a:latin typeface="Arial" panose="020B0604020202020204" pitchFamily="34" charset="0"/>
                <a:cs typeface="Arial" panose="020B0604020202020204" pitchFamily="34" charset="0"/>
              </a:defRPr>
            </a:lvl1pPr>
          </a:lstStyle>
          <a:p>
            <a:r>
              <a:rPr lang="en-GB" dirty="0"/>
              <a:t>From here you may go to </a:t>
            </a:r>
            <a:r>
              <a:rPr lang="en-GB" sz="1800" dirty="0">
                <a:latin typeface="Arial" panose="020B0604020202020204" pitchFamily="34" charset="0"/>
                <a:cs typeface="Arial" panose="020B0604020202020204" pitchFamily="34" charset="0"/>
              </a:rPr>
              <a:t>UNPLAB-QuGen_Ch-13[</a:t>
            </a:r>
            <a:r>
              <a:rPr lang="en-GB" sz="1800" dirty="0" err="1">
                <a:latin typeface="Arial" panose="020B0604020202020204" pitchFamily="34" charset="0"/>
                <a:cs typeface="Arial" panose="020B0604020202020204" pitchFamily="34" charset="0"/>
              </a:rPr>
              <a:t>GenetCov</a:t>
            </a:r>
            <a:r>
              <a:rPr lang="en-GB" sz="1800" dirty="0">
                <a:latin typeface="Arial" panose="020B0604020202020204" pitchFamily="34" charset="0"/>
                <a:cs typeface="Arial" panose="020B0604020202020204" pitchFamily="34" charset="0"/>
              </a:rPr>
              <a:t> II]</a:t>
            </a:r>
            <a:br>
              <a:rPr lang="en-GB" sz="1800" dirty="0">
                <a:latin typeface="Arial" panose="020B0604020202020204" pitchFamily="34" charset="0"/>
                <a:cs typeface="Arial" panose="020B0604020202020204" pitchFamily="34" charset="0"/>
              </a:rPr>
            </a:br>
            <a:r>
              <a:rPr lang="en-GB" sz="1800" dirty="0">
                <a:latin typeface="Arial" panose="020B0604020202020204" pitchFamily="34" charset="0"/>
                <a:cs typeface="Arial" panose="020B0604020202020204" pitchFamily="34" charset="0"/>
              </a:rPr>
              <a:t>Quantitative Genetic model of Genetic Similarity between Relatives</a:t>
            </a:r>
            <a:br>
              <a:rPr lang="en-GB" sz="1800" dirty="0">
                <a:latin typeface="Arial" panose="020B0604020202020204" pitchFamily="34" charset="0"/>
                <a:cs typeface="Arial" panose="020B0604020202020204" pitchFamily="34" charset="0"/>
              </a:rPr>
            </a:br>
            <a:r>
              <a:rPr lang="en-GB" sz="1800" dirty="0">
                <a:latin typeface="Arial" panose="020B0604020202020204" pitchFamily="34" charset="0"/>
                <a:cs typeface="Arial" panose="020B0604020202020204" pitchFamily="34" charset="0"/>
              </a:rPr>
              <a:t>(Genetic Covariance)</a:t>
            </a:r>
            <a:endParaRPr lang="en-GB" dirty="0"/>
          </a:p>
        </p:txBody>
      </p:sp>
      <p:sp>
        <p:nvSpPr>
          <p:cNvPr id="9" name="TextBox 8">
            <a:extLst>
              <a:ext uri="{FF2B5EF4-FFF2-40B4-BE49-F238E27FC236}">
                <a16:creationId xmlns:a16="http://schemas.microsoft.com/office/drawing/2014/main" id="{71D4C40C-0F03-410E-834C-81C4F630B8D7}"/>
              </a:ext>
            </a:extLst>
          </p:cNvPr>
          <p:cNvSpPr txBox="1"/>
          <p:nvPr/>
        </p:nvSpPr>
        <p:spPr>
          <a:xfrm>
            <a:off x="8578391" y="53994"/>
            <a:ext cx="3541608" cy="575542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i="1" dirty="0">
                <a:latin typeface="Arial" panose="020B0604020202020204" pitchFamily="34" charset="0"/>
                <a:cs typeface="Arial" panose="020B0604020202020204" pitchFamily="34" charset="0"/>
              </a:rPr>
              <a:t>Trifolium pratense </a:t>
            </a:r>
            <a:r>
              <a:rPr lang="en-GB" dirty="0">
                <a:latin typeface="Arial" panose="020B0604020202020204" pitchFamily="34" charset="0"/>
                <a:cs typeface="Arial" panose="020B0604020202020204" pitchFamily="34" charset="0"/>
              </a:rPr>
              <a:t>is red clover. It is a herbaceous plant, a small-seeded legume, autochthone in the so-called Old World. </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It is a cross-fertilizing species. This reproductive behaviour is based on its gametophytic self-incompatibility system. </a:t>
            </a:r>
          </a:p>
          <a:p>
            <a:r>
              <a:rPr lang="en-GB" sz="1700" b="0" i="0" dirty="0">
                <a:effectLst/>
                <a:latin typeface="Arial" panose="020B0604020202020204" pitchFamily="34" charset="0"/>
                <a:cs typeface="Arial" panose="020B0604020202020204" pitchFamily="34" charset="0"/>
              </a:rPr>
              <a:t>Doi: 10.1007/s00122-010-1347-0. </a:t>
            </a:r>
          </a:p>
          <a:p>
            <a:endParaRPr lang="en-GB" sz="1700" dirty="0">
              <a:latin typeface="Arial" panose="020B0604020202020204" pitchFamily="34" charset="0"/>
              <a:cs typeface="Arial" panose="020B0604020202020204" pitchFamily="34" charset="0"/>
            </a:endParaRPr>
          </a:p>
          <a:p>
            <a:endParaRPr lang="en-GB" sz="1700" dirty="0">
              <a:latin typeface="Arial" panose="020B0604020202020204" pitchFamily="34" charset="0"/>
              <a:cs typeface="Arial" panose="020B0604020202020204" pitchFamily="34" charset="0"/>
            </a:endParaRPr>
          </a:p>
          <a:p>
            <a:endParaRPr lang="en-GB" sz="1700" dirty="0">
              <a:latin typeface="Arial" panose="020B0604020202020204" pitchFamily="34" charset="0"/>
              <a:cs typeface="Arial" panose="020B0604020202020204" pitchFamily="34" charset="0"/>
            </a:endParaRPr>
          </a:p>
          <a:p>
            <a:endParaRPr lang="en-GB" sz="1700" dirty="0">
              <a:latin typeface="Arial" panose="020B0604020202020204" pitchFamily="34" charset="0"/>
              <a:cs typeface="Arial" panose="020B0604020202020204" pitchFamily="34" charset="0"/>
            </a:endParaRPr>
          </a:p>
          <a:p>
            <a:endParaRPr lang="en-GB" sz="1700" dirty="0">
              <a:latin typeface="Arial" panose="020B0604020202020204" pitchFamily="34" charset="0"/>
              <a:cs typeface="Arial" panose="020B0604020202020204" pitchFamily="34" charset="0"/>
            </a:endParaRPr>
          </a:p>
          <a:p>
            <a:endParaRPr lang="en-GB" sz="1700" dirty="0">
              <a:latin typeface="Arial" panose="020B0604020202020204" pitchFamily="34" charset="0"/>
              <a:cs typeface="Arial" panose="020B0604020202020204" pitchFamily="34" charset="0"/>
            </a:endParaRPr>
          </a:p>
          <a:p>
            <a:endParaRPr lang="en-GB" sz="1700" dirty="0">
              <a:latin typeface="Arial" panose="020B0604020202020204" pitchFamily="34" charset="0"/>
              <a:cs typeface="Arial" panose="020B0604020202020204" pitchFamily="34" charset="0"/>
            </a:endParaRPr>
          </a:p>
          <a:p>
            <a:endParaRPr lang="en-GB" sz="1700" dirty="0">
              <a:latin typeface="Arial" panose="020B0604020202020204" pitchFamily="34" charset="0"/>
              <a:cs typeface="Arial" panose="020B0604020202020204" pitchFamily="34" charset="0"/>
            </a:endParaRPr>
          </a:p>
          <a:p>
            <a:endParaRPr lang="en-GB" sz="1700" dirty="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Red clover and some pollinators. </a:t>
            </a:r>
            <a:endParaRPr lang="en-GB" dirty="0"/>
          </a:p>
        </p:txBody>
      </p:sp>
      <p:pic>
        <p:nvPicPr>
          <p:cNvPr id="4" name="Picture 3">
            <a:extLst>
              <a:ext uri="{FF2B5EF4-FFF2-40B4-BE49-F238E27FC236}">
                <a16:creationId xmlns:a16="http://schemas.microsoft.com/office/drawing/2014/main" id="{5DAE5C25-FE54-407A-83C2-BD3D66C2EC41}"/>
              </a:ext>
            </a:extLst>
          </p:cNvPr>
          <p:cNvPicPr>
            <a:picLocks noChangeAspect="1"/>
          </p:cNvPicPr>
          <p:nvPr/>
        </p:nvPicPr>
        <p:blipFill>
          <a:blip r:embed="rId2"/>
          <a:stretch>
            <a:fillRect/>
          </a:stretch>
        </p:blipFill>
        <p:spPr>
          <a:xfrm>
            <a:off x="72000" y="1062360"/>
            <a:ext cx="8382386" cy="5588257"/>
          </a:xfrm>
          <a:prstGeom prst="rect">
            <a:avLst/>
          </a:prstGeom>
          <a:effectLst>
            <a:outerShdw blurRad="50800" dist="38100" dir="2700000" algn="tl" rotWithShape="0">
              <a:prstClr val="black">
                <a:alpha val="40000"/>
              </a:prstClr>
            </a:outerShdw>
          </a:effectLst>
        </p:spPr>
      </p:pic>
      <p:sp>
        <p:nvSpPr>
          <p:cNvPr id="7" name="Textfeld 5"/>
          <p:cNvSpPr txBox="1"/>
          <p:nvPr/>
        </p:nvSpPr>
        <p:spPr>
          <a:xfrm>
            <a:off x="11183601" y="6265622"/>
            <a:ext cx="936398"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fld id="{5B255CE3-06F4-4E80-85AD-A0878CDD5C50}" type="slidenum">
              <a:rPr lang="en-GB" sz="2400" smtClean="0">
                <a:latin typeface="Arial" panose="020B0604020202020204" pitchFamily="34" charset="0"/>
                <a:cs typeface="Arial" panose="020B0604020202020204" pitchFamily="34" charset="0"/>
              </a:rPr>
              <a:pPr algn="ctr"/>
              <a:t>30</a:t>
            </a:fld>
            <a:endParaRPr lang="en-GB" sz="24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3971276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4950</Words>
  <Application>Microsoft Office PowerPoint</Application>
  <PresentationFormat>Widescreen</PresentationFormat>
  <Paragraphs>314</Paragraphs>
  <Slides>30</Slides>
  <Notes>0</Notes>
  <HiddenSlides>0</HiddenSlides>
  <MMClips>0</MMClips>
  <ScaleCrop>false</ScaleCrop>
  <HeadingPairs>
    <vt:vector size="8" baseType="variant">
      <vt:variant>
        <vt:lpstr>Fonts Used</vt:lpstr>
      </vt:variant>
      <vt:variant>
        <vt:i4>8</vt:i4>
      </vt:variant>
      <vt:variant>
        <vt:lpstr>Theme</vt:lpstr>
      </vt:variant>
      <vt:variant>
        <vt:i4>1</vt:i4>
      </vt:variant>
      <vt:variant>
        <vt:lpstr>Links</vt:lpstr>
      </vt:variant>
      <vt:variant>
        <vt:i4>9</vt:i4>
      </vt:variant>
      <vt:variant>
        <vt:lpstr>Slide Titles</vt:lpstr>
      </vt:variant>
      <vt:variant>
        <vt:i4>30</vt:i4>
      </vt:variant>
    </vt:vector>
  </HeadingPairs>
  <TitlesOfParts>
    <vt:vector size="48" baseType="lpstr">
      <vt:lpstr>Arial</vt:lpstr>
      <vt:lpstr>Arial Narrow</vt:lpstr>
      <vt:lpstr>Berlin Sans FB</vt:lpstr>
      <vt:lpstr>Bradley Hand ITC</vt:lpstr>
      <vt:lpstr>Calibri</vt:lpstr>
      <vt:lpstr>Calibri Light</vt:lpstr>
      <vt:lpstr>Cambria Math</vt:lpstr>
      <vt:lpstr>Segoe Script</vt:lpstr>
      <vt:lpstr>Office Theme</vt:lpstr>
      <vt:lpstr>C:\Göttingen\W.Link\Daten (D)\MODULE\Modul-GPPB\GPPB WS 2020-21+2022-23\plus 23-24\Farben für Diallel ein Versuch-diagbunt.docx</vt:lpstr>
      <vt:lpstr>C:\Göttingen\W.Link\Daten (D)\MODULE\Modul-GPPB\GPPB WS 2020-21+2022-23\plus 23-24\Farben für Diallel ein Versuch-2.docx</vt:lpstr>
      <vt:lpstr>C:\Göttingen\W.Link\Daten (D)\MODULE\Modul-GPPB\GPPB WS 2020-21+2022-23\plus 23-24\Farben für Diallel ein Versuch-2.docx</vt:lpstr>
      <vt:lpstr>C:\Göttingen\W.Link\Daten (D)\MODULE\Modul-GPPB\GPPB WS 2020-21+2022-23\plus 23-24\Farben für Diallel ein Versuch-2.docx</vt:lpstr>
      <vt:lpstr>C:\Göttingen\W.Link\Daten (D)\MODULE\Modul-GPPB\GPPB WS 2020-21+2022-23\plus 23-24\kinship coancestry table 2024.docx</vt:lpstr>
      <vt:lpstr>C:\Göttingen\W.Link\Daten (D)\pdf-Dateien\Für Lehre\ab Februar 2022\Die Chapter Quantitative Genetik\Rrelatedness kinship coancestry-Q3.docx</vt:lpstr>
      <vt:lpstr>C:\Göttingen\W.Link\Daten (D)\pdf-Dateien\Für Lehre\ab Februar 2022\Die Chapter Quantitative Genetik\kinship coancestry table 2024.docx</vt:lpstr>
      <vt:lpstr>C:\Göttingen\W.Link\Daten (D)\pdf-Dateien\Für Lehre\ab Februar 2022\Die Chapter Quantitative Genetik\kinship coancestry table 2024.docx</vt:lpstr>
      <vt:lpstr>C:\Göttingen\W.Link\Daten (D)\pdf-Dateien\Für Lehre\ab Februar 2022\Die Chapter Quantitative Genetik\kinship coancestry table 2024.docx</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QQQ</dc:creator>
  <cp:lastModifiedBy>Wolfgang</cp:lastModifiedBy>
  <cp:revision>475</cp:revision>
  <dcterms:created xsi:type="dcterms:W3CDTF">2024-08-01T10:26:28Z</dcterms:created>
  <dcterms:modified xsi:type="dcterms:W3CDTF">2026-09-18T11:12:10Z</dcterms:modified>
</cp:coreProperties>
</file>